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7.jpg" ContentType="image/jpeg"/>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media/image9.jpg" ContentType="image/jpeg"/>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
  </p:notesMasterIdLst>
  <p:sldIdLst>
    <p:sldId id="256" r:id="rId2"/>
    <p:sldId id="9236" r:id="rId3"/>
    <p:sldId id="1276" r:id="rId4"/>
    <p:sldId id="9238" r:id="rId5"/>
    <p:sldId id="9240" r:id="rId6"/>
    <p:sldId id="9239" r:id="rId7"/>
    <p:sldId id="9237" r:id="rId8"/>
    <p:sldId id="286" r:id="rId9"/>
    <p:sldId id="290" r:id="rId10"/>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92BFF2C-4C71-4A44-B9AA-B83081396A7C}" v="1" dt="2023-05-11T02:22:17.518"/>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31" autoAdjust="0"/>
    <p:restoredTop sz="95226" autoAdjust="0"/>
  </p:normalViewPr>
  <p:slideViewPr>
    <p:cSldViewPr>
      <p:cViewPr varScale="1">
        <p:scale>
          <a:sx n="82" d="100"/>
          <a:sy n="82" d="100"/>
        </p:scale>
        <p:origin x="706" y="58"/>
      </p:cViewPr>
      <p:guideLst>
        <p:guide orient="horz" pos="2880"/>
        <p:guide pos="216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kano-Kendrick, Lennie - RD, HI" userId="7b95ade0-52ce-4329-a7c4-58cc60e4a0ea" providerId="ADAL" clId="{D92BFF2C-4C71-4A44-B9AA-B83081396A7C}"/>
    <pc:docChg chg="undo custSel addSld delSld modSld sldOrd">
      <pc:chgData name="Okano-Kendrick, Lennie - RD, HI" userId="7b95ade0-52ce-4329-a7c4-58cc60e4a0ea" providerId="ADAL" clId="{D92BFF2C-4C71-4A44-B9AA-B83081396A7C}" dt="2023-05-12T19:41:06.889" v="1850" actId="20577"/>
      <pc:docMkLst>
        <pc:docMk/>
      </pc:docMkLst>
      <pc:sldChg chg="modSp mod">
        <pc:chgData name="Okano-Kendrick, Lennie - RD, HI" userId="7b95ade0-52ce-4329-a7c4-58cc60e4a0ea" providerId="ADAL" clId="{D92BFF2C-4C71-4A44-B9AA-B83081396A7C}" dt="2023-05-11T02:25:19.240" v="617" actId="20577"/>
        <pc:sldMkLst>
          <pc:docMk/>
          <pc:sldMk cId="0" sldId="256"/>
        </pc:sldMkLst>
        <pc:spChg chg="mod">
          <ac:chgData name="Okano-Kendrick, Lennie - RD, HI" userId="7b95ade0-52ce-4329-a7c4-58cc60e4a0ea" providerId="ADAL" clId="{D92BFF2C-4C71-4A44-B9AA-B83081396A7C}" dt="2023-05-11T02:25:19.240" v="617" actId="20577"/>
          <ac:spMkLst>
            <pc:docMk/>
            <pc:sldMk cId="0" sldId="256"/>
            <ac:spMk id="4" creationId="{00000000-0000-0000-0000-000000000000}"/>
          </ac:spMkLst>
        </pc:spChg>
      </pc:sldChg>
      <pc:sldChg chg="modSp mod">
        <pc:chgData name="Okano-Kendrick, Lennie - RD, HI" userId="7b95ade0-52ce-4329-a7c4-58cc60e4a0ea" providerId="ADAL" clId="{D92BFF2C-4C71-4A44-B9AA-B83081396A7C}" dt="2023-05-12T00:50:18.236" v="1007" actId="14100"/>
        <pc:sldMkLst>
          <pc:docMk/>
          <pc:sldMk cId="4138123356" sldId="1276"/>
        </pc:sldMkLst>
        <pc:spChg chg="mod">
          <ac:chgData name="Okano-Kendrick, Lennie - RD, HI" userId="7b95ade0-52ce-4329-a7c4-58cc60e4a0ea" providerId="ADAL" clId="{D92BFF2C-4C71-4A44-B9AA-B83081396A7C}" dt="2023-05-11T03:13:52.396" v="872" actId="20577"/>
          <ac:spMkLst>
            <pc:docMk/>
            <pc:sldMk cId="4138123356" sldId="1276"/>
            <ac:spMk id="5" creationId="{2AFD4EAE-1E9F-42A2-A416-4C2BE759B833}"/>
          </ac:spMkLst>
        </pc:spChg>
        <pc:spChg chg="mod">
          <ac:chgData name="Okano-Kendrick, Lennie - RD, HI" userId="7b95ade0-52ce-4329-a7c4-58cc60e4a0ea" providerId="ADAL" clId="{D92BFF2C-4C71-4A44-B9AA-B83081396A7C}" dt="2023-05-12T00:50:18.236" v="1007" actId="14100"/>
          <ac:spMkLst>
            <pc:docMk/>
            <pc:sldMk cId="4138123356" sldId="1276"/>
            <ac:spMk id="6" creationId="{8E19E76D-5D84-4460-902C-3CD712FA416E}"/>
          </ac:spMkLst>
        </pc:spChg>
        <pc:picChg chg="mod modCrop">
          <ac:chgData name="Okano-Kendrick, Lennie - RD, HI" userId="7b95ade0-52ce-4329-a7c4-58cc60e4a0ea" providerId="ADAL" clId="{D92BFF2C-4C71-4A44-B9AA-B83081396A7C}" dt="2023-05-12T00:50:12.221" v="1006" actId="1076"/>
          <ac:picMkLst>
            <pc:docMk/>
            <pc:sldMk cId="4138123356" sldId="1276"/>
            <ac:picMk id="7" creationId="{3BC4A665-6B66-45B9-854D-3C02B71486AB}"/>
          </ac:picMkLst>
        </pc:picChg>
      </pc:sldChg>
      <pc:sldChg chg="modSp del mod">
        <pc:chgData name="Okano-Kendrick, Lennie - RD, HI" userId="7b95ade0-52ce-4329-a7c4-58cc60e4a0ea" providerId="ADAL" clId="{D92BFF2C-4C71-4A44-B9AA-B83081396A7C}" dt="2023-05-12T01:36:50.012" v="1825" actId="2696"/>
        <pc:sldMkLst>
          <pc:docMk/>
          <pc:sldMk cId="4006450394" sldId="1277"/>
        </pc:sldMkLst>
        <pc:spChg chg="mod">
          <ac:chgData name="Okano-Kendrick, Lennie - RD, HI" userId="7b95ade0-52ce-4329-a7c4-58cc60e4a0ea" providerId="ADAL" clId="{D92BFF2C-4C71-4A44-B9AA-B83081396A7C}" dt="2023-05-11T02:36:51.326" v="637" actId="20577"/>
          <ac:spMkLst>
            <pc:docMk/>
            <pc:sldMk cId="4006450394" sldId="1277"/>
            <ac:spMk id="2" creationId="{00000000-0000-0000-0000-000000000000}"/>
          </ac:spMkLst>
        </pc:spChg>
      </pc:sldChg>
      <pc:sldChg chg="addSp delSp modSp mod ord">
        <pc:chgData name="Okano-Kendrick, Lennie - RD, HI" userId="7b95ade0-52ce-4329-a7c4-58cc60e4a0ea" providerId="ADAL" clId="{D92BFF2C-4C71-4A44-B9AA-B83081396A7C}" dt="2023-05-12T19:41:06.889" v="1850" actId="20577"/>
        <pc:sldMkLst>
          <pc:docMk/>
          <pc:sldMk cId="336995746" sldId="9236"/>
        </pc:sldMkLst>
        <pc:spChg chg="mod">
          <ac:chgData name="Okano-Kendrick, Lennie - RD, HI" userId="7b95ade0-52ce-4329-a7c4-58cc60e4a0ea" providerId="ADAL" clId="{D92BFF2C-4C71-4A44-B9AA-B83081396A7C}" dt="2023-05-11T02:38:32.317" v="660" actId="6549"/>
          <ac:spMkLst>
            <pc:docMk/>
            <pc:sldMk cId="336995746" sldId="9236"/>
            <ac:spMk id="2" creationId="{DE343F33-5072-4792-B5C7-9CEDEF1E2680}"/>
          </ac:spMkLst>
        </pc:spChg>
        <pc:spChg chg="mod">
          <ac:chgData name="Okano-Kendrick, Lennie - RD, HI" userId="7b95ade0-52ce-4329-a7c4-58cc60e4a0ea" providerId="ADAL" clId="{D92BFF2C-4C71-4A44-B9AA-B83081396A7C}" dt="2023-05-12T19:41:06.889" v="1850" actId="20577"/>
          <ac:spMkLst>
            <pc:docMk/>
            <pc:sldMk cId="336995746" sldId="9236"/>
            <ac:spMk id="3" creationId="{8E14B6D1-A719-48D3-A6B9-1D0A6C017ABF}"/>
          </ac:spMkLst>
        </pc:spChg>
        <pc:picChg chg="add mod">
          <ac:chgData name="Okano-Kendrick, Lennie - RD, HI" userId="7b95ade0-52ce-4329-a7c4-58cc60e4a0ea" providerId="ADAL" clId="{D92BFF2C-4C71-4A44-B9AA-B83081396A7C}" dt="2023-05-12T01:37:58.411" v="1843" actId="1076"/>
          <ac:picMkLst>
            <pc:docMk/>
            <pc:sldMk cId="336995746" sldId="9236"/>
            <ac:picMk id="5" creationId="{90A3017B-EE45-CFAD-2645-CDCA4A6B2691}"/>
          </ac:picMkLst>
        </pc:picChg>
        <pc:picChg chg="del">
          <ac:chgData name="Okano-Kendrick, Lennie - RD, HI" userId="7b95ade0-52ce-4329-a7c4-58cc60e4a0ea" providerId="ADAL" clId="{D92BFF2C-4C71-4A44-B9AA-B83081396A7C}" dt="2023-05-11T02:22:17.518" v="217" actId="478"/>
          <ac:picMkLst>
            <pc:docMk/>
            <pc:sldMk cId="336995746" sldId="9236"/>
            <ac:picMk id="2050" creationId="{8840F288-FBE4-4B09-B4F6-09DFBF75A832}"/>
          </ac:picMkLst>
        </pc:picChg>
      </pc:sldChg>
      <pc:sldChg chg="modSp mod">
        <pc:chgData name="Okano-Kendrick, Lennie - RD, HI" userId="7b95ade0-52ce-4329-a7c4-58cc60e4a0ea" providerId="ADAL" clId="{D92BFF2C-4C71-4A44-B9AA-B83081396A7C}" dt="2023-05-11T02:20:59.255" v="123" actId="13926"/>
        <pc:sldMkLst>
          <pc:docMk/>
          <pc:sldMk cId="3356342663" sldId="9238"/>
        </pc:sldMkLst>
        <pc:spChg chg="mod">
          <ac:chgData name="Okano-Kendrick, Lennie - RD, HI" userId="7b95ade0-52ce-4329-a7c4-58cc60e4a0ea" providerId="ADAL" clId="{D92BFF2C-4C71-4A44-B9AA-B83081396A7C}" dt="2023-05-11T02:20:59.255" v="123" actId="13926"/>
          <ac:spMkLst>
            <pc:docMk/>
            <pc:sldMk cId="3356342663" sldId="9238"/>
            <ac:spMk id="4" creationId="{00000000-0000-0000-0000-000000000000}"/>
          </ac:spMkLst>
        </pc:spChg>
      </pc:sldChg>
      <pc:sldChg chg="add">
        <pc:chgData name="Okano-Kendrick, Lennie - RD, HI" userId="7b95ade0-52ce-4329-a7c4-58cc60e4a0ea" providerId="ADAL" clId="{D92BFF2C-4C71-4A44-B9AA-B83081396A7C}" dt="2023-05-11T02:21:21.898" v="124" actId="2890"/>
        <pc:sldMkLst>
          <pc:docMk/>
          <pc:sldMk cId="2856605676" sldId="9239"/>
        </pc:sldMkLst>
      </pc:sldChg>
      <pc:sldChg chg="addSp modSp add mod">
        <pc:chgData name="Okano-Kendrick, Lennie - RD, HI" userId="7b95ade0-52ce-4329-a7c4-58cc60e4a0ea" providerId="ADAL" clId="{D92BFF2C-4C71-4A44-B9AA-B83081396A7C}" dt="2023-05-12T01:28:42.092" v="1765" actId="14100"/>
        <pc:sldMkLst>
          <pc:docMk/>
          <pc:sldMk cId="1009699092" sldId="9240"/>
        </pc:sldMkLst>
        <pc:spChg chg="mod">
          <ac:chgData name="Okano-Kendrick, Lennie - RD, HI" userId="7b95ade0-52ce-4329-a7c4-58cc60e4a0ea" providerId="ADAL" clId="{D92BFF2C-4C71-4A44-B9AA-B83081396A7C}" dt="2023-05-12T01:26:56.789" v="1754" actId="20577"/>
          <ac:spMkLst>
            <pc:docMk/>
            <pc:sldMk cId="1009699092" sldId="9240"/>
            <ac:spMk id="2" creationId="{00000000-0000-0000-0000-000000000000}"/>
          </ac:spMkLst>
        </pc:spChg>
        <pc:spChg chg="mod">
          <ac:chgData name="Okano-Kendrick, Lennie - RD, HI" userId="7b95ade0-52ce-4329-a7c4-58cc60e4a0ea" providerId="ADAL" clId="{D92BFF2C-4C71-4A44-B9AA-B83081396A7C}" dt="2023-05-12T01:28:42.092" v="1765" actId="14100"/>
          <ac:spMkLst>
            <pc:docMk/>
            <pc:sldMk cId="1009699092" sldId="9240"/>
            <ac:spMk id="4" creationId="{00000000-0000-0000-0000-000000000000}"/>
          </ac:spMkLst>
        </pc:spChg>
        <pc:picChg chg="add mod">
          <ac:chgData name="Okano-Kendrick, Lennie - RD, HI" userId="7b95ade0-52ce-4329-a7c4-58cc60e4a0ea" providerId="ADAL" clId="{D92BFF2C-4C71-4A44-B9AA-B83081396A7C}" dt="2023-05-12T01:28:37.147" v="1764" actId="1076"/>
          <ac:picMkLst>
            <pc:docMk/>
            <pc:sldMk cId="1009699092" sldId="9240"/>
            <ac:picMk id="5" creationId="{D12C8D6A-443D-BB4C-26B1-E943E67538B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00CEDE65-F20F-4595-B6F0-5B798E9A6393}" type="datetimeFigureOut">
              <a:rPr lang="en-US" smtClean="0"/>
              <a:t>5/12/2023</a:t>
            </a:fld>
            <a:endParaRPr lang="en-US"/>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731B5293-6019-4F22-855D-7B0F323CFF3C}" type="slidenum">
              <a:rPr lang="en-US" smtClean="0"/>
              <a:t>‹#›</a:t>
            </a:fld>
            <a:endParaRPr lang="en-US"/>
          </a:p>
        </p:txBody>
      </p:sp>
    </p:spTree>
    <p:extLst>
      <p:ext uri="{BB962C8B-B14F-4D97-AF65-F5344CB8AC3E}">
        <p14:creationId xmlns:p14="http://schemas.microsoft.com/office/powerpoint/2010/main" val="1846241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1B5293-6019-4F22-855D-7B0F323CFF3C}" type="slidenum">
              <a:rPr lang="en-US" smtClean="0"/>
              <a:t>1</a:t>
            </a:fld>
            <a:endParaRPr lang="en-US"/>
          </a:p>
        </p:txBody>
      </p:sp>
    </p:spTree>
    <p:extLst>
      <p:ext uri="{BB962C8B-B14F-4D97-AF65-F5344CB8AC3E}">
        <p14:creationId xmlns:p14="http://schemas.microsoft.com/office/powerpoint/2010/main" val="41863894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AIS requirements are outlined here which started under Section 746 of Title VII of the Consolidated Appropriations Acts of 2017, and has been included in each Consolidated Appropriations act ever since </a:t>
            </a:r>
          </a:p>
        </p:txBody>
      </p:sp>
      <p:sp>
        <p:nvSpPr>
          <p:cNvPr id="4" name="Slide Number Placeholder 3"/>
          <p:cNvSpPr>
            <a:spLocks noGrp="1"/>
          </p:cNvSpPr>
          <p:nvPr>
            <p:ph type="sldNum" sz="quarter" idx="5"/>
          </p:nvPr>
        </p:nvSpPr>
        <p:spPr/>
        <p:txBody>
          <a:bodyPr/>
          <a:lstStyle/>
          <a:p>
            <a:fld id="{1EEA0FA1-ADE9-0647-BE3D-7CA3179F4500}" type="slidenum">
              <a:rPr lang="en-US" smtClean="0"/>
              <a:t>2</a:t>
            </a:fld>
            <a:endParaRPr lang="en-US" dirty="0"/>
          </a:p>
        </p:txBody>
      </p:sp>
    </p:spTree>
    <p:extLst>
      <p:ext uri="{BB962C8B-B14F-4D97-AF65-F5344CB8AC3E}">
        <p14:creationId xmlns:p14="http://schemas.microsoft.com/office/powerpoint/2010/main" val="20216442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53B32C-06F3-4662-A7CA-E7D795600489}" type="slidenum">
              <a:rPr lang="en-US" smtClean="0"/>
              <a:t>3</a:t>
            </a:fld>
            <a:endParaRPr lang="en-US" dirty="0"/>
          </a:p>
        </p:txBody>
      </p:sp>
    </p:spTree>
    <p:extLst>
      <p:ext uri="{BB962C8B-B14F-4D97-AF65-F5344CB8AC3E}">
        <p14:creationId xmlns:p14="http://schemas.microsoft.com/office/powerpoint/2010/main" val="2032039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953B32C-06F3-4662-A7CA-E7D795600489}" type="slidenum">
              <a:rPr lang="en-US" smtClean="0"/>
              <a:t>4</a:t>
            </a:fld>
            <a:endParaRPr lang="en-US"/>
          </a:p>
        </p:txBody>
      </p:sp>
    </p:spTree>
    <p:extLst>
      <p:ext uri="{BB962C8B-B14F-4D97-AF65-F5344CB8AC3E}">
        <p14:creationId xmlns:p14="http://schemas.microsoft.com/office/powerpoint/2010/main" val="28418622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953B32C-06F3-4662-A7CA-E7D795600489}" type="slidenum">
              <a:rPr lang="en-US" smtClean="0"/>
              <a:t>5</a:t>
            </a:fld>
            <a:endParaRPr lang="en-US"/>
          </a:p>
        </p:txBody>
      </p:sp>
    </p:spTree>
    <p:extLst>
      <p:ext uri="{BB962C8B-B14F-4D97-AF65-F5344CB8AC3E}">
        <p14:creationId xmlns:p14="http://schemas.microsoft.com/office/powerpoint/2010/main" val="709418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AIS requirements are outlined here which started under Section 746 of Title VII of the Consolidated Appropriations Acts of 2017, and has been included in each Consolidated Appropriations act ever since </a:t>
            </a:r>
          </a:p>
        </p:txBody>
      </p:sp>
      <p:sp>
        <p:nvSpPr>
          <p:cNvPr id="4" name="Slide Number Placeholder 3"/>
          <p:cNvSpPr>
            <a:spLocks noGrp="1"/>
          </p:cNvSpPr>
          <p:nvPr>
            <p:ph type="sldNum" sz="quarter" idx="5"/>
          </p:nvPr>
        </p:nvSpPr>
        <p:spPr/>
        <p:txBody>
          <a:bodyPr/>
          <a:lstStyle/>
          <a:p>
            <a:fld id="{1EEA0FA1-ADE9-0647-BE3D-7CA3179F4500}" type="slidenum">
              <a:rPr lang="en-US" smtClean="0"/>
              <a:t>6</a:t>
            </a:fld>
            <a:endParaRPr lang="en-US" dirty="0"/>
          </a:p>
        </p:txBody>
      </p:sp>
    </p:spTree>
    <p:extLst>
      <p:ext uri="{BB962C8B-B14F-4D97-AF65-F5344CB8AC3E}">
        <p14:creationId xmlns:p14="http://schemas.microsoft.com/office/powerpoint/2010/main" val="22863525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AIS requirements are outlined here which started under Section 746 of Title VII of the Consolidated Appropriations Acts of 2017, and has been included in each Consolidated Appropriations act ever since </a:t>
            </a:r>
          </a:p>
        </p:txBody>
      </p:sp>
      <p:sp>
        <p:nvSpPr>
          <p:cNvPr id="4" name="Slide Number Placeholder 3"/>
          <p:cNvSpPr>
            <a:spLocks noGrp="1"/>
          </p:cNvSpPr>
          <p:nvPr>
            <p:ph type="sldNum" sz="quarter" idx="5"/>
          </p:nvPr>
        </p:nvSpPr>
        <p:spPr/>
        <p:txBody>
          <a:bodyPr/>
          <a:lstStyle/>
          <a:p>
            <a:fld id="{1EEA0FA1-ADE9-0647-BE3D-7CA3179F4500}" type="slidenum">
              <a:rPr lang="en-US" smtClean="0"/>
              <a:t>7</a:t>
            </a:fld>
            <a:endParaRPr lang="en-US" dirty="0"/>
          </a:p>
        </p:txBody>
      </p:sp>
    </p:spTree>
    <p:extLst>
      <p:ext uri="{BB962C8B-B14F-4D97-AF65-F5344CB8AC3E}">
        <p14:creationId xmlns:p14="http://schemas.microsoft.com/office/powerpoint/2010/main" val="31217251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5/12/2023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rgbClr val="1F3863"/>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2400" b="0"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5/12/2023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6356603"/>
            <a:ext cx="12191999" cy="501394"/>
          </a:xfrm>
          <a:prstGeom prst="rect">
            <a:avLst/>
          </a:prstGeom>
          <a:blipFill>
            <a:blip r:embed="rId2"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2800" b="0" i="0">
                <a:solidFill>
                  <a:srgbClr val="1F3863"/>
                </a:solidFill>
                <a:latin typeface="Arial"/>
                <a:cs typeface="Arial"/>
              </a:defRPr>
            </a:lvl1pPr>
          </a:lstStyle>
          <a:p>
            <a:endParaRPr/>
          </a:p>
        </p:txBody>
      </p:sp>
      <p:sp>
        <p:nvSpPr>
          <p:cNvPr id="3" name="Holder 3"/>
          <p:cNvSpPr>
            <a:spLocks noGrp="1"/>
          </p:cNvSpPr>
          <p:nvPr>
            <p:ph sz="half" idx="2"/>
          </p:nvPr>
        </p:nvSpPr>
        <p:spPr>
          <a:xfrm>
            <a:off x="1374394" y="2225801"/>
            <a:ext cx="4423410" cy="4290059"/>
          </a:xfrm>
          <a:prstGeom prst="rect">
            <a:avLst/>
          </a:prstGeom>
        </p:spPr>
        <p:txBody>
          <a:bodyPr wrap="square" lIns="0" tIns="0" rIns="0" bIns="0">
            <a:spAutoFit/>
          </a:bodyPr>
          <a:lstStyle>
            <a:lvl1pPr>
              <a:defRPr sz="2200" b="0" i="0">
                <a:solidFill>
                  <a:schemeClr val="tx1"/>
                </a:solidFill>
                <a:latin typeface="Arial"/>
                <a:cs typeface="Arial"/>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5/12/2023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2192000" cy="6858000"/>
          </a:xfrm>
          <a:custGeom>
            <a:avLst/>
            <a:gdLst/>
            <a:ahLst/>
            <a:cxnLst/>
            <a:rect l="l" t="t" r="r" b="b"/>
            <a:pathLst>
              <a:path w="12192000" h="6858000">
                <a:moveTo>
                  <a:pt x="0" y="6858000"/>
                </a:moveTo>
                <a:lnTo>
                  <a:pt x="12192000" y="6858000"/>
                </a:lnTo>
                <a:lnTo>
                  <a:pt x="12192000" y="0"/>
                </a:lnTo>
                <a:lnTo>
                  <a:pt x="0" y="0"/>
                </a:lnTo>
                <a:lnTo>
                  <a:pt x="0" y="6858000"/>
                </a:lnTo>
                <a:close/>
              </a:path>
            </a:pathLst>
          </a:custGeom>
          <a:solidFill>
            <a:srgbClr val="16244B"/>
          </a:solidFill>
        </p:spPr>
        <p:txBody>
          <a:bodyPr wrap="square" lIns="0" tIns="0" rIns="0" bIns="0" rtlCol="0"/>
          <a:lstStyle/>
          <a:p>
            <a:endParaRPr/>
          </a:p>
        </p:txBody>
      </p:sp>
      <p:sp>
        <p:nvSpPr>
          <p:cNvPr id="17" name="bk object 17"/>
          <p:cNvSpPr/>
          <p:nvPr/>
        </p:nvSpPr>
        <p:spPr>
          <a:xfrm>
            <a:off x="5105400" y="3180587"/>
            <a:ext cx="7086600" cy="3677410"/>
          </a:xfrm>
          <a:prstGeom prst="rect">
            <a:avLst/>
          </a:prstGeom>
          <a:blipFill>
            <a:blip r:embed="rId2"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2800" b="0" i="0">
                <a:solidFill>
                  <a:srgbClr val="1F3863"/>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5/12/2023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6356603"/>
            <a:ext cx="12191999" cy="501394"/>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0" y="6356603"/>
            <a:ext cx="12192000" cy="501650"/>
          </a:xfrm>
          <a:custGeom>
            <a:avLst/>
            <a:gdLst/>
            <a:ahLst/>
            <a:cxnLst/>
            <a:rect l="l" t="t" r="r" b="b"/>
            <a:pathLst>
              <a:path w="12192000" h="501650">
                <a:moveTo>
                  <a:pt x="0" y="501396"/>
                </a:moveTo>
                <a:lnTo>
                  <a:pt x="12192000" y="501396"/>
                </a:lnTo>
                <a:lnTo>
                  <a:pt x="12192000" y="0"/>
                </a:lnTo>
                <a:lnTo>
                  <a:pt x="0" y="0"/>
                </a:lnTo>
                <a:lnTo>
                  <a:pt x="0" y="501396"/>
                </a:lnTo>
                <a:close/>
              </a:path>
            </a:pathLst>
          </a:custGeom>
          <a:solidFill>
            <a:srgbClr val="16244B">
              <a:alpha val="59999"/>
            </a:srgbClr>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5/12/2023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and Content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97933D3-0A5E-2141-AFD9-9BEF932B3AB7}"/>
              </a:ext>
            </a:extLst>
          </p:cNvPr>
          <p:cNvSpPr/>
          <p:nvPr userDrawn="1"/>
        </p:nvSpPr>
        <p:spPr>
          <a:xfrm>
            <a:off x="0" y="1"/>
            <a:ext cx="12192000" cy="1769340"/>
          </a:xfrm>
          <a:prstGeom prst="rect">
            <a:avLst/>
          </a:prstGeom>
          <a:solidFill>
            <a:srgbClr val="162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5CB8C75-089E-284F-BF0C-EB78761405BD}"/>
              </a:ext>
            </a:extLst>
          </p:cNvPr>
          <p:cNvSpPr>
            <a:spLocks noGrp="1"/>
          </p:cNvSpPr>
          <p:nvPr>
            <p:ph idx="1"/>
          </p:nvPr>
        </p:nvSpPr>
        <p:spPr>
          <a:xfrm>
            <a:off x="838200" y="1979543"/>
            <a:ext cx="10515600" cy="4741931"/>
          </a:xfrm>
          <a:prstGeom prst="rect">
            <a:avLst/>
          </a:prstGeom>
        </p:spPr>
        <p:txBody>
          <a:bodyPr/>
          <a:lstStyle>
            <a:lvl1pPr>
              <a:defRPr sz="1800"/>
            </a:lvl1pPr>
            <a:lvl2pPr>
              <a:defRPr sz="1600"/>
            </a:lvl2pPr>
            <a:lvl3pPr>
              <a:defRPr sz="1400"/>
            </a:lvl3pPr>
            <a:lvl4pPr>
              <a:defRPr sz="1200"/>
            </a:lvl4pPr>
            <a:lvl5pP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7F941CA1-C3B8-0745-8AFD-4A7A6D44D2B1}"/>
              </a:ext>
            </a:extLst>
          </p:cNvPr>
          <p:cNvSpPr>
            <a:spLocks noGrp="1"/>
          </p:cNvSpPr>
          <p:nvPr>
            <p:ph type="sldNum" sz="quarter" idx="12"/>
          </p:nvPr>
        </p:nvSpPr>
        <p:spPr>
          <a:xfrm>
            <a:off x="8610600" y="6356350"/>
            <a:ext cx="2743200" cy="365125"/>
          </a:xfrm>
          <a:prstGeom prst="rect">
            <a:avLst/>
          </a:prstGeom>
        </p:spPr>
        <p:txBody>
          <a:bodyPr/>
          <a:lstStyle/>
          <a:p>
            <a:fld id="{262BAFDC-492D-CB4D-B02A-4A44B4604C8A}" type="slidenum">
              <a:rPr lang="en-US" smtClean="0"/>
              <a:t>‹#›</a:t>
            </a:fld>
            <a:endParaRPr lang="en-US"/>
          </a:p>
        </p:txBody>
      </p:sp>
      <p:sp>
        <p:nvSpPr>
          <p:cNvPr id="10" name="Title 1">
            <a:extLst>
              <a:ext uri="{FF2B5EF4-FFF2-40B4-BE49-F238E27FC236}">
                <a16:creationId xmlns:a16="http://schemas.microsoft.com/office/drawing/2014/main" id="{A703AEF7-F590-D544-8496-ABE8662B6EF0}"/>
              </a:ext>
            </a:extLst>
          </p:cNvPr>
          <p:cNvSpPr>
            <a:spLocks noGrp="1"/>
          </p:cNvSpPr>
          <p:nvPr>
            <p:ph type="title"/>
          </p:nvPr>
        </p:nvSpPr>
        <p:spPr>
          <a:xfrm>
            <a:off x="838200" y="424695"/>
            <a:ext cx="10515600" cy="1325563"/>
          </a:xfrm>
          <a:prstGeom prst="rect">
            <a:avLst/>
          </a:prstGeom>
        </p:spPr>
        <p:txBody>
          <a:bodyPr>
            <a:normAutofit/>
          </a:bodyPr>
          <a:lstStyle>
            <a:lvl1pPr>
              <a:defRPr sz="2800">
                <a:solidFill>
                  <a:schemeClr val="bg1"/>
                </a:solidFill>
              </a:defRPr>
            </a:lvl1pPr>
          </a:lstStyle>
          <a:p>
            <a:r>
              <a:rPr lang="en-US"/>
              <a:t>Click to edit Master title style</a:t>
            </a:r>
            <a:endParaRPr lang="en-US" dirty="0"/>
          </a:p>
        </p:txBody>
      </p:sp>
      <p:pic>
        <p:nvPicPr>
          <p:cNvPr id="14" name="Picture 13">
            <a:extLst>
              <a:ext uri="{FF2B5EF4-FFF2-40B4-BE49-F238E27FC236}">
                <a16:creationId xmlns:a16="http://schemas.microsoft.com/office/drawing/2014/main" id="{E4A6181F-FF53-BB40-8818-DD44D00F337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90100" y="-59459"/>
            <a:ext cx="2501900" cy="1828800"/>
          </a:xfrm>
          <a:prstGeom prst="rect">
            <a:avLst/>
          </a:prstGeom>
        </p:spPr>
      </p:pic>
    </p:spTree>
    <p:extLst>
      <p:ext uri="{BB962C8B-B14F-4D97-AF65-F5344CB8AC3E}">
        <p14:creationId xmlns:p14="http://schemas.microsoft.com/office/powerpoint/2010/main" val="12771289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673603" y="579500"/>
            <a:ext cx="6844792" cy="835660"/>
          </a:xfrm>
          <a:prstGeom prst="rect">
            <a:avLst/>
          </a:prstGeom>
        </p:spPr>
        <p:txBody>
          <a:bodyPr wrap="square" lIns="0" tIns="0" rIns="0" bIns="0">
            <a:spAutoFit/>
          </a:bodyPr>
          <a:lstStyle>
            <a:lvl1pPr>
              <a:defRPr sz="2800" b="0" i="0">
                <a:solidFill>
                  <a:srgbClr val="1F3863"/>
                </a:solidFill>
                <a:latin typeface="Arial"/>
                <a:cs typeface="Arial"/>
              </a:defRPr>
            </a:lvl1pPr>
          </a:lstStyle>
          <a:p>
            <a:endParaRPr/>
          </a:p>
        </p:txBody>
      </p:sp>
      <p:sp>
        <p:nvSpPr>
          <p:cNvPr id="3" name="Holder 3"/>
          <p:cNvSpPr>
            <a:spLocks noGrp="1"/>
          </p:cNvSpPr>
          <p:nvPr>
            <p:ph type="body" idx="1"/>
          </p:nvPr>
        </p:nvSpPr>
        <p:spPr>
          <a:xfrm>
            <a:off x="198755" y="2378815"/>
            <a:ext cx="11794489" cy="3462654"/>
          </a:xfrm>
          <a:prstGeom prst="rect">
            <a:avLst/>
          </a:prstGeom>
        </p:spPr>
        <p:txBody>
          <a:bodyPr wrap="square" lIns="0" tIns="0" rIns="0" bIns="0">
            <a:spAutoFit/>
          </a:bodyPr>
          <a:lstStyle>
            <a:lvl1pPr>
              <a:defRPr sz="2400" b="0" i="0">
                <a:solidFill>
                  <a:schemeClr val="tx1"/>
                </a:solidFill>
                <a:latin typeface="Arial"/>
                <a:cs typeface="Aria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5/12/2023</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6.jpg"/></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mailto:shirley.heatherly@hi.usda.gov" TargetMode="External"/><Relationship Id="rId2" Type="http://schemas.openxmlformats.org/officeDocument/2006/relationships/hyperlink" Target="mailto:denise.salmeron@usda.gov" TargetMode="External"/><Relationship Id="rId1" Type="http://schemas.openxmlformats.org/officeDocument/2006/relationships/slideLayout" Target="../slideLayouts/slideLayout4.xml"/><Relationship Id="rId4" Type="http://schemas.openxmlformats.org/officeDocument/2006/relationships/hyperlink" Target="mailto:anthony.barcinas@pb.usda.gov"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714" y="0"/>
            <a:ext cx="12191999" cy="6857998"/>
          </a:xfrm>
          <a:prstGeom prst="rect">
            <a:avLst/>
          </a:prstGeom>
          <a:blipFill>
            <a:blip r:embed="rId3" cstate="print"/>
            <a:stretch>
              <a:fillRect/>
            </a:stretch>
          </a:blipFill>
        </p:spPr>
        <p:txBody>
          <a:bodyPr wrap="square" lIns="0" tIns="0" rIns="0" bIns="0" rtlCol="0"/>
          <a:lstStyle/>
          <a:p>
            <a:endParaRPr dirty="0"/>
          </a:p>
        </p:txBody>
      </p:sp>
      <p:sp>
        <p:nvSpPr>
          <p:cNvPr id="4" name="object 4"/>
          <p:cNvSpPr txBox="1"/>
          <p:nvPr/>
        </p:nvSpPr>
        <p:spPr>
          <a:xfrm>
            <a:off x="5029200" y="4953000"/>
            <a:ext cx="6881622" cy="1528624"/>
          </a:xfrm>
          <a:prstGeom prst="rect">
            <a:avLst/>
          </a:prstGeom>
        </p:spPr>
        <p:txBody>
          <a:bodyPr vert="horz" wrap="square" lIns="0" tIns="12700" rIns="0" bIns="0" rtlCol="0">
            <a:spAutoFit/>
          </a:bodyPr>
          <a:lstStyle/>
          <a:p>
            <a:pPr marL="12700">
              <a:lnSpc>
                <a:spcPct val="100000"/>
              </a:lnSpc>
              <a:spcBef>
                <a:spcPts val="100"/>
              </a:spcBef>
            </a:pPr>
            <a:r>
              <a:rPr lang="en-US" sz="2400" dirty="0">
                <a:solidFill>
                  <a:srgbClr val="FFFFFF"/>
                </a:solidFill>
                <a:latin typeface="Arial"/>
                <a:cs typeface="Arial"/>
              </a:rPr>
              <a:t>Water and Environmental Programs</a:t>
            </a:r>
          </a:p>
          <a:p>
            <a:pPr marL="12700">
              <a:lnSpc>
                <a:spcPct val="100000"/>
              </a:lnSpc>
              <a:spcBef>
                <a:spcPts val="100"/>
              </a:spcBef>
            </a:pPr>
            <a:r>
              <a:rPr lang="en-US" sz="2400" dirty="0">
                <a:solidFill>
                  <a:srgbClr val="FFFFFF"/>
                </a:solidFill>
                <a:latin typeface="Arial"/>
                <a:cs typeface="Arial"/>
              </a:rPr>
              <a:t>2023 Update for HRWA Conference</a:t>
            </a:r>
          </a:p>
          <a:p>
            <a:pPr marL="12700">
              <a:lnSpc>
                <a:spcPct val="100000"/>
              </a:lnSpc>
              <a:spcBef>
                <a:spcPts val="100"/>
              </a:spcBef>
            </a:pPr>
            <a:endParaRPr lang="en-US" sz="2400" dirty="0">
              <a:solidFill>
                <a:schemeClr val="bg1"/>
              </a:solidFill>
              <a:latin typeface="Arial"/>
              <a:cs typeface="Arial"/>
            </a:endParaRPr>
          </a:p>
          <a:p>
            <a:pPr marL="12700">
              <a:lnSpc>
                <a:spcPct val="100000"/>
              </a:lnSpc>
              <a:spcBef>
                <a:spcPts val="100"/>
              </a:spcBef>
            </a:pPr>
            <a:r>
              <a:rPr lang="en-US" sz="2400" i="1" dirty="0">
                <a:solidFill>
                  <a:schemeClr val="bg1"/>
                </a:solidFill>
                <a:latin typeface="Arial"/>
                <a:cs typeface="Arial"/>
              </a:rPr>
              <a:t>Rural Utilities Service</a:t>
            </a:r>
          </a:p>
        </p:txBody>
      </p:sp>
      <p:sp>
        <p:nvSpPr>
          <p:cNvPr id="5" name="object 5"/>
          <p:cNvSpPr/>
          <p:nvPr/>
        </p:nvSpPr>
        <p:spPr>
          <a:xfrm>
            <a:off x="423672" y="6082284"/>
            <a:ext cx="2505455" cy="522731"/>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E14B6D1-A719-48D3-A6B9-1D0A6C017ABF}"/>
              </a:ext>
            </a:extLst>
          </p:cNvPr>
          <p:cNvSpPr>
            <a:spLocks noGrp="1"/>
          </p:cNvSpPr>
          <p:nvPr>
            <p:ph idx="1"/>
          </p:nvPr>
        </p:nvSpPr>
        <p:spPr>
          <a:xfrm>
            <a:off x="431800" y="2133599"/>
            <a:ext cx="7035800" cy="4495801"/>
          </a:xfrm>
        </p:spPr>
        <p:txBody>
          <a:bodyPr>
            <a:normAutofit/>
          </a:bodyPr>
          <a:lstStyle/>
          <a:p>
            <a:r>
              <a:rPr lang="en-US" sz="2400" b="1" dirty="0">
                <a:latin typeface="Arial" panose="020B0604020202020204" pitchFamily="34" charset="0"/>
                <a:cs typeface="Arial" panose="020B0604020202020204" pitchFamily="34" charset="0"/>
              </a:rPr>
              <a:t>Population</a:t>
            </a:r>
          </a:p>
          <a:p>
            <a:pPr marL="800100" lvl="1" indent="-342900">
              <a:spcBef>
                <a:spcPts val="864"/>
              </a:spcBef>
              <a:buFont typeface="Arial" panose="020B0604020202020204" pitchFamily="34" charset="0"/>
              <a:buChar char="•"/>
            </a:pPr>
            <a:r>
              <a:rPr lang="en-US" sz="2000" dirty="0">
                <a:latin typeface="Arial" panose="020B0604020202020204" pitchFamily="34" charset="0"/>
                <a:cs typeface="Arial" panose="020B0604020202020204" pitchFamily="34" charset="0"/>
              </a:rPr>
              <a:t>Census Designated Place (CDP) and Service Area</a:t>
            </a:r>
          </a:p>
          <a:p>
            <a:pPr lvl="1">
              <a:spcBef>
                <a:spcPts val="864"/>
              </a:spcBef>
            </a:pPr>
            <a:endParaRPr lang="en-US" sz="2400"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Median Household Income</a:t>
            </a:r>
          </a:p>
          <a:p>
            <a:pPr marL="800100" lvl="1" indent="-342900">
              <a:spcBef>
                <a:spcPts val="864"/>
              </a:spcBef>
              <a:buFont typeface="Arial" panose="020B0604020202020204" pitchFamily="34" charset="0"/>
              <a:buChar char="•"/>
            </a:pPr>
            <a:r>
              <a:rPr lang="en-US" sz="2000" dirty="0">
                <a:latin typeface="Arial" panose="020B0604020202020204" pitchFamily="34" charset="0"/>
                <a:cs typeface="Arial" panose="020B0604020202020204" pitchFamily="34" charset="0"/>
              </a:rPr>
              <a:t>Does not factor into Loan Eligibility</a:t>
            </a:r>
          </a:p>
          <a:p>
            <a:pPr marL="800100" lvl="1" indent="-342900">
              <a:spcBef>
                <a:spcPts val="864"/>
              </a:spcBef>
              <a:buFont typeface="Arial" panose="020B0604020202020204" pitchFamily="34" charset="0"/>
              <a:buChar char="•"/>
            </a:pPr>
            <a:r>
              <a:rPr lang="en-US" sz="2000" dirty="0">
                <a:latin typeface="Arial" panose="020B0604020202020204" pitchFamily="34" charset="0"/>
                <a:cs typeface="Arial" panose="020B0604020202020204" pitchFamily="34" charset="0"/>
              </a:rPr>
              <a:t>Income Survey can be conducted if census data not an accurate reflection of CDP income.</a:t>
            </a:r>
          </a:p>
          <a:p>
            <a:pPr marL="800100" lvl="1" indent="-342900">
              <a:spcBef>
                <a:spcPts val="864"/>
              </a:spcBef>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r>
              <a:rPr lang="en-US" sz="2000" i="1" dirty="0">
                <a:latin typeface="Arial" panose="020B0604020202020204" pitchFamily="34" charset="0"/>
                <a:cs typeface="Arial" panose="020B0604020202020204" pitchFamily="34" charset="0"/>
              </a:rPr>
              <a:t>*Implementation on October 1, 2023</a:t>
            </a:r>
          </a:p>
          <a:p>
            <a:endParaRPr lang="en-US" sz="2400" b="1" dirty="0">
              <a:latin typeface="Arial" panose="020B0604020202020204" pitchFamily="34" charset="0"/>
              <a:cs typeface="Arial" panose="020B0604020202020204" pitchFamily="34" charset="0"/>
            </a:endParaRPr>
          </a:p>
          <a:p>
            <a:pPr marL="800100" lvl="1" indent="-342900">
              <a:spcBef>
                <a:spcPts val="864"/>
              </a:spcBef>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pPr marL="800100" lvl="1" indent="-342900">
              <a:spcBef>
                <a:spcPts val="864"/>
              </a:spcBef>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DE343F33-5072-4792-B5C7-9CEDEF1E2680}"/>
              </a:ext>
            </a:extLst>
          </p:cNvPr>
          <p:cNvSpPr>
            <a:spLocks noGrp="1"/>
          </p:cNvSpPr>
          <p:nvPr>
            <p:ph type="title"/>
          </p:nvPr>
        </p:nvSpPr>
        <p:spPr>
          <a:xfrm>
            <a:off x="304800" y="457200"/>
            <a:ext cx="10322996" cy="1031524"/>
          </a:xfrm>
        </p:spPr>
        <p:txBody>
          <a:bodyPr>
            <a:normAutofit/>
          </a:bodyPr>
          <a:lstStyle/>
          <a:p>
            <a:pPr algn="l"/>
            <a:r>
              <a:rPr lang="en-US" sz="3600" dirty="0">
                <a:solidFill>
                  <a:schemeClr val="bg1"/>
                </a:solidFill>
              </a:rPr>
              <a:t>Eligibility – 2020 Census Data</a:t>
            </a:r>
          </a:p>
        </p:txBody>
      </p:sp>
      <p:pic>
        <p:nvPicPr>
          <p:cNvPr id="5" name="Picture 4" descr="A close-up of a ballot&#10;&#10;Description automatically generated with low confidence">
            <a:extLst>
              <a:ext uri="{FF2B5EF4-FFF2-40B4-BE49-F238E27FC236}">
                <a16:creationId xmlns:a16="http://schemas.microsoft.com/office/drawing/2014/main" id="{90A3017B-EE45-CFAD-2645-CDCA4A6B26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3800" y="2740376"/>
            <a:ext cx="4435955" cy="2971800"/>
          </a:xfrm>
          <a:prstGeom prst="rect">
            <a:avLst/>
          </a:prstGeom>
        </p:spPr>
      </p:pic>
    </p:spTree>
    <p:extLst>
      <p:ext uri="{BB962C8B-B14F-4D97-AF65-F5344CB8AC3E}">
        <p14:creationId xmlns:p14="http://schemas.microsoft.com/office/powerpoint/2010/main" val="3369957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BC4A665-6B66-45B9-854D-3C02B71486AB}"/>
              </a:ext>
            </a:extLst>
          </p:cNvPr>
          <p:cNvPicPr>
            <a:picLocks noChangeAspect="1"/>
          </p:cNvPicPr>
          <p:nvPr/>
        </p:nvPicPr>
        <p:blipFill rotWithShape="1">
          <a:blip r:embed="rId3">
            <a:extLst>
              <a:ext uri="{28A0092B-C50C-407E-A947-70E740481C1C}">
                <a14:useLocalDpi xmlns:a14="http://schemas.microsoft.com/office/drawing/2010/main" val="0"/>
              </a:ext>
            </a:extLst>
          </a:blip>
          <a:srcRect l="12601" t="13461" r="9824" b="14188"/>
          <a:stretch/>
        </p:blipFill>
        <p:spPr>
          <a:xfrm>
            <a:off x="7162800" y="2590800"/>
            <a:ext cx="4690858" cy="3276599"/>
          </a:xfrm>
          <a:prstGeom prst="rect">
            <a:avLst/>
          </a:prstGeom>
        </p:spPr>
      </p:pic>
      <p:sp>
        <p:nvSpPr>
          <p:cNvPr id="5" name="Title 1">
            <a:extLst>
              <a:ext uri="{FF2B5EF4-FFF2-40B4-BE49-F238E27FC236}">
                <a16:creationId xmlns:a16="http://schemas.microsoft.com/office/drawing/2014/main" id="{2AFD4EAE-1E9F-42A2-A416-4C2BE759B833}"/>
              </a:ext>
            </a:extLst>
          </p:cNvPr>
          <p:cNvSpPr txBox="1">
            <a:spLocks/>
          </p:cNvSpPr>
          <p:nvPr/>
        </p:nvSpPr>
        <p:spPr>
          <a:xfrm>
            <a:off x="272246" y="152400"/>
            <a:ext cx="9732134" cy="12891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0" i="0" kern="1200">
                <a:solidFill>
                  <a:schemeClr val="bg1"/>
                </a:solidFill>
                <a:latin typeface="Arial" panose="020B0604020202020204" pitchFamily="34" charset="0"/>
                <a:ea typeface="+mj-ea"/>
                <a:cs typeface="Arial" panose="020B0604020202020204" pitchFamily="34" charset="0"/>
              </a:defRPr>
            </a:lvl1pPr>
          </a:lstStyle>
          <a:p>
            <a:r>
              <a:rPr lang="en-US" sz="3600" dirty="0">
                <a:solidFill>
                  <a:prstClr val="white"/>
                </a:solidFill>
              </a:rPr>
              <a:t>Water and Waste Disposal Loans &amp; Grants</a:t>
            </a:r>
            <a:endParaRPr lang="en-US" sz="3600" dirty="0"/>
          </a:p>
        </p:txBody>
      </p:sp>
      <p:sp>
        <p:nvSpPr>
          <p:cNvPr id="6" name="Content Placeholder 3">
            <a:extLst>
              <a:ext uri="{FF2B5EF4-FFF2-40B4-BE49-F238E27FC236}">
                <a16:creationId xmlns:a16="http://schemas.microsoft.com/office/drawing/2014/main" id="{8E19E76D-5D84-4460-902C-3CD712FA416E}"/>
              </a:ext>
            </a:extLst>
          </p:cNvPr>
          <p:cNvSpPr txBox="1">
            <a:spLocks/>
          </p:cNvSpPr>
          <p:nvPr/>
        </p:nvSpPr>
        <p:spPr>
          <a:xfrm>
            <a:off x="490742" y="1905000"/>
            <a:ext cx="6595858" cy="4952999"/>
          </a:xfrm>
          <a:prstGeom prst="rect">
            <a:avLst/>
          </a:prstGeom>
        </p:spPr>
        <p:txBody>
          <a:bodyPr wrap="square" lIns="0" tIns="0" rIns="0" bIns="0">
            <a:noAutofit/>
          </a:bodyPr>
          <a:lstStyle>
            <a:lvl1pPr marL="0">
              <a:defRPr sz="1800" b="0" i="0">
                <a:solidFill>
                  <a:schemeClr val="tx1"/>
                </a:solidFill>
                <a:latin typeface="Arial"/>
                <a:ea typeface="+mn-ea"/>
                <a:cs typeface="Arial"/>
              </a:defRPr>
            </a:lvl1pPr>
            <a:lvl2pPr marL="457200">
              <a:defRPr sz="1600">
                <a:latin typeface="+mn-lt"/>
                <a:ea typeface="+mn-ea"/>
                <a:cs typeface="+mn-cs"/>
              </a:defRPr>
            </a:lvl2pPr>
            <a:lvl3pPr marL="914400">
              <a:defRPr sz="1400">
                <a:latin typeface="+mn-lt"/>
                <a:ea typeface="+mn-ea"/>
                <a:cs typeface="+mn-cs"/>
              </a:defRPr>
            </a:lvl3pPr>
            <a:lvl4pPr marL="1371600">
              <a:defRPr sz="1200">
                <a:latin typeface="+mn-lt"/>
                <a:ea typeface="+mn-ea"/>
                <a:cs typeface="+mn-cs"/>
              </a:defRPr>
            </a:lvl4pPr>
            <a:lvl5pPr marL="1828800">
              <a:defRPr sz="1100">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spcBef>
                <a:spcPts val="200"/>
              </a:spcBef>
            </a:pPr>
            <a:r>
              <a:rPr lang="en-US" sz="2000" b="1" kern="0" dirty="0">
                <a:latin typeface="Arial" panose="020B0604020202020204" pitchFamily="34" charset="0"/>
                <a:cs typeface="Arial" panose="020B0604020202020204" pitchFamily="34" charset="0"/>
              </a:rPr>
              <a:t>Guaranteed Loans</a:t>
            </a:r>
            <a:endParaRPr lang="en-US" sz="2000" kern="0" dirty="0">
              <a:latin typeface="Arial" panose="020B0604020202020204" pitchFamily="34" charset="0"/>
              <a:cs typeface="Arial" panose="020B0604020202020204" pitchFamily="34" charset="0"/>
            </a:endParaRPr>
          </a:p>
          <a:p>
            <a:endParaRPr lang="en-US" sz="1000" b="1" kern="0" dirty="0">
              <a:latin typeface="Arial" panose="020B0604020202020204" pitchFamily="34" charset="0"/>
              <a:cs typeface="Arial" panose="020B0604020202020204" pitchFamily="34" charset="0"/>
            </a:endParaRPr>
          </a:p>
          <a:p>
            <a:r>
              <a:rPr lang="en-US" sz="2000" b="1" kern="0" dirty="0">
                <a:latin typeface="Arial" panose="020B0604020202020204" pitchFamily="34" charset="0"/>
                <a:cs typeface="Arial" panose="020B0604020202020204" pitchFamily="34" charset="0"/>
              </a:rPr>
              <a:t>Direct Loans</a:t>
            </a:r>
          </a:p>
          <a:p>
            <a:pPr marL="800100" lvl="1" indent="-342900">
              <a:spcBef>
                <a:spcPts val="550"/>
              </a:spcBef>
              <a:buFont typeface="Arial" panose="020B0604020202020204" pitchFamily="34" charset="0"/>
              <a:buChar char="•"/>
            </a:pPr>
            <a:r>
              <a:rPr lang="en-US" sz="1800" kern="0" dirty="0">
                <a:solidFill>
                  <a:sysClr val="windowText" lastClr="000000"/>
                </a:solidFill>
                <a:latin typeface="Arial" panose="020B0604020202020204" pitchFamily="34" charset="0"/>
                <a:cs typeface="Arial" panose="020B0604020202020204" pitchFamily="34" charset="0"/>
              </a:rPr>
              <a:t>Eligible populations of </a:t>
            </a:r>
            <a:r>
              <a:rPr lang="en-US" sz="1800" b="1" kern="0" dirty="0">
                <a:solidFill>
                  <a:sysClr val="windowText" lastClr="000000"/>
                </a:solidFill>
                <a:latin typeface="Arial" panose="020B0604020202020204" pitchFamily="34" charset="0"/>
                <a:cs typeface="Arial" panose="020B0604020202020204" pitchFamily="34" charset="0"/>
              </a:rPr>
              <a:t>10,000 or less</a:t>
            </a:r>
          </a:p>
          <a:p>
            <a:pPr marL="800100" lvl="1" indent="-342900">
              <a:spcBef>
                <a:spcPts val="550"/>
              </a:spcBef>
              <a:buFont typeface="Arial" panose="020B0604020202020204" pitchFamily="34" charset="0"/>
              <a:buChar char="•"/>
            </a:pPr>
            <a:r>
              <a:rPr lang="en-US" sz="1800" kern="0" dirty="0">
                <a:solidFill>
                  <a:sysClr val="windowText" lastClr="000000"/>
                </a:solidFill>
                <a:latin typeface="Arial" panose="020B0604020202020204" pitchFamily="34" charset="0"/>
                <a:cs typeface="Arial" panose="020B0604020202020204" pitchFamily="34" charset="0"/>
              </a:rPr>
              <a:t>No Fees; Loan term not to exceed 40 years</a:t>
            </a:r>
          </a:p>
          <a:p>
            <a:pPr>
              <a:spcBef>
                <a:spcPts val="200"/>
              </a:spcBef>
            </a:pPr>
            <a:endParaRPr lang="en-US" sz="1000" b="1" kern="0" dirty="0">
              <a:latin typeface="Arial" panose="020B0604020202020204" pitchFamily="34" charset="0"/>
              <a:cs typeface="Arial" panose="020B0604020202020204" pitchFamily="34" charset="0"/>
            </a:endParaRPr>
          </a:p>
          <a:p>
            <a:pPr>
              <a:spcBef>
                <a:spcPts val="200"/>
              </a:spcBef>
            </a:pPr>
            <a:r>
              <a:rPr lang="en-US" sz="2000" b="1" kern="0" dirty="0">
                <a:latin typeface="Arial" panose="020B0604020202020204" pitchFamily="34" charset="0"/>
                <a:cs typeface="Arial" panose="020B0604020202020204" pitchFamily="34" charset="0"/>
              </a:rPr>
              <a:t>Grants</a:t>
            </a:r>
            <a:endParaRPr lang="en-US" sz="2000" kern="0" dirty="0">
              <a:latin typeface="Arial" panose="020B0604020202020204" pitchFamily="34" charset="0"/>
              <a:cs typeface="Arial" panose="020B0604020202020204" pitchFamily="34" charset="0"/>
            </a:endParaRPr>
          </a:p>
          <a:p>
            <a:pPr marL="800100" lvl="1" indent="-342900">
              <a:spcBef>
                <a:spcPts val="550"/>
              </a:spcBef>
              <a:buFont typeface="Arial" panose="020B0604020202020204" pitchFamily="34" charset="0"/>
              <a:buChar char="•"/>
            </a:pPr>
            <a:r>
              <a:rPr lang="en-US" sz="1800" kern="0" dirty="0">
                <a:solidFill>
                  <a:sysClr val="windowText" lastClr="000000"/>
                </a:solidFill>
                <a:latin typeface="Arial" panose="020B0604020202020204" pitchFamily="34" charset="0"/>
                <a:cs typeface="Arial" panose="020B0604020202020204" pitchFamily="34" charset="0"/>
              </a:rPr>
              <a:t>Eligible populations of </a:t>
            </a:r>
            <a:r>
              <a:rPr lang="en-US" sz="1800" b="1" kern="0" dirty="0">
                <a:solidFill>
                  <a:sysClr val="windowText" lastClr="000000"/>
                </a:solidFill>
                <a:latin typeface="Arial" panose="020B0604020202020204" pitchFamily="34" charset="0"/>
                <a:cs typeface="Arial" panose="020B0604020202020204" pitchFamily="34" charset="0"/>
              </a:rPr>
              <a:t>10,000 or less</a:t>
            </a:r>
          </a:p>
          <a:p>
            <a:pPr marL="800100" lvl="1" indent="-342900">
              <a:spcBef>
                <a:spcPts val="550"/>
              </a:spcBef>
              <a:buFont typeface="Arial" panose="020B0604020202020204" pitchFamily="34" charset="0"/>
              <a:buChar char="•"/>
            </a:pPr>
            <a:r>
              <a:rPr lang="en-US" sz="1800" kern="0" dirty="0">
                <a:solidFill>
                  <a:sysClr val="windowText" lastClr="000000"/>
                </a:solidFill>
                <a:latin typeface="Arial" panose="020B0604020202020204" pitchFamily="34" charset="0"/>
                <a:cs typeface="Arial" panose="020B0604020202020204" pitchFamily="34" charset="0"/>
              </a:rPr>
              <a:t>Project is necessary to alleviate a health or sanitary problem</a:t>
            </a:r>
          </a:p>
          <a:p>
            <a:pPr marL="800100" lvl="1" indent="-342900">
              <a:spcBef>
                <a:spcPts val="550"/>
              </a:spcBef>
              <a:buFont typeface="Arial" panose="020B0604020202020204" pitchFamily="34" charset="0"/>
              <a:buChar char="•"/>
            </a:pPr>
            <a:r>
              <a:rPr lang="en-US" sz="1800" kern="0" dirty="0">
                <a:solidFill>
                  <a:sysClr val="windowText" lastClr="000000"/>
                </a:solidFill>
                <a:latin typeface="Arial" panose="020B0604020202020204" pitchFamily="34" charset="0"/>
                <a:cs typeface="Arial" panose="020B0604020202020204" pitchFamily="34" charset="0"/>
              </a:rPr>
              <a:t>Maximum 75% of project cost if MHI is below the higher of the poverty line or 80% of the state nonmetropolitan median income</a:t>
            </a:r>
          </a:p>
          <a:p>
            <a:pPr marL="800100" lvl="1" indent="-342900">
              <a:spcBef>
                <a:spcPts val="550"/>
              </a:spcBef>
              <a:buFont typeface="Arial" panose="020B0604020202020204" pitchFamily="34" charset="0"/>
              <a:buChar char="•"/>
            </a:pPr>
            <a:r>
              <a:rPr lang="en-US" sz="1800" kern="0" dirty="0">
                <a:solidFill>
                  <a:sysClr val="windowText" lastClr="000000"/>
                </a:solidFill>
                <a:latin typeface="Arial" panose="020B0604020202020204" pitchFamily="34" charset="0"/>
                <a:cs typeface="Arial" panose="020B0604020202020204" pitchFamily="34" charset="0"/>
              </a:rPr>
              <a:t>Maximum 45% of project cost if MHI exceeds the 80% requirement but is not more than 100% of the state nonmetropolitan median income</a:t>
            </a:r>
          </a:p>
        </p:txBody>
      </p:sp>
    </p:spTree>
    <p:extLst>
      <p:ext uri="{BB962C8B-B14F-4D97-AF65-F5344CB8AC3E}">
        <p14:creationId xmlns:p14="http://schemas.microsoft.com/office/powerpoint/2010/main" val="41381233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73866" y="1905000"/>
            <a:ext cx="11941934" cy="4800600"/>
          </a:xfrm>
        </p:spPr>
        <p:txBody>
          <a:bodyPr vert="horz" lIns="91440" tIns="45720" rIns="91440" bIns="45720" rtlCol="0" anchor="t">
            <a:noAutofit/>
          </a:bodyPr>
          <a:lstStyle/>
          <a:p>
            <a:pPr marL="233363"/>
            <a:r>
              <a:rPr lang="en-US" sz="2200" b="1" dirty="0">
                <a:latin typeface="Arial" panose="020B0604020202020204" pitchFamily="34" charset="0"/>
                <a:cs typeface="Arial" panose="020B0604020202020204" pitchFamily="34" charset="0"/>
              </a:rPr>
              <a:t>Emergency Community Water Assistance Grants (ECWAG)</a:t>
            </a:r>
            <a:r>
              <a:rPr lang="en-US" sz="2200" dirty="0">
                <a:highlight>
                  <a:srgbClr val="FFFF00"/>
                </a:highlight>
                <a:latin typeface="Arial" panose="020B0604020202020204" pitchFamily="34" charset="0"/>
                <a:cs typeface="Arial" panose="020B0604020202020204" pitchFamily="34" charset="0"/>
              </a:rPr>
              <a:t> </a:t>
            </a:r>
          </a:p>
          <a:p>
            <a:pPr marL="1033463" lvl="1"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Assists rural, low-income communities with a population of </a:t>
            </a:r>
            <a:r>
              <a:rPr lang="en-US" sz="2000" b="1" dirty="0">
                <a:latin typeface="Arial" panose="020B0604020202020204" pitchFamily="34" charset="0"/>
                <a:cs typeface="Arial" panose="020B0604020202020204" pitchFamily="34" charset="0"/>
              </a:rPr>
              <a:t>10,000 or less</a:t>
            </a:r>
            <a:r>
              <a:rPr lang="en-US" sz="2000" dirty="0">
                <a:latin typeface="Arial" panose="020B0604020202020204" pitchFamily="34" charset="0"/>
                <a:cs typeface="Arial" panose="020B0604020202020204" pitchFamily="34" charset="0"/>
              </a:rPr>
              <a:t> prepare, or recover from an emergency (</a:t>
            </a:r>
            <a:r>
              <a:rPr lang="en-US" sz="2000" i="1" dirty="0">
                <a:latin typeface="Arial" panose="020B0604020202020204" pitchFamily="34" charset="0"/>
                <a:cs typeface="Arial" panose="020B0604020202020204" pitchFamily="34" charset="0"/>
              </a:rPr>
              <a:t>drought/flood; earthquake; hurricane; disease outbreak; chemical spill; leak or seepage; other disasters</a:t>
            </a:r>
            <a:r>
              <a:rPr lang="en-US" sz="2000" dirty="0">
                <a:latin typeface="Arial" panose="020B0604020202020204" pitchFamily="34" charset="0"/>
                <a:cs typeface="Arial" panose="020B0604020202020204" pitchFamily="34" charset="0"/>
              </a:rPr>
              <a:t>) that threatens the availability of safe, reliable drinking water</a:t>
            </a:r>
          </a:p>
          <a:p>
            <a:pPr marL="1033463" lvl="1"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Water transmission grants up to $150,000; water source grants up to $1,000,000</a:t>
            </a:r>
          </a:p>
          <a:p>
            <a:pPr marL="233363">
              <a:spcBef>
                <a:spcPts val="150"/>
              </a:spcBef>
            </a:pPr>
            <a:endParaRPr lang="en-US" sz="1000" b="1" dirty="0">
              <a:latin typeface="Arial" panose="020B0604020202020204" pitchFamily="34" charset="0"/>
              <a:cs typeface="Arial" panose="020B0604020202020204" pitchFamily="34" charset="0"/>
            </a:endParaRPr>
          </a:p>
          <a:p>
            <a:pPr marL="233363">
              <a:spcBef>
                <a:spcPts val="150"/>
              </a:spcBef>
            </a:pPr>
            <a:r>
              <a:rPr lang="en-US" sz="2200" b="1" dirty="0">
                <a:latin typeface="Arial" panose="020B0604020202020204" pitchFamily="34" charset="0"/>
                <a:cs typeface="Arial" panose="020B0604020202020204" pitchFamily="34" charset="0"/>
              </a:rPr>
              <a:t>Predevelopment Planning Grants (PPG)</a:t>
            </a:r>
          </a:p>
          <a:p>
            <a:pPr marL="1033463" lvl="1" indent="-342900">
              <a:spcBef>
                <a:spcPts val="150"/>
              </a:spcBef>
              <a:buFont typeface="Arial" panose="020B0604020202020204" pitchFamily="34" charset="0"/>
              <a:buChar char="•"/>
            </a:pPr>
            <a:r>
              <a:rPr lang="en-US" sz="2000" dirty="0">
                <a:latin typeface="Arial" panose="020B0604020202020204" pitchFamily="34" charset="0"/>
                <a:cs typeface="Arial" panose="020B0604020202020204" pitchFamily="34" charset="0"/>
              </a:rPr>
              <a:t>Assists rural, low-income communities with a population of </a:t>
            </a:r>
            <a:r>
              <a:rPr lang="en-US" sz="2000" b="1" dirty="0">
                <a:latin typeface="Arial" panose="020B0604020202020204" pitchFamily="34" charset="0"/>
                <a:cs typeface="Arial" panose="020B0604020202020204" pitchFamily="34" charset="0"/>
              </a:rPr>
              <a:t>10,000 or less </a:t>
            </a:r>
            <a:r>
              <a:rPr lang="en-US" sz="2000" dirty="0">
                <a:latin typeface="Arial" panose="020B0604020202020204" pitchFamily="34" charset="0"/>
                <a:cs typeface="Arial" panose="020B0604020202020204" pitchFamily="34" charset="0"/>
              </a:rPr>
              <a:t>with initial planning and development of applications</a:t>
            </a:r>
          </a:p>
          <a:p>
            <a:pPr marL="1033463" lvl="1" indent="-342900">
              <a:spcBef>
                <a:spcPts val="150"/>
              </a:spcBef>
              <a:buFont typeface="Arial" panose="020B0604020202020204" pitchFamily="34" charset="0"/>
              <a:buChar char="•"/>
            </a:pPr>
            <a:r>
              <a:rPr lang="en-US" sz="2000" dirty="0">
                <a:latin typeface="Arial" panose="020B0604020202020204" pitchFamily="34" charset="0"/>
                <a:cs typeface="Arial" panose="020B0604020202020204" pitchFamily="34" charset="0"/>
              </a:rPr>
              <a:t>Grants up to </a:t>
            </a:r>
            <a:r>
              <a:rPr lang="en-US" sz="2000" dirty="0">
                <a:highlight>
                  <a:srgbClr val="FFFF00"/>
                </a:highlight>
                <a:latin typeface="Arial" panose="020B0604020202020204" pitchFamily="34" charset="0"/>
                <a:cs typeface="Arial" panose="020B0604020202020204" pitchFamily="34" charset="0"/>
              </a:rPr>
              <a:t>$60,000</a:t>
            </a:r>
            <a:r>
              <a:rPr lang="en-US" sz="2000" dirty="0">
                <a:latin typeface="Arial" panose="020B0604020202020204" pitchFamily="34" charset="0"/>
                <a:cs typeface="Arial" panose="020B0604020202020204" pitchFamily="34" charset="0"/>
              </a:rPr>
              <a:t> with matching requirement (25% minimum)</a:t>
            </a:r>
          </a:p>
          <a:p>
            <a:pPr marL="233363">
              <a:spcBef>
                <a:spcPts val="150"/>
              </a:spcBef>
            </a:pPr>
            <a:endParaRPr lang="en-US" sz="1000" b="1" dirty="0">
              <a:latin typeface="Arial" panose="020B0604020202020204" pitchFamily="34" charset="0"/>
              <a:cs typeface="Arial" panose="020B0604020202020204" pitchFamily="34" charset="0"/>
            </a:endParaRPr>
          </a:p>
          <a:p>
            <a:pPr marL="233363">
              <a:spcBef>
                <a:spcPts val="150"/>
              </a:spcBef>
            </a:pPr>
            <a:r>
              <a:rPr lang="en-US" sz="2200" b="1" dirty="0">
                <a:latin typeface="Arial" panose="020B0604020202020204" pitchFamily="34" charset="0"/>
                <a:cs typeface="Arial" panose="020B0604020202020204" pitchFamily="34" charset="0"/>
              </a:rPr>
              <a:t>Special Evaluation Assistance for Rural Communities &amp; Households (SEARCH)</a:t>
            </a:r>
          </a:p>
          <a:p>
            <a:pPr marL="1033463" lvl="1" indent="-342900">
              <a:spcBef>
                <a:spcPts val="150"/>
              </a:spcBef>
              <a:buFont typeface="Arial" panose="020B0604020202020204" pitchFamily="34" charset="0"/>
              <a:buChar char="•"/>
            </a:pPr>
            <a:r>
              <a:rPr lang="en-US" sz="2000" dirty="0">
                <a:latin typeface="Arial" panose="020B0604020202020204" pitchFamily="34" charset="0"/>
                <a:cs typeface="Arial" panose="020B0604020202020204" pitchFamily="34" charset="0"/>
              </a:rPr>
              <a:t>Assists financially distressed communities with a population of </a:t>
            </a:r>
            <a:r>
              <a:rPr lang="en-US" sz="2000" b="1" dirty="0">
                <a:latin typeface="Arial" panose="020B0604020202020204" pitchFamily="34" charset="0"/>
                <a:cs typeface="Arial" panose="020B0604020202020204" pitchFamily="34" charset="0"/>
              </a:rPr>
              <a:t>2,500 or less </a:t>
            </a:r>
            <a:r>
              <a:rPr lang="en-US" sz="2000" dirty="0">
                <a:latin typeface="Arial" panose="020B0604020202020204" pitchFamily="34" charset="0"/>
                <a:cs typeface="Arial" panose="020B0604020202020204" pitchFamily="34" charset="0"/>
              </a:rPr>
              <a:t>with initial planning and development of applications</a:t>
            </a:r>
            <a:endParaRPr lang="en-US" sz="2000" b="1" dirty="0">
              <a:latin typeface="Arial" panose="020B0604020202020204" pitchFamily="34" charset="0"/>
              <a:cs typeface="Arial" panose="020B0604020202020204" pitchFamily="34" charset="0"/>
            </a:endParaRPr>
          </a:p>
          <a:p>
            <a:pPr marL="1033463" lvl="1" indent="-342900">
              <a:spcBef>
                <a:spcPts val="150"/>
              </a:spcBef>
              <a:buFont typeface="Arial" panose="020B0604020202020204" pitchFamily="34" charset="0"/>
              <a:buChar char="•"/>
            </a:pPr>
            <a:r>
              <a:rPr lang="en-US" sz="2000" dirty="0">
                <a:latin typeface="Arial" panose="020B0604020202020204" pitchFamily="34" charset="0"/>
                <a:cs typeface="Arial" panose="020B0604020202020204" pitchFamily="34" charset="0"/>
              </a:rPr>
              <a:t>Grants up to $30,000 with no matching requirement</a:t>
            </a:r>
          </a:p>
        </p:txBody>
      </p:sp>
      <p:sp>
        <p:nvSpPr>
          <p:cNvPr id="2" name="Title 1"/>
          <p:cNvSpPr>
            <a:spLocks noGrp="1"/>
          </p:cNvSpPr>
          <p:nvPr>
            <p:ph type="title"/>
          </p:nvPr>
        </p:nvSpPr>
        <p:spPr>
          <a:xfrm>
            <a:off x="173866" y="381000"/>
            <a:ext cx="9655934" cy="1381536"/>
          </a:xfrm>
        </p:spPr>
        <p:txBody>
          <a:bodyPr>
            <a:noAutofit/>
          </a:bodyPr>
          <a:lstStyle/>
          <a:p>
            <a:r>
              <a:rPr lang="en-US" sz="3600" dirty="0">
                <a:latin typeface="Arial" panose="020B0604020202020204" pitchFamily="34" charset="0"/>
                <a:cs typeface="Arial" panose="020B0604020202020204" pitchFamily="34" charset="0"/>
              </a:rPr>
              <a:t>Popular Congressional and Other Set-Aside Funds for Special Programs and Populations</a:t>
            </a:r>
          </a:p>
        </p:txBody>
      </p:sp>
    </p:spTree>
    <p:extLst>
      <p:ext uri="{BB962C8B-B14F-4D97-AF65-F5344CB8AC3E}">
        <p14:creationId xmlns:p14="http://schemas.microsoft.com/office/powerpoint/2010/main" val="33563426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73866" y="1762536"/>
            <a:ext cx="7217534" cy="4800600"/>
          </a:xfrm>
        </p:spPr>
        <p:txBody>
          <a:bodyPr vert="horz" lIns="91440" tIns="45720" rIns="91440" bIns="45720" rtlCol="0" anchor="t">
            <a:noAutofit/>
          </a:bodyPr>
          <a:lstStyle/>
          <a:p>
            <a:pPr marL="576263"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576263"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Agricultural appropriation funding request for a specific governmental or other eligible entity to carry out a specific community project</a:t>
            </a:r>
          </a:p>
          <a:p>
            <a:pPr marL="576263"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576263"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Water and Waste Disposal Loan and Grant Program – same project eligibility</a:t>
            </a:r>
          </a:p>
          <a:p>
            <a:pPr marL="576263"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576263"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Rural areas and towns with populations of 10,000 or less; and 25% non-federal cost share</a:t>
            </a:r>
          </a:p>
          <a:p>
            <a:pPr marL="576263"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576263"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Members prioritize and able to submit up to 15 proposals</a:t>
            </a:r>
          </a:p>
          <a:p>
            <a:pPr marL="690563" lvl="1"/>
            <a:endParaRPr lang="en-US" sz="2000"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173866" y="381000"/>
            <a:ext cx="9655934" cy="1381536"/>
          </a:xfrm>
        </p:spPr>
        <p:txBody>
          <a:bodyPr>
            <a:noAutofit/>
          </a:bodyPr>
          <a:lstStyle/>
          <a:p>
            <a:r>
              <a:rPr lang="en-US" sz="3600" dirty="0">
                <a:latin typeface="Arial" panose="020B0604020202020204" pitchFamily="34" charset="0"/>
                <a:cs typeface="Arial" panose="020B0604020202020204" pitchFamily="34" charset="0"/>
              </a:rPr>
              <a:t>Community Project Funding FY24</a:t>
            </a:r>
            <a:br>
              <a:rPr lang="en-US" sz="3600" dirty="0">
                <a:latin typeface="Arial" panose="020B0604020202020204" pitchFamily="34" charset="0"/>
                <a:cs typeface="Arial" panose="020B0604020202020204" pitchFamily="34" charset="0"/>
              </a:rPr>
            </a:br>
            <a:r>
              <a:rPr lang="en-US" sz="3600" dirty="0">
                <a:latin typeface="Arial" panose="020B0604020202020204" pitchFamily="34" charset="0"/>
                <a:cs typeface="Arial" panose="020B0604020202020204" pitchFamily="34" charset="0"/>
              </a:rPr>
              <a:t>(Congressionally-Directed Spending)</a:t>
            </a:r>
          </a:p>
        </p:txBody>
      </p:sp>
      <p:pic>
        <p:nvPicPr>
          <p:cNvPr id="5" name="Picture 4" descr="A picture containing outdoor, sky, cloud, dome&#10;&#10;Description automatically generated">
            <a:extLst>
              <a:ext uri="{FF2B5EF4-FFF2-40B4-BE49-F238E27FC236}">
                <a16:creationId xmlns:a16="http://schemas.microsoft.com/office/drawing/2014/main" id="{D12C8D6A-443D-BB4C-26B1-E943E67538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2716" y="2819400"/>
            <a:ext cx="4607255" cy="3124200"/>
          </a:xfrm>
          <a:prstGeom prst="rect">
            <a:avLst/>
          </a:prstGeom>
        </p:spPr>
      </p:pic>
    </p:spTree>
    <p:extLst>
      <p:ext uri="{BB962C8B-B14F-4D97-AF65-F5344CB8AC3E}">
        <p14:creationId xmlns:p14="http://schemas.microsoft.com/office/powerpoint/2010/main" val="10096990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E14B6D1-A719-48D3-A6B9-1D0A6C017ABF}"/>
              </a:ext>
            </a:extLst>
          </p:cNvPr>
          <p:cNvSpPr>
            <a:spLocks noGrp="1"/>
          </p:cNvSpPr>
          <p:nvPr>
            <p:ph idx="1"/>
          </p:nvPr>
        </p:nvSpPr>
        <p:spPr>
          <a:xfrm>
            <a:off x="431800" y="2133599"/>
            <a:ext cx="6740020" cy="4495801"/>
          </a:xfrm>
        </p:spPr>
        <p:txBody>
          <a:bodyPr>
            <a:normAutofit fontScale="85000" lnSpcReduction="20000"/>
          </a:bodyPr>
          <a:lstStyle/>
          <a:p>
            <a:r>
              <a:rPr lang="en-US" sz="2800" b="1" dirty="0">
                <a:latin typeface="Arial" panose="020B0604020202020204" pitchFamily="34" charset="0"/>
                <a:cs typeface="Arial" panose="020B0604020202020204" pitchFamily="34" charset="0"/>
              </a:rPr>
              <a:t>National Environmental Policy Act (NEPA)</a:t>
            </a:r>
          </a:p>
          <a:p>
            <a:pPr marL="800100" lvl="1" indent="-342900">
              <a:spcBef>
                <a:spcPts val="864"/>
              </a:spcBef>
              <a:buFont typeface="Arial" panose="020B0604020202020204" pitchFamily="34" charset="0"/>
              <a:buChar char="•"/>
            </a:pPr>
            <a:r>
              <a:rPr lang="en-US" sz="2400" dirty="0">
                <a:latin typeface="Arial" panose="020B0604020202020204" pitchFamily="34" charset="0"/>
                <a:cs typeface="Arial" panose="020B0604020202020204" pitchFamily="34" charset="0"/>
              </a:rPr>
              <a:t>Categorical Exclusion (CatEx)</a:t>
            </a:r>
          </a:p>
          <a:p>
            <a:pPr marL="1257300" lvl="2" indent="-342900">
              <a:spcBef>
                <a:spcPts val="864"/>
              </a:spcBef>
              <a:buFont typeface="Arial" panose="020B0604020202020204" pitchFamily="34" charset="0"/>
              <a:buChar char="•"/>
            </a:pPr>
            <a:r>
              <a:rPr lang="en-US" sz="2200" dirty="0">
                <a:latin typeface="Arial" panose="020B0604020202020204" pitchFamily="34" charset="0"/>
                <a:cs typeface="Arial" panose="020B0604020202020204" pitchFamily="34" charset="0"/>
              </a:rPr>
              <a:t>Minor or no new disturbance(s)</a:t>
            </a:r>
          </a:p>
          <a:p>
            <a:pPr marL="800100" lvl="1" indent="-342900">
              <a:spcBef>
                <a:spcPts val="864"/>
              </a:spcBef>
              <a:buFont typeface="Arial" panose="020B0604020202020204" pitchFamily="34" charset="0"/>
              <a:buChar char="•"/>
            </a:pPr>
            <a:r>
              <a:rPr lang="en-US" sz="2400" dirty="0">
                <a:latin typeface="Arial" panose="020B0604020202020204" pitchFamily="34" charset="0"/>
                <a:cs typeface="Arial" panose="020B0604020202020204" pitchFamily="34" charset="0"/>
              </a:rPr>
              <a:t>CatEx with Environmental Report (ER)</a:t>
            </a:r>
          </a:p>
          <a:p>
            <a:pPr marL="1257300" lvl="2" indent="-342900">
              <a:spcBef>
                <a:spcPts val="864"/>
              </a:spcBef>
              <a:buFont typeface="Arial" panose="020B0604020202020204" pitchFamily="34" charset="0"/>
              <a:buChar char="•"/>
            </a:pPr>
            <a:r>
              <a:rPr lang="en-US" sz="2200" dirty="0">
                <a:latin typeface="Arial" panose="020B0604020202020204" pitchFamily="34" charset="0"/>
                <a:cs typeface="Arial" panose="020B0604020202020204" pitchFamily="34" charset="0"/>
              </a:rPr>
              <a:t>New disturbance(s)</a:t>
            </a:r>
          </a:p>
          <a:p>
            <a:pPr marL="800100" lvl="1" indent="-342900">
              <a:spcBef>
                <a:spcPts val="864"/>
              </a:spcBef>
              <a:buFont typeface="Arial" panose="020B0604020202020204" pitchFamily="34" charset="0"/>
              <a:buChar char="•"/>
            </a:pPr>
            <a:r>
              <a:rPr lang="en-US" sz="2400" dirty="0">
                <a:latin typeface="Arial" panose="020B0604020202020204" pitchFamily="34" charset="0"/>
                <a:cs typeface="Arial" panose="020B0604020202020204" pitchFamily="34" charset="0"/>
              </a:rPr>
              <a:t>Environmental Assessment (EA)</a:t>
            </a:r>
          </a:p>
          <a:p>
            <a:pPr marL="800100" lvl="1" indent="-342900">
              <a:spcBef>
                <a:spcPts val="864"/>
              </a:spcBef>
              <a:buFont typeface="Arial" panose="020B0604020202020204" pitchFamily="34" charset="0"/>
              <a:buChar char="•"/>
            </a:pPr>
            <a:r>
              <a:rPr lang="en-US" sz="2400" dirty="0">
                <a:latin typeface="Arial" panose="020B0604020202020204" pitchFamily="34" charset="0"/>
                <a:cs typeface="Arial" panose="020B0604020202020204" pitchFamily="34" charset="0"/>
              </a:rPr>
              <a:t>Environmental Impact Study (EIS)</a:t>
            </a:r>
          </a:p>
          <a:p>
            <a:pPr lvl="1">
              <a:spcBef>
                <a:spcPts val="864"/>
              </a:spcBef>
            </a:pPr>
            <a:endParaRPr lang="en-US" sz="2400" dirty="0">
              <a:latin typeface="Arial" panose="020B0604020202020204" pitchFamily="34" charset="0"/>
              <a:cs typeface="Arial" panose="020B0604020202020204" pitchFamily="34" charset="0"/>
            </a:endParaRPr>
          </a:p>
          <a:p>
            <a:r>
              <a:rPr lang="en-US" sz="2800" b="1" dirty="0">
                <a:latin typeface="Arial" panose="020B0604020202020204" pitchFamily="34" charset="0"/>
                <a:cs typeface="Arial" panose="020B0604020202020204" pitchFamily="34" charset="0"/>
              </a:rPr>
              <a:t>Build America, Buy America Act (BABAA) and American Iron and Steel (AIS)</a:t>
            </a:r>
          </a:p>
          <a:p>
            <a:pPr marL="800100" lvl="1" indent="-342900">
              <a:spcBef>
                <a:spcPts val="864"/>
              </a:spcBef>
              <a:buFont typeface="Arial" panose="020B0604020202020204" pitchFamily="34" charset="0"/>
              <a:buChar char="•"/>
            </a:pPr>
            <a:r>
              <a:rPr lang="en-US" sz="2400" dirty="0">
                <a:latin typeface="Arial" panose="020B0604020202020204" pitchFamily="34" charset="0"/>
                <a:cs typeface="Arial" panose="020B0604020202020204" pitchFamily="34" charset="0"/>
              </a:rPr>
              <a:t>Federal infrastructure programs to provide for the use of materials produced in the United States</a:t>
            </a:r>
          </a:p>
          <a:p>
            <a:pPr marL="800100" lvl="1" indent="-342900">
              <a:spcBef>
                <a:spcPts val="864"/>
              </a:spcBef>
              <a:buFont typeface="Arial" panose="020B0604020202020204" pitchFamily="34" charset="0"/>
              <a:buChar char="•"/>
            </a:pPr>
            <a:r>
              <a:rPr lang="en-US" sz="2400" dirty="0">
                <a:latin typeface="Arial" panose="020B0604020202020204" pitchFamily="34" charset="0"/>
                <a:cs typeface="Arial" panose="020B0604020202020204" pitchFamily="34" charset="0"/>
              </a:rPr>
              <a:t>Iron; Steel; Manufactured Products</a:t>
            </a:r>
          </a:p>
          <a:p>
            <a:endParaRPr lang="en-US" sz="2400" dirty="0">
              <a:latin typeface="Arial" panose="020B0604020202020204" pitchFamily="34" charset="0"/>
              <a:cs typeface="Arial" panose="020B0604020202020204" pitchFamily="34" charset="0"/>
            </a:endParaRPr>
          </a:p>
          <a:p>
            <a:pPr marL="800100" lvl="1" indent="-342900">
              <a:spcBef>
                <a:spcPts val="864"/>
              </a:spcBef>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DE343F33-5072-4792-B5C7-9CEDEF1E2680}"/>
              </a:ext>
            </a:extLst>
          </p:cNvPr>
          <p:cNvSpPr>
            <a:spLocks noGrp="1"/>
          </p:cNvSpPr>
          <p:nvPr>
            <p:ph type="title"/>
          </p:nvPr>
        </p:nvSpPr>
        <p:spPr>
          <a:xfrm>
            <a:off x="304800" y="457200"/>
            <a:ext cx="10322996" cy="1031524"/>
          </a:xfrm>
        </p:spPr>
        <p:txBody>
          <a:bodyPr/>
          <a:lstStyle/>
          <a:p>
            <a:pPr algn="l"/>
            <a:r>
              <a:rPr lang="en-US" sz="3600" dirty="0">
                <a:solidFill>
                  <a:schemeClr val="bg1"/>
                </a:solidFill>
              </a:rPr>
              <a:t>Project Compliance / Regulations</a:t>
            </a:r>
          </a:p>
        </p:txBody>
      </p:sp>
      <p:pic>
        <p:nvPicPr>
          <p:cNvPr id="2050" name="Picture 2" descr="4 Myths About American Manufacturing">
            <a:extLst>
              <a:ext uri="{FF2B5EF4-FFF2-40B4-BE49-F238E27FC236}">
                <a16:creationId xmlns:a16="http://schemas.microsoft.com/office/drawing/2014/main" id="{8840F288-FBE4-4B09-B4F6-09DFBF75A8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1820" y="2780454"/>
            <a:ext cx="4621037" cy="3075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66056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E14B6D1-A719-48D3-A6B9-1D0A6C017ABF}"/>
              </a:ext>
            </a:extLst>
          </p:cNvPr>
          <p:cNvSpPr>
            <a:spLocks noGrp="1"/>
          </p:cNvSpPr>
          <p:nvPr>
            <p:ph idx="1"/>
          </p:nvPr>
        </p:nvSpPr>
        <p:spPr>
          <a:xfrm>
            <a:off x="431800" y="2133599"/>
            <a:ext cx="6290039" cy="4267201"/>
          </a:xfrm>
        </p:spPr>
        <p:txBody>
          <a:bodyPr>
            <a:normAutofit fontScale="85000" lnSpcReduction="10000"/>
          </a:bodyPr>
          <a:lstStyle/>
          <a:p>
            <a:r>
              <a:rPr lang="en-US" sz="2800" b="1" dirty="0">
                <a:latin typeface="Arial" panose="020B0604020202020204" pitchFamily="34" charset="0"/>
                <a:cs typeface="Arial" panose="020B0604020202020204" pitchFamily="34" charset="0"/>
              </a:rPr>
              <a:t>Other Federal Agencies</a:t>
            </a:r>
          </a:p>
          <a:p>
            <a:pPr marL="800100" lvl="1" indent="-342900">
              <a:spcBef>
                <a:spcPts val="864"/>
              </a:spcBef>
              <a:buFont typeface="Arial" panose="020B0604020202020204" pitchFamily="34" charset="0"/>
              <a:buChar char="•"/>
            </a:pPr>
            <a:r>
              <a:rPr lang="en-US" sz="2400" dirty="0">
                <a:latin typeface="Arial" panose="020B0604020202020204" pitchFamily="34" charset="0"/>
                <a:cs typeface="Arial" panose="020B0604020202020204" pitchFamily="34" charset="0"/>
              </a:rPr>
              <a:t>Environmental Protection Agency (EPA)</a:t>
            </a:r>
          </a:p>
          <a:p>
            <a:pPr marL="800100" lvl="1" indent="-342900">
              <a:spcBef>
                <a:spcPts val="864"/>
              </a:spcBef>
              <a:buFont typeface="Arial" panose="020B0604020202020204" pitchFamily="34" charset="0"/>
              <a:buChar char="•"/>
            </a:pPr>
            <a:r>
              <a:rPr lang="en-US" sz="2400" dirty="0">
                <a:latin typeface="Arial" panose="020B0604020202020204" pitchFamily="34" charset="0"/>
                <a:cs typeface="Arial" panose="020B0604020202020204" pitchFamily="34" charset="0"/>
              </a:rPr>
              <a:t>Federal Emergency Management Agency (FEMA)</a:t>
            </a:r>
          </a:p>
          <a:p>
            <a:endParaRPr lang="en-US" sz="2400" dirty="0">
              <a:latin typeface="Arial" panose="020B0604020202020204" pitchFamily="34" charset="0"/>
              <a:cs typeface="Arial" panose="020B0604020202020204" pitchFamily="34" charset="0"/>
            </a:endParaRPr>
          </a:p>
          <a:p>
            <a:r>
              <a:rPr lang="en-US" sz="2800" b="1" dirty="0">
                <a:latin typeface="Arial" panose="020B0604020202020204" pitchFamily="34" charset="0"/>
                <a:cs typeface="Arial" panose="020B0604020202020204" pitchFamily="34" charset="0"/>
              </a:rPr>
              <a:t>State and Local Agencies</a:t>
            </a:r>
          </a:p>
          <a:p>
            <a:pPr marL="800100" lvl="1" indent="-342900">
              <a:spcBef>
                <a:spcPts val="864"/>
              </a:spcBef>
              <a:buFont typeface="Arial" panose="020B0604020202020204" pitchFamily="34" charset="0"/>
              <a:buChar char="•"/>
            </a:pPr>
            <a:r>
              <a:rPr lang="en-US" sz="2400" dirty="0">
                <a:latin typeface="Arial" panose="020B0604020202020204" pitchFamily="34" charset="0"/>
                <a:cs typeface="Arial" panose="020B0604020202020204" pitchFamily="34" charset="0"/>
              </a:rPr>
              <a:t>Department of Health (State Revolving Funds)</a:t>
            </a:r>
          </a:p>
          <a:p>
            <a:pPr marL="800100" lvl="1" indent="-342900">
              <a:spcBef>
                <a:spcPts val="864"/>
              </a:spcBef>
              <a:buFont typeface="Arial" panose="020B0604020202020204" pitchFamily="34" charset="0"/>
              <a:buChar char="•"/>
            </a:pPr>
            <a:r>
              <a:rPr lang="en-US" sz="2400" dirty="0">
                <a:latin typeface="Arial" panose="020B0604020202020204" pitchFamily="34" charset="0"/>
                <a:cs typeface="Arial" panose="020B0604020202020204" pitchFamily="34" charset="0"/>
              </a:rPr>
              <a:t>Housing and Urban Development (Infrastructure)</a:t>
            </a:r>
          </a:p>
          <a:p>
            <a:endParaRPr lang="en-US" sz="2800" b="1" dirty="0">
              <a:latin typeface="Arial" panose="020B0604020202020204" pitchFamily="34" charset="0"/>
              <a:cs typeface="Arial" panose="020B0604020202020204" pitchFamily="34" charset="0"/>
            </a:endParaRPr>
          </a:p>
          <a:p>
            <a:r>
              <a:rPr lang="en-US" sz="2800" b="1" dirty="0">
                <a:latin typeface="Arial" panose="020B0604020202020204" pitchFamily="34" charset="0"/>
                <a:cs typeface="Arial" panose="020B0604020202020204" pitchFamily="34" charset="0"/>
              </a:rPr>
              <a:t>Private Entities</a:t>
            </a:r>
          </a:p>
          <a:p>
            <a:pPr marL="800100" lvl="1" indent="-342900">
              <a:spcBef>
                <a:spcPts val="864"/>
              </a:spcBef>
              <a:buFont typeface="Arial" panose="020B0604020202020204" pitchFamily="34" charset="0"/>
              <a:buChar char="•"/>
            </a:pPr>
            <a:r>
              <a:rPr lang="en-US" sz="2400" dirty="0">
                <a:latin typeface="Arial" panose="020B0604020202020204" pitchFamily="34" charset="0"/>
                <a:cs typeface="Arial" panose="020B0604020202020204" pitchFamily="34" charset="0"/>
              </a:rPr>
              <a:t>Philanthropic Organizations</a:t>
            </a:r>
          </a:p>
          <a:p>
            <a:pPr marL="800100" lvl="1" indent="-342900">
              <a:spcBef>
                <a:spcPts val="864"/>
              </a:spcBef>
              <a:buFont typeface="Arial" panose="020B0604020202020204" pitchFamily="34" charset="0"/>
              <a:buChar char="•"/>
            </a:pPr>
            <a:r>
              <a:rPr lang="en-US" sz="2400" dirty="0">
                <a:latin typeface="Arial" panose="020B0604020202020204" pitchFamily="34" charset="0"/>
                <a:cs typeface="Arial" panose="020B0604020202020204" pitchFamily="34" charset="0"/>
              </a:rPr>
              <a:t>Environmental Foundations</a:t>
            </a:r>
          </a:p>
          <a:p>
            <a:pPr marL="800100" lvl="1" indent="-342900">
              <a:spcBef>
                <a:spcPts val="864"/>
              </a:spcBef>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DE343F33-5072-4792-B5C7-9CEDEF1E2680}"/>
              </a:ext>
            </a:extLst>
          </p:cNvPr>
          <p:cNvSpPr>
            <a:spLocks noGrp="1"/>
          </p:cNvSpPr>
          <p:nvPr>
            <p:ph type="title"/>
          </p:nvPr>
        </p:nvSpPr>
        <p:spPr>
          <a:xfrm>
            <a:off x="304800" y="457200"/>
            <a:ext cx="10322996" cy="1031524"/>
          </a:xfrm>
        </p:spPr>
        <p:txBody>
          <a:bodyPr/>
          <a:lstStyle/>
          <a:p>
            <a:pPr algn="l"/>
            <a:r>
              <a:rPr lang="en-US" sz="3600" dirty="0">
                <a:solidFill>
                  <a:schemeClr val="bg1"/>
                </a:solidFill>
              </a:rPr>
              <a:t>Funding Partnerships</a:t>
            </a:r>
          </a:p>
        </p:txBody>
      </p:sp>
      <p:pic>
        <p:nvPicPr>
          <p:cNvPr id="3074" name="Picture 2" descr="21 Examples of Successful Co-Branding Partnerships (And Why They're So  Effective)">
            <a:extLst>
              <a:ext uri="{FF2B5EF4-FFF2-40B4-BE49-F238E27FC236}">
                <a16:creationId xmlns:a16="http://schemas.microsoft.com/office/drawing/2014/main" id="{22F7FCD5-B2B5-4387-9062-7F7033AB29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0855" y="2514600"/>
            <a:ext cx="4809345"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48492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4800" y="362865"/>
            <a:ext cx="10896600" cy="627736"/>
          </a:xfrm>
          <a:prstGeom prst="rect">
            <a:avLst/>
          </a:prstGeom>
        </p:spPr>
        <p:txBody>
          <a:bodyPr vert="horz" wrap="square" lIns="0" tIns="12065" rIns="0" bIns="0" rtlCol="0">
            <a:spAutoFit/>
          </a:bodyPr>
          <a:lstStyle/>
          <a:p>
            <a:pPr marL="12700">
              <a:lnSpc>
                <a:spcPct val="100000"/>
              </a:lnSpc>
              <a:spcBef>
                <a:spcPts val="95"/>
              </a:spcBef>
            </a:pPr>
            <a:r>
              <a:rPr lang="en-US" sz="4000" spc="-5" dirty="0">
                <a:solidFill>
                  <a:srgbClr val="FFFFFF"/>
                </a:solidFill>
              </a:rPr>
              <a:t>Water and Environmental  Programs Contacts</a:t>
            </a:r>
            <a:endParaRPr sz="4000" dirty="0"/>
          </a:p>
        </p:txBody>
      </p:sp>
      <p:sp>
        <p:nvSpPr>
          <p:cNvPr id="3" name="Rectangle 2">
            <a:extLst>
              <a:ext uri="{FF2B5EF4-FFF2-40B4-BE49-F238E27FC236}">
                <a16:creationId xmlns:a16="http://schemas.microsoft.com/office/drawing/2014/main" id="{F37F2685-282A-4A9A-9BB3-9B0AECB5BD98}"/>
              </a:ext>
            </a:extLst>
          </p:cNvPr>
          <p:cNvSpPr/>
          <p:nvPr/>
        </p:nvSpPr>
        <p:spPr>
          <a:xfrm>
            <a:off x="905069" y="990601"/>
            <a:ext cx="3657600" cy="2062103"/>
          </a:xfrm>
          <a:prstGeom prst="rect">
            <a:avLst/>
          </a:prstGeom>
        </p:spPr>
        <p:txBody>
          <a:bodyPr wrap="square">
            <a:spAutoFit/>
          </a:bodyPr>
          <a:lstStyle/>
          <a:p>
            <a:pPr lvl="0"/>
            <a:r>
              <a:rPr lang="en-US" sz="2000" b="1" u="sng" dirty="0">
                <a:solidFill>
                  <a:schemeClr val="bg1"/>
                </a:solidFill>
                <a:latin typeface="Calibri" panose="020F0502020204030204" pitchFamily="34" charset="0"/>
              </a:rPr>
              <a:t>Statewide</a:t>
            </a:r>
            <a:endParaRPr lang="en-US" sz="2000" dirty="0">
              <a:solidFill>
                <a:schemeClr val="bg1"/>
              </a:solidFill>
              <a:latin typeface="Calibri" panose="020F0502020204030204" pitchFamily="34" charset="0"/>
            </a:endParaRPr>
          </a:p>
          <a:p>
            <a:pPr lvl="0"/>
            <a:r>
              <a:rPr lang="en-US" dirty="0">
                <a:solidFill>
                  <a:schemeClr val="bg1"/>
                </a:solidFill>
                <a:latin typeface="Calibri" panose="020F0502020204030204" pitchFamily="34" charset="0"/>
              </a:rPr>
              <a:t>Alton Kimura</a:t>
            </a:r>
          </a:p>
          <a:p>
            <a:pPr lvl="0"/>
            <a:r>
              <a:rPr lang="en-US" dirty="0">
                <a:solidFill>
                  <a:schemeClr val="bg1"/>
                </a:solidFill>
                <a:latin typeface="Calibri" panose="020F0502020204030204" pitchFamily="34" charset="0"/>
              </a:rPr>
              <a:t>Community Programs Director</a:t>
            </a:r>
          </a:p>
          <a:p>
            <a:pPr lvl="0"/>
            <a:r>
              <a:rPr lang="en-US" dirty="0">
                <a:solidFill>
                  <a:schemeClr val="bg1"/>
                </a:solidFill>
                <a:latin typeface="Calibri" panose="020F0502020204030204" pitchFamily="34" charset="0"/>
              </a:rPr>
              <a:t>154 Waianuenue Avenue, Room 311</a:t>
            </a:r>
          </a:p>
          <a:p>
            <a:pPr lvl="0"/>
            <a:r>
              <a:rPr lang="en-US" dirty="0">
                <a:solidFill>
                  <a:schemeClr val="bg1"/>
                </a:solidFill>
                <a:latin typeface="Calibri" panose="020F0502020204030204" pitchFamily="34" charset="0"/>
              </a:rPr>
              <a:t>Hilo, HI  96720</a:t>
            </a:r>
          </a:p>
          <a:p>
            <a:pPr lvl="0"/>
            <a:r>
              <a:rPr lang="en-US" dirty="0">
                <a:solidFill>
                  <a:schemeClr val="bg1"/>
                </a:solidFill>
                <a:latin typeface="Calibri" panose="020F0502020204030204" pitchFamily="34" charset="0"/>
              </a:rPr>
              <a:t>(808) 933-8308</a:t>
            </a:r>
          </a:p>
          <a:p>
            <a:pPr lvl="0"/>
            <a:r>
              <a:rPr lang="en-US" u="sng" dirty="0">
                <a:solidFill>
                  <a:schemeClr val="bg1"/>
                </a:solidFill>
                <a:latin typeface="Calibri" panose="020F0502020204030204" pitchFamily="34" charset="0"/>
                <a:hlinkClick r:id="rId2">
                  <a:extLst>
                    <a:ext uri="{A12FA001-AC4F-418D-AE19-62706E023703}">
                      <ahyp:hlinkClr xmlns:ahyp="http://schemas.microsoft.com/office/drawing/2018/hyperlinkcolor" val="tx"/>
                    </a:ext>
                  </a:extLst>
                </a:hlinkClick>
              </a:rPr>
              <a:t>alton.kimura@usda.gov</a:t>
            </a:r>
            <a:endParaRPr lang="en-US" u="sng" dirty="0">
              <a:solidFill>
                <a:schemeClr val="bg1"/>
              </a:solidFill>
              <a:latin typeface="Calibri" panose="020F0502020204030204" pitchFamily="34" charset="0"/>
            </a:endParaRPr>
          </a:p>
        </p:txBody>
      </p:sp>
      <p:sp>
        <p:nvSpPr>
          <p:cNvPr id="4" name="Rectangle 3">
            <a:extLst>
              <a:ext uri="{FF2B5EF4-FFF2-40B4-BE49-F238E27FC236}">
                <a16:creationId xmlns:a16="http://schemas.microsoft.com/office/drawing/2014/main" id="{16DE2E51-3BE4-45F6-829C-B797939F6461}"/>
              </a:ext>
            </a:extLst>
          </p:cNvPr>
          <p:cNvSpPr/>
          <p:nvPr/>
        </p:nvSpPr>
        <p:spPr>
          <a:xfrm>
            <a:off x="905069" y="3428999"/>
            <a:ext cx="3810000" cy="2062103"/>
          </a:xfrm>
          <a:prstGeom prst="rect">
            <a:avLst/>
          </a:prstGeom>
        </p:spPr>
        <p:txBody>
          <a:bodyPr wrap="square">
            <a:spAutoFit/>
          </a:bodyPr>
          <a:lstStyle/>
          <a:p>
            <a:pPr lvl="0"/>
            <a:r>
              <a:rPr lang="en-US" sz="2000" b="1" u="sng" dirty="0">
                <a:solidFill>
                  <a:schemeClr val="bg1"/>
                </a:solidFill>
                <a:latin typeface="Calibri" panose="020F0502020204030204" pitchFamily="34" charset="0"/>
              </a:rPr>
              <a:t>Oahu &amp; Kauai</a:t>
            </a:r>
            <a:endParaRPr lang="en-US" sz="2000" dirty="0">
              <a:solidFill>
                <a:schemeClr val="bg1"/>
              </a:solidFill>
              <a:latin typeface="Calibri" panose="020F0502020204030204" pitchFamily="34" charset="0"/>
            </a:endParaRPr>
          </a:p>
          <a:p>
            <a:pPr lvl="0"/>
            <a:r>
              <a:rPr lang="en-US" dirty="0">
                <a:solidFill>
                  <a:schemeClr val="bg1"/>
                </a:solidFill>
                <a:latin typeface="Calibri" panose="020F0502020204030204" pitchFamily="34" charset="0"/>
              </a:rPr>
              <a:t>Kylie Ojiri</a:t>
            </a:r>
          </a:p>
          <a:p>
            <a:pPr lvl="0"/>
            <a:r>
              <a:rPr lang="en-US" dirty="0">
                <a:solidFill>
                  <a:schemeClr val="bg1"/>
                </a:solidFill>
                <a:latin typeface="Calibri" panose="020F0502020204030204" pitchFamily="34" charset="0"/>
              </a:rPr>
              <a:t>Community Programs Specialist</a:t>
            </a:r>
          </a:p>
          <a:p>
            <a:pPr lvl="0"/>
            <a:r>
              <a:rPr lang="en-US" dirty="0">
                <a:solidFill>
                  <a:schemeClr val="bg1"/>
                </a:solidFill>
                <a:latin typeface="Calibri" panose="020F0502020204030204" pitchFamily="34" charset="0"/>
              </a:rPr>
              <a:t>300 Ala Moana Blvd., #1-340</a:t>
            </a:r>
          </a:p>
          <a:p>
            <a:pPr lvl="0"/>
            <a:r>
              <a:rPr lang="en-US" dirty="0">
                <a:solidFill>
                  <a:schemeClr val="bg1"/>
                </a:solidFill>
                <a:latin typeface="Calibri" panose="020F0502020204030204" pitchFamily="34" charset="0"/>
              </a:rPr>
              <a:t>Honolulu, HI  96850</a:t>
            </a:r>
          </a:p>
          <a:p>
            <a:pPr lvl="0"/>
            <a:r>
              <a:rPr lang="en-US" dirty="0">
                <a:solidFill>
                  <a:schemeClr val="bg1"/>
                </a:solidFill>
                <a:latin typeface="Calibri" panose="020F0502020204030204" pitchFamily="34" charset="0"/>
              </a:rPr>
              <a:t>(808) 600-2937</a:t>
            </a:r>
          </a:p>
          <a:p>
            <a:pPr lvl="0"/>
            <a:r>
              <a:rPr lang="en-US" u="sng" dirty="0">
                <a:solidFill>
                  <a:schemeClr val="bg1"/>
                </a:solidFill>
                <a:latin typeface="Calibri" panose="020F0502020204030204" pitchFamily="34" charset="0"/>
                <a:hlinkClick r:id="rId3">
                  <a:extLst>
                    <a:ext uri="{A12FA001-AC4F-418D-AE19-62706E023703}">
                      <ahyp:hlinkClr xmlns:ahyp="http://schemas.microsoft.com/office/drawing/2018/hyperlinkcolor" val="tx"/>
                    </a:ext>
                  </a:extLst>
                </a:hlinkClick>
              </a:rPr>
              <a:t>kylie.ojiri@usda.gov</a:t>
            </a:r>
            <a:endParaRPr lang="en-US" u="sng" dirty="0">
              <a:solidFill>
                <a:schemeClr val="bg1"/>
              </a:solidFill>
              <a:latin typeface="Calibri" panose="020F0502020204030204" pitchFamily="34" charset="0"/>
            </a:endParaRPr>
          </a:p>
        </p:txBody>
      </p:sp>
      <p:sp>
        <p:nvSpPr>
          <p:cNvPr id="5" name="Rectangle 4">
            <a:extLst>
              <a:ext uri="{FF2B5EF4-FFF2-40B4-BE49-F238E27FC236}">
                <a16:creationId xmlns:a16="http://schemas.microsoft.com/office/drawing/2014/main" id="{FFC0D0F4-CB95-42C8-B5B9-551B9DCC3193}"/>
              </a:ext>
            </a:extLst>
          </p:cNvPr>
          <p:cNvSpPr/>
          <p:nvPr/>
        </p:nvSpPr>
        <p:spPr>
          <a:xfrm>
            <a:off x="5181600" y="990601"/>
            <a:ext cx="4191000" cy="2062103"/>
          </a:xfrm>
          <a:prstGeom prst="rect">
            <a:avLst/>
          </a:prstGeom>
        </p:spPr>
        <p:txBody>
          <a:bodyPr wrap="square">
            <a:spAutoFit/>
          </a:bodyPr>
          <a:lstStyle/>
          <a:p>
            <a:pPr lvl="0"/>
            <a:r>
              <a:rPr lang="en-US" sz="2000" b="1" u="sng" dirty="0">
                <a:solidFill>
                  <a:schemeClr val="bg1"/>
                </a:solidFill>
                <a:latin typeface="Calibri" panose="020F0502020204030204" pitchFamily="34" charset="0"/>
              </a:rPr>
              <a:t>Statewide</a:t>
            </a:r>
            <a:endParaRPr lang="en-US" sz="2000" dirty="0">
              <a:solidFill>
                <a:schemeClr val="bg1"/>
              </a:solidFill>
              <a:latin typeface="Calibri" panose="020F0502020204030204" pitchFamily="34" charset="0"/>
            </a:endParaRPr>
          </a:p>
          <a:p>
            <a:pPr lvl="0"/>
            <a:r>
              <a:rPr lang="en-US" dirty="0">
                <a:solidFill>
                  <a:schemeClr val="bg1"/>
                </a:solidFill>
                <a:latin typeface="Calibri" panose="020F0502020204030204" pitchFamily="34" charset="0"/>
              </a:rPr>
              <a:t>Lennie Okano-Kendrick, P.E.</a:t>
            </a:r>
          </a:p>
          <a:p>
            <a:pPr lvl="0"/>
            <a:r>
              <a:rPr lang="en-US" dirty="0">
                <a:solidFill>
                  <a:schemeClr val="bg1"/>
                </a:solidFill>
                <a:latin typeface="Calibri" panose="020F0502020204030204" pitchFamily="34" charset="0"/>
              </a:rPr>
              <a:t>Engineer / Environmental Coordinator</a:t>
            </a:r>
          </a:p>
          <a:p>
            <a:pPr lvl="0"/>
            <a:r>
              <a:rPr lang="en-US" dirty="0">
                <a:solidFill>
                  <a:schemeClr val="bg1"/>
                </a:solidFill>
                <a:latin typeface="Calibri" panose="020F0502020204030204" pitchFamily="34" charset="0"/>
              </a:rPr>
              <a:t>154 Waianuenue Avenue, Room 311</a:t>
            </a:r>
          </a:p>
          <a:p>
            <a:pPr lvl="0"/>
            <a:r>
              <a:rPr lang="en-US" dirty="0">
                <a:solidFill>
                  <a:schemeClr val="bg1"/>
                </a:solidFill>
                <a:latin typeface="Calibri" panose="020F0502020204030204" pitchFamily="34" charset="0"/>
              </a:rPr>
              <a:t>Hilo, HI 96720</a:t>
            </a:r>
          </a:p>
          <a:p>
            <a:pPr lvl="0"/>
            <a:r>
              <a:rPr lang="en-US" dirty="0">
                <a:solidFill>
                  <a:schemeClr val="bg1"/>
                </a:solidFill>
                <a:latin typeface="Calibri" panose="020F0502020204030204" pitchFamily="34" charset="0"/>
              </a:rPr>
              <a:t>(808) 933-8304</a:t>
            </a:r>
          </a:p>
          <a:p>
            <a:pPr lvl="0"/>
            <a:r>
              <a:rPr lang="en-US" u="sng" dirty="0">
                <a:solidFill>
                  <a:schemeClr val="bg1"/>
                </a:solidFill>
                <a:latin typeface="Calibri" panose="020F0502020204030204" pitchFamily="34" charset="0"/>
                <a:hlinkClick r:id="rId4">
                  <a:extLst>
                    <a:ext uri="{A12FA001-AC4F-418D-AE19-62706E023703}">
                      <ahyp:hlinkClr xmlns:ahyp="http://schemas.microsoft.com/office/drawing/2018/hyperlinkcolor" val="tx"/>
                    </a:ext>
                  </a:extLst>
                </a:hlinkClick>
              </a:rPr>
              <a:t>lennie.okano-kendrick@usda.gov </a:t>
            </a:r>
            <a:r>
              <a:rPr lang="en-US" dirty="0">
                <a:solidFill>
                  <a:schemeClr val="bg1"/>
                </a:solidFill>
                <a:latin typeface="Garamond"/>
              </a:rPr>
              <a:t>	</a:t>
            </a:r>
          </a:p>
        </p:txBody>
      </p:sp>
      <p:sp>
        <p:nvSpPr>
          <p:cNvPr id="6" name="Rectangle 5">
            <a:extLst>
              <a:ext uri="{FF2B5EF4-FFF2-40B4-BE49-F238E27FC236}">
                <a16:creationId xmlns:a16="http://schemas.microsoft.com/office/drawing/2014/main" id="{FB057793-DCFC-476E-9611-0AA5A83AB6C7}"/>
              </a:ext>
            </a:extLst>
          </p:cNvPr>
          <p:cNvSpPr/>
          <p:nvPr/>
        </p:nvSpPr>
        <p:spPr>
          <a:xfrm>
            <a:off x="5181600" y="3429000"/>
            <a:ext cx="3962400" cy="2062103"/>
          </a:xfrm>
          <a:prstGeom prst="rect">
            <a:avLst/>
          </a:prstGeom>
        </p:spPr>
        <p:txBody>
          <a:bodyPr wrap="square">
            <a:spAutoFit/>
          </a:bodyPr>
          <a:lstStyle/>
          <a:p>
            <a:pPr lvl="0"/>
            <a:r>
              <a:rPr lang="en-US" sz="2000" b="1" u="sng" dirty="0">
                <a:solidFill>
                  <a:schemeClr val="bg1"/>
                </a:solidFill>
                <a:latin typeface="Calibri" panose="020F0502020204030204" pitchFamily="34" charset="0"/>
              </a:rPr>
              <a:t>Hawaii Island &amp; Maui County</a:t>
            </a:r>
            <a:endParaRPr lang="en-US" sz="2000" dirty="0">
              <a:solidFill>
                <a:schemeClr val="bg1"/>
              </a:solidFill>
              <a:latin typeface="Calibri" panose="020F0502020204030204" pitchFamily="34" charset="0"/>
            </a:endParaRPr>
          </a:p>
          <a:p>
            <a:pPr lvl="0"/>
            <a:r>
              <a:rPr lang="en-US" dirty="0">
                <a:solidFill>
                  <a:schemeClr val="bg1"/>
                </a:solidFill>
                <a:latin typeface="Calibri" panose="020F0502020204030204" pitchFamily="34" charset="0"/>
              </a:rPr>
              <a:t>Scott Sakakihara</a:t>
            </a:r>
          </a:p>
          <a:p>
            <a:pPr lvl="0"/>
            <a:r>
              <a:rPr lang="en-US" dirty="0">
                <a:solidFill>
                  <a:schemeClr val="bg1"/>
                </a:solidFill>
                <a:latin typeface="Calibri" panose="020F0502020204030204" pitchFamily="34" charset="0"/>
              </a:rPr>
              <a:t>Community Programs Specialist</a:t>
            </a:r>
          </a:p>
          <a:p>
            <a:pPr lvl="0"/>
            <a:r>
              <a:rPr lang="en-US" dirty="0">
                <a:solidFill>
                  <a:schemeClr val="bg1"/>
                </a:solidFill>
                <a:latin typeface="Calibri" panose="020F0502020204030204" pitchFamily="34" charset="0"/>
              </a:rPr>
              <a:t>77 </a:t>
            </a:r>
            <a:r>
              <a:rPr lang="en-US" dirty="0" err="1">
                <a:solidFill>
                  <a:schemeClr val="bg1"/>
                </a:solidFill>
                <a:latin typeface="Calibri" panose="020F0502020204030204" pitchFamily="34" charset="0"/>
              </a:rPr>
              <a:t>Hookele</a:t>
            </a:r>
            <a:r>
              <a:rPr lang="en-US" dirty="0">
                <a:solidFill>
                  <a:schemeClr val="bg1"/>
                </a:solidFill>
                <a:latin typeface="Calibri" panose="020F0502020204030204" pitchFamily="34" charset="0"/>
              </a:rPr>
              <a:t> Street, Suite 201</a:t>
            </a:r>
          </a:p>
          <a:p>
            <a:pPr lvl="0"/>
            <a:r>
              <a:rPr lang="en-US" dirty="0">
                <a:solidFill>
                  <a:schemeClr val="bg1"/>
                </a:solidFill>
                <a:latin typeface="Calibri" panose="020F0502020204030204" pitchFamily="34" charset="0"/>
              </a:rPr>
              <a:t>Kahului, HI  96732</a:t>
            </a:r>
          </a:p>
          <a:p>
            <a:pPr lvl="0"/>
            <a:r>
              <a:rPr lang="en-US" dirty="0">
                <a:solidFill>
                  <a:schemeClr val="bg1"/>
                </a:solidFill>
                <a:latin typeface="Calibri" panose="020F0502020204030204" pitchFamily="34" charset="0"/>
              </a:rPr>
              <a:t>(808) 214-1734; Cell (808) 495-3614</a:t>
            </a:r>
          </a:p>
          <a:p>
            <a:pPr lvl="0"/>
            <a:r>
              <a:rPr lang="en-US" u="sng" dirty="0">
                <a:solidFill>
                  <a:schemeClr val="bg1"/>
                </a:solidFill>
                <a:latin typeface="Calibri" panose="020F0502020204030204" pitchFamily="34" charset="0"/>
                <a:hlinkClick r:id="rId4">
                  <a:extLst>
                    <a:ext uri="{A12FA001-AC4F-418D-AE19-62706E023703}">
                      <ahyp:hlinkClr xmlns:ahyp="http://schemas.microsoft.com/office/drawing/2018/hyperlinkcolor" val="tx"/>
                    </a:ext>
                  </a:extLst>
                </a:hlinkClick>
              </a:rPr>
              <a:t>scott.sakakihara@usda.gov </a:t>
            </a:r>
            <a:r>
              <a:rPr lang="en-US" dirty="0">
                <a:solidFill>
                  <a:schemeClr val="bg1"/>
                </a:solidFill>
                <a:latin typeface="Garamond"/>
              </a:rPr>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1999" cy="6857998"/>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4105655" y="3038855"/>
            <a:ext cx="4171188" cy="818388"/>
          </a:xfrm>
          <a:prstGeom prst="rect">
            <a:avLst/>
          </a:prstGeom>
          <a:blipFill>
            <a:blip r:embed="rId3"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916939" y="771524"/>
            <a:ext cx="1546225" cy="452120"/>
          </a:xfrm>
          <a:prstGeom prst="rect">
            <a:avLst/>
          </a:prstGeom>
        </p:spPr>
        <p:txBody>
          <a:bodyPr vert="horz" wrap="square" lIns="0" tIns="12065" rIns="0" bIns="0" rtlCol="0">
            <a:spAutoFit/>
          </a:bodyPr>
          <a:lstStyle/>
          <a:p>
            <a:pPr marL="12700">
              <a:lnSpc>
                <a:spcPct val="100000"/>
              </a:lnSpc>
              <a:spcBef>
                <a:spcPts val="95"/>
              </a:spcBef>
            </a:pPr>
            <a:r>
              <a:rPr spc="-5" dirty="0">
                <a:solidFill>
                  <a:srgbClr val="16244B"/>
                </a:solidFill>
              </a:rPr>
              <a:t>End</a:t>
            </a:r>
            <a:r>
              <a:rPr spc="-65" dirty="0">
                <a:solidFill>
                  <a:srgbClr val="16244B"/>
                </a:solidFill>
              </a:rPr>
              <a:t> </a:t>
            </a:r>
            <a:r>
              <a:rPr spc="-5" dirty="0">
                <a:solidFill>
                  <a:srgbClr val="16244B"/>
                </a:solidFill>
              </a:rPr>
              <a:t>Slide</a:t>
            </a:r>
          </a:p>
        </p:txBody>
      </p:sp>
      <p:sp>
        <p:nvSpPr>
          <p:cNvPr id="5" name="object 5"/>
          <p:cNvSpPr txBox="1"/>
          <p:nvPr/>
        </p:nvSpPr>
        <p:spPr>
          <a:xfrm>
            <a:off x="3177920" y="5700776"/>
            <a:ext cx="5694680" cy="299720"/>
          </a:xfrm>
          <a:prstGeom prst="rect">
            <a:avLst/>
          </a:prstGeom>
        </p:spPr>
        <p:txBody>
          <a:bodyPr vert="horz" wrap="square" lIns="0" tIns="12700" rIns="0" bIns="0" rtlCol="0">
            <a:spAutoFit/>
          </a:bodyPr>
          <a:lstStyle/>
          <a:p>
            <a:pPr marL="12700">
              <a:lnSpc>
                <a:spcPct val="100000"/>
              </a:lnSpc>
              <a:spcBef>
                <a:spcPts val="100"/>
              </a:spcBef>
            </a:pPr>
            <a:r>
              <a:rPr sz="1800" spc="-10" dirty="0">
                <a:solidFill>
                  <a:srgbClr val="FFFFFF"/>
                </a:solidFill>
                <a:latin typeface="Calibri"/>
                <a:cs typeface="Calibri"/>
              </a:rPr>
              <a:t>USDA </a:t>
            </a:r>
            <a:r>
              <a:rPr sz="1800" dirty="0">
                <a:solidFill>
                  <a:srgbClr val="FFFFFF"/>
                </a:solidFill>
                <a:latin typeface="Calibri"/>
                <a:cs typeface="Calibri"/>
              </a:rPr>
              <a:t>is an </a:t>
            </a:r>
            <a:r>
              <a:rPr sz="1800" spc="-5" dirty="0">
                <a:solidFill>
                  <a:srgbClr val="FFFFFF"/>
                </a:solidFill>
                <a:latin typeface="Calibri"/>
                <a:cs typeface="Calibri"/>
              </a:rPr>
              <a:t>equal opportunity </a:t>
            </a:r>
            <a:r>
              <a:rPr sz="1800" spc="-25" dirty="0">
                <a:solidFill>
                  <a:srgbClr val="FFFFFF"/>
                </a:solidFill>
                <a:latin typeface="Calibri"/>
                <a:cs typeface="Calibri"/>
              </a:rPr>
              <a:t>provider, employer, </a:t>
            </a:r>
            <a:r>
              <a:rPr sz="1800" dirty="0">
                <a:solidFill>
                  <a:srgbClr val="FFFFFF"/>
                </a:solidFill>
                <a:latin typeface="Calibri"/>
                <a:cs typeface="Calibri"/>
              </a:rPr>
              <a:t>and</a:t>
            </a:r>
            <a:r>
              <a:rPr sz="1800" spc="125" dirty="0">
                <a:solidFill>
                  <a:srgbClr val="FFFFFF"/>
                </a:solidFill>
                <a:latin typeface="Calibri"/>
                <a:cs typeface="Calibri"/>
              </a:rPr>
              <a:t> </a:t>
            </a:r>
            <a:r>
              <a:rPr sz="1800" spc="-30" dirty="0">
                <a:solidFill>
                  <a:srgbClr val="FFFFFF"/>
                </a:solidFill>
                <a:latin typeface="Calibri"/>
                <a:cs typeface="Calibri"/>
              </a:rPr>
              <a:t>lender.</a:t>
            </a:r>
            <a:endParaRPr sz="1800">
              <a:latin typeface="Calibri"/>
              <a:cs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462C1"/>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2445</TotalTime>
  <Words>761</Words>
  <Application>Microsoft Office PowerPoint</Application>
  <PresentationFormat>Widescreen</PresentationFormat>
  <Paragraphs>114</Paragraphs>
  <Slides>9</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Garamond</vt:lpstr>
      <vt:lpstr>Office Theme</vt:lpstr>
      <vt:lpstr>PowerPoint Presentation</vt:lpstr>
      <vt:lpstr>Eligibility – 2020 Census Data</vt:lpstr>
      <vt:lpstr>PowerPoint Presentation</vt:lpstr>
      <vt:lpstr>Popular Congressional and Other Set-Aside Funds for Special Programs and Populations</vt:lpstr>
      <vt:lpstr>Community Project Funding FY24 (Congressionally-Directed Spending)</vt:lpstr>
      <vt:lpstr>Project Compliance / Regulations</vt:lpstr>
      <vt:lpstr>Funding Partnerships</vt:lpstr>
      <vt:lpstr>Water and Environmental  Programs Contacts</vt:lpstr>
      <vt:lpstr>End Slide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Logo V9PP Template</dc:title>
  <dc:creator>United States Department of Argiculture</dc:creator>
  <cp:keywords>Digital, Logo, V9PP, Template</cp:keywords>
  <cp:lastModifiedBy>Okano-Kendrick, Lennie - RD, HI</cp:lastModifiedBy>
  <cp:revision>108</cp:revision>
  <dcterms:created xsi:type="dcterms:W3CDTF">2020-06-16T19:03:24Z</dcterms:created>
  <dcterms:modified xsi:type="dcterms:W3CDTF">2023-05-12T19:42:30Z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2020-05-29T00:00:00Z</vt:filetime>
  </property>
  <property fmtid="{D5CDD505-2E9C-101B-9397-08002B2CF9AE}" pid="3" name="Creator">
    <vt:lpwstr>Microsoft® PowerPoint® for Microsoft 365</vt:lpwstr>
  </property>
  <property fmtid="{D5CDD505-2E9C-101B-9397-08002B2CF9AE}" pid="4" name="LastSaved">
    <vt:filetime>2020-06-16T00:00:00Z</vt:filetime>
  </property>
</Properties>
</file>