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media/image37.jpg" ContentType="image/jpeg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53" r:id="rId4"/>
    <p:sldMasterId id="2147483660" r:id="rId5"/>
  </p:sldMasterIdLst>
  <p:notesMasterIdLst>
    <p:notesMasterId r:id="rId49"/>
  </p:notesMasterIdLst>
  <p:handoutMasterIdLst>
    <p:handoutMasterId r:id="rId50"/>
  </p:handoutMasterIdLst>
  <p:sldIdLst>
    <p:sldId id="606" r:id="rId6"/>
    <p:sldId id="668" r:id="rId7"/>
    <p:sldId id="680" r:id="rId8"/>
    <p:sldId id="678" r:id="rId9"/>
    <p:sldId id="674" r:id="rId10"/>
    <p:sldId id="675" r:id="rId11"/>
    <p:sldId id="676" r:id="rId12"/>
    <p:sldId id="659" r:id="rId13"/>
    <p:sldId id="2674" r:id="rId14"/>
    <p:sldId id="666" r:id="rId15"/>
    <p:sldId id="2680" r:id="rId16"/>
    <p:sldId id="665" r:id="rId17"/>
    <p:sldId id="658" r:id="rId18"/>
    <p:sldId id="673" r:id="rId19"/>
    <p:sldId id="2677" r:id="rId20"/>
    <p:sldId id="2675" r:id="rId21"/>
    <p:sldId id="256" r:id="rId22"/>
    <p:sldId id="2676" r:id="rId23"/>
    <p:sldId id="2678" r:id="rId24"/>
    <p:sldId id="2681" r:id="rId25"/>
    <p:sldId id="2683" r:id="rId26"/>
    <p:sldId id="664" r:id="rId27"/>
    <p:sldId id="663" r:id="rId28"/>
    <p:sldId id="2684" r:id="rId29"/>
    <p:sldId id="2682" r:id="rId30"/>
    <p:sldId id="264" r:id="rId31"/>
    <p:sldId id="266" r:id="rId32"/>
    <p:sldId id="257" r:id="rId33"/>
    <p:sldId id="258" r:id="rId34"/>
    <p:sldId id="657" r:id="rId35"/>
    <p:sldId id="671" r:id="rId36"/>
    <p:sldId id="654" r:id="rId37"/>
    <p:sldId id="2685" r:id="rId38"/>
    <p:sldId id="667" r:id="rId39"/>
    <p:sldId id="655" r:id="rId40"/>
    <p:sldId id="670" r:id="rId41"/>
    <p:sldId id="660" r:id="rId42"/>
    <p:sldId id="661" r:id="rId43"/>
    <p:sldId id="447" r:id="rId44"/>
    <p:sldId id="476" r:id="rId45"/>
    <p:sldId id="635" r:id="rId46"/>
    <p:sldId id="677" r:id="rId47"/>
    <p:sldId id="2686" r:id="rId48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6" userDrawn="1">
          <p15:clr>
            <a:srgbClr val="A4A3A4"/>
          </p15:clr>
        </p15:guide>
        <p15:guide id="2" pos="6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ra Joyce" initials="AJ" lastIdx="3" clrIdx="0">
    <p:extLst>
      <p:ext uri="{19B8F6BF-5375-455C-9EA6-DF929625EA0E}">
        <p15:presenceInfo xmlns:p15="http://schemas.microsoft.com/office/powerpoint/2012/main" userId="S-1-5-21-834556668-1979863341-1231754661-33677" providerId="AD"/>
      </p:ext>
    </p:extLst>
  </p:cmAuthor>
  <p:cmAuthor id="2" name="Martin Scanlan" initials="MS" lastIdx="1" clrIdx="1">
    <p:extLst>
      <p:ext uri="{19B8F6BF-5375-455C-9EA6-DF929625EA0E}">
        <p15:presenceInfo xmlns:p15="http://schemas.microsoft.com/office/powerpoint/2012/main" userId="Martin Scanl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E2E3E4"/>
    <a:srgbClr val="00689E"/>
    <a:srgbClr val="58595B"/>
    <a:srgbClr val="00B0F0"/>
    <a:srgbClr val="0085C8"/>
    <a:srgbClr val="FFFF99"/>
    <a:srgbClr val="C00000"/>
    <a:srgbClr val="811C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64" y="60"/>
      </p:cViewPr>
      <p:guideLst>
        <p:guide orient="horz" pos="3216"/>
        <p:guide pos="6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490BF0-E7C6-4F51-9013-B42291F5A4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22FD55-A54D-474A-95B3-A16D577E2A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2F4F7-1722-461C-B770-ADCE6768485D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B21479-8AD1-409A-B6BD-0BA0CADFF9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DF7F9-9B02-44D1-8D4F-9FBE78C76A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07E22-A99C-41DE-8EF4-437770C50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575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F6DFA0-3C0C-490C-AB3D-2842C0AAB2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417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1600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857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168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788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027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817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55283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9030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21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67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22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4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51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23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099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24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88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32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512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35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000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37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48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40DF284-3439-424E-B6A3-57949DFB7B62}" type="slidenum">
              <a:rPr lang="en-US" sz="1200" i="0">
                <a:latin typeface="Arial" charset="0"/>
              </a:rPr>
              <a:pPr/>
              <a:t>38</a:t>
            </a:fld>
            <a:endParaRPr lang="en-US" sz="1200" i="0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901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39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867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540DF284-3439-424E-B6A3-57949DFB7B62}" type="slidenum">
              <a:rPr lang="en-US" sz="1200" i="0">
                <a:latin typeface="Arial" charset="0"/>
              </a:rPr>
              <a:pPr/>
              <a:t>40</a:t>
            </a:fld>
            <a:endParaRPr lang="en-US" sz="1200" i="0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1750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5676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479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919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053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0451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4148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1pPr>
            <a:lvl2pPr marL="737051" indent="-283482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2pPr>
            <a:lvl3pPr marL="113392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3pPr>
            <a:lvl4pPr marL="1587495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4pPr>
            <a:lvl5pPr marL="2041064" indent="-226785" defTabSz="915014">
              <a:defRPr sz="2400" i="1">
                <a:solidFill>
                  <a:schemeClr val="tx1"/>
                </a:solidFill>
                <a:latin typeface="Arial Narrow" pitchFamily="34" charset="0"/>
              </a:defRPr>
            </a:lvl5pPr>
            <a:lvl6pPr marL="249463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6pPr>
            <a:lvl7pPr marL="294820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7pPr>
            <a:lvl8pPr marL="3401773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8pPr>
            <a:lvl9pPr marL="3855344" indent="-226785" defTabSz="915014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fld id="{C29B665C-6BB3-4BAC-A8D6-935BE7AFC25D}" type="slidenum">
              <a:rPr lang="en-US" sz="1200" i="0">
                <a:latin typeface="Arial" charset="0"/>
              </a:rPr>
              <a:pPr/>
              <a:t>9</a:t>
            </a:fld>
            <a:endParaRPr lang="en-US" sz="1200" i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078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F6DFA0-3C0C-490C-AB3D-2842C0AAB25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352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/>
          <p:cNvSpPr>
            <a:spLocks noGrp="1"/>
          </p:cNvSpPr>
          <p:nvPr>
            <p:ph type="ctrTitle"/>
          </p:nvPr>
        </p:nvSpPr>
        <p:spPr>
          <a:xfrm>
            <a:off x="1990726" y="1516194"/>
            <a:ext cx="8597127" cy="1470025"/>
          </a:xfrm>
          <a:prstGeom prst="rect">
            <a:avLst/>
          </a:prstGeom>
        </p:spPr>
        <p:txBody>
          <a:bodyPr/>
          <a:lstStyle>
            <a:lvl1pPr algn="ctr">
              <a:defRPr sz="4400">
                <a:solidFill>
                  <a:srgbClr val="00689E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AU"/>
          </a:p>
        </p:txBody>
      </p:sp>
      <p:sp>
        <p:nvSpPr>
          <p:cNvPr id="40" name="Subtitle 2"/>
          <p:cNvSpPr>
            <a:spLocks noGrp="1"/>
          </p:cNvSpPr>
          <p:nvPr>
            <p:ph type="subTitle" idx="1"/>
          </p:nvPr>
        </p:nvSpPr>
        <p:spPr>
          <a:xfrm>
            <a:off x="2002134" y="3266958"/>
            <a:ext cx="8585719" cy="835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349389-49E5-4F03-AE7D-6A01A12A789E}"/>
              </a:ext>
            </a:extLst>
          </p:cNvPr>
          <p:cNvSpPr/>
          <p:nvPr userDrawn="1"/>
        </p:nvSpPr>
        <p:spPr bwMode="auto">
          <a:xfrm flipH="1">
            <a:off x="0" y="0"/>
            <a:ext cx="12192000" cy="6858000"/>
          </a:xfrm>
          <a:prstGeom prst="rect">
            <a:avLst/>
          </a:prstGeom>
          <a:solidFill>
            <a:srgbClr val="0068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6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179C7-6DC6-47A3-B088-ABBC197AFC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00" y="5404142"/>
            <a:ext cx="4616710" cy="1010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BCE090-0E1F-49F2-B944-276938D943EB}"/>
              </a:ext>
            </a:extLst>
          </p:cNvPr>
          <p:cNvSpPr/>
          <p:nvPr userDrawn="1"/>
        </p:nvSpPr>
        <p:spPr bwMode="auto">
          <a:xfrm>
            <a:off x="0" y="0"/>
            <a:ext cx="1220108" cy="12446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FFF65E1-285D-446E-A5FB-1F7FBB4F94EC}"/>
              </a:ext>
            </a:extLst>
          </p:cNvPr>
          <p:cNvSpPr/>
          <p:nvPr userDrawn="1"/>
        </p:nvSpPr>
        <p:spPr bwMode="auto">
          <a:xfrm>
            <a:off x="9413420" y="2412397"/>
            <a:ext cx="3254832" cy="1912662"/>
          </a:xfrm>
          <a:prstGeom prst="parallelogram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6B660CF0-1B7D-4EEA-AE2D-93ED3663C2B9}"/>
              </a:ext>
            </a:extLst>
          </p:cNvPr>
          <p:cNvSpPr/>
          <p:nvPr userDrawn="1"/>
        </p:nvSpPr>
        <p:spPr bwMode="auto">
          <a:xfrm>
            <a:off x="2722" y="0"/>
            <a:ext cx="1543050" cy="1243584"/>
          </a:xfrm>
          <a:prstGeom prst="parallelogram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1E4CF3-81A2-47D1-B45A-59FD9907F1C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600200" y="2768600"/>
            <a:ext cx="77724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89E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l"/>
            <a:r>
              <a:rPr lang="en-US" sz="9600" kern="0" spc="500" err="1">
                <a:solidFill>
                  <a:schemeClr val="accent6"/>
                </a:solidFill>
              </a:rPr>
              <a:t>iTAP</a:t>
            </a:r>
            <a:r>
              <a:rPr lang="en-US" sz="7200" kern="0" spc="500" baseline="30000">
                <a:solidFill>
                  <a:schemeClr val="accent6"/>
                </a:solidFill>
              </a:rPr>
              <a:t>® </a:t>
            </a:r>
            <a:r>
              <a:rPr lang="en-US" sz="8800" kern="0" spc="500">
                <a:solidFill>
                  <a:schemeClr val="accent6"/>
                </a:solidFill>
              </a:rPr>
              <a:t>System</a:t>
            </a:r>
            <a:r>
              <a:rPr lang="en-US" sz="7200" kern="0" spc="500" baseline="30000">
                <a:solidFill>
                  <a:schemeClr val="accent6"/>
                </a:solidFill>
              </a:rPr>
              <a:t> </a:t>
            </a:r>
            <a:endParaRPr lang="en-US" sz="5400" b="0" kern="0" spc="500" baseline="30000">
              <a:solidFill>
                <a:schemeClr val="accent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F0FCF0-6F8E-45D7-8C58-FA34C8851D33}"/>
              </a:ext>
            </a:extLst>
          </p:cNvPr>
          <p:cNvSpPr/>
          <p:nvPr userDrawn="1"/>
        </p:nvSpPr>
        <p:spPr bwMode="auto">
          <a:xfrm>
            <a:off x="1092200" y="2463800"/>
            <a:ext cx="158489" cy="17272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E2E3E4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34CA01-7BBD-4BE7-BC62-04ACAB4FD90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676400" y="2337512"/>
            <a:ext cx="7924800" cy="571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sz="2800" b="0" kern="0">
                <a:latin typeface="Calibri Light" panose="020F0302020204030204" pitchFamily="34" charset="0"/>
                <a:cs typeface="Calibri Light" panose="020F0302020204030204" pitchFamily="34" charset="0"/>
              </a:rPr>
              <a:t>Mechanical Service Reinstatement for Potable Water</a:t>
            </a:r>
          </a:p>
        </p:txBody>
      </p:sp>
    </p:spTree>
    <p:extLst>
      <p:ext uri="{BB962C8B-B14F-4D97-AF65-F5344CB8AC3E}">
        <p14:creationId xmlns:p14="http://schemas.microsoft.com/office/powerpoint/2010/main" val="88493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00689E"/>
              </a:buClr>
              <a:defRPr sz="2400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>
              <a:buClr>
                <a:srgbClr val="00689E"/>
              </a:buClr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>
              <a:buClr>
                <a:srgbClr val="00689E"/>
              </a:buClr>
              <a:defRPr sz="18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314450" indent="-171450">
              <a:buClr>
                <a:srgbClr val="00689E"/>
              </a:buClr>
              <a:defRPr sz="1600">
                <a:solidFill>
                  <a:srgbClr val="58595B"/>
                </a:solidFill>
                <a:latin typeface="Calibri" panose="020F0502020204030204" pitchFamily="34" charset="0"/>
              </a:defRPr>
            </a:lvl4pPr>
            <a:lvl5pPr marL="1714500" indent="-171450">
              <a:buClr>
                <a:srgbClr val="00689E"/>
              </a:buClr>
              <a:defRPr sz="1600">
                <a:solidFill>
                  <a:srgbClr val="58595B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00689E"/>
              </a:buClr>
              <a:defRPr sz="2400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>
              <a:buClr>
                <a:srgbClr val="00689E"/>
              </a:buClr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>
              <a:buClr>
                <a:srgbClr val="00689E"/>
              </a:buClr>
              <a:defRPr sz="18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314450" indent="-171450">
              <a:buClr>
                <a:srgbClr val="00689E"/>
              </a:buClr>
              <a:defRPr sz="1600">
                <a:solidFill>
                  <a:srgbClr val="58595B"/>
                </a:solidFill>
                <a:latin typeface="Calibri" panose="020F0502020204030204" pitchFamily="34" charset="0"/>
              </a:defRPr>
            </a:lvl4pPr>
            <a:lvl5pPr marL="1714500" indent="-171450">
              <a:buClr>
                <a:srgbClr val="00689E"/>
              </a:buClr>
              <a:defRPr sz="1600">
                <a:solidFill>
                  <a:srgbClr val="58595B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FCE4DA83-B660-45D5-A016-840A82FF8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92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1D7EC230-7D35-468A-8D21-47253F5289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940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76400"/>
            <a:ext cx="10968567" cy="3886200"/>
          </a:xfrm>
          <a:prstGeom prst="rect">
            <a:avLst/>
          </a:prstGeom>
        </p:spPr>
        <p:txBody>
          <a:bodyPr/>
          <a:lstStyle>
            <a:lvl1pPr>
              <a:buClr>
                <a:srgbClr val="00689E"/>
              </a:buClr>
              <a:defRPr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>
              <a:buClr>
                <a:srgbClr val="00689E"/>
              </a:buClr>
              <a:defRPr>
                <a:latin typeface="Calibri" panose="020F0502020204030204" pitchFamily="34" charset="0"/>
              </a:defRPr>
            </a:lvl2pPr>
            <a:lvl3pPr>
              <a:buClr>
                <a:srgbClr val="00689E"/>
              </a:buClr>
              <a:defRPr>
                <a:latin typeface="Calibri" panose="020F0502020204030204" pitchFamily="34" charset="0"/>
              </a:defRPr>
            </a:lvl3pPr>
            <a:lvl4pPr>
              <a:buClr>
                <a:srgbClr val="00689E"/>
              </a:buClr>
              <a:defRPr>
                <a:latin typeface="Calibri" panose="020F0502020204030204" pitchFamily="34" charset="0"/>
              </a:defRPr>
            </a:lvl4pPr>
            <a:lvl5pPr>
              <a:buClr>
                <a:srgbClr val="00689E"/>
              </a:buCl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3DA7854-6222-4A0D-9EE2-22534CF8D5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1914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2DCC4F-ACFD-418D-96C7-2665BB310E73}"/>
              </a:ext>
            </a:extLst>
          </p:cNvPr>
          <p:cNvSpPr/>
          <p:nvPr userDrawn="1"/>
        </p:nvSpPr>
        <p:spPr bwMode="auto">
          <a:xfrm flipH="1">
            <a:off x="0" y="0"/>
            <a:ext cx="12192000" cy="1244600"/>
          </a:xfrm>
          <a:prstGeom prst="rect">
            <a:avLst/>
          </a:prstGeom>
          <a:solidFill>
            <a:srgbClr val="5859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6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B896BE-D1D3-4AE8-84E7-FC084647FE2B}"/>
              </a:ext>
            </a:extLst>
          </p:cNvPr>
          <p:cNvSpPr/>
          <p:nvPr userDrawn="1"/>
        </p:nvSpPr>
        <p:spPr bwMode="auto">
          <a:xfrm>
            <a:off x="0" y="1244600"/>
            <a:ext cx="12192000" cy="5613400"/>
          </a:xfrm>
          <a:prstGeom prst="rect">
            <a:avLst/>
          </a:prstGeom>
          <a:solidFill>
            <a:srgbClr val="0068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76667-2069-4963-ABBD-E3AE3DD25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624" y="6184392"/>
            <a:ext cx="2382276" cy="521208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47CB9993-1F93-4C7B-95CB-2CE35F842844}"/>
              </a:ext>
            </a:extLst>
          </p:cNvPr>
          <p:cNvSpPr/>
          <p:nvPr userDrawn="1"/>
        </p:nvSpPr>
        <p:spPr bwMode="auto">
          <a:xfrm>
            <a:off x="2722" y="0"/>
            <a:ext cx="1543050" cy="1243584"/>
          </a:xfrm>
          <a:prstGeom prst="parallelogram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2" y="1676400"/>
            <a:ext cx="10968567" cy="3886200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accent6"/>
                </a:solidFill>
                <a:latin typeface="Calibri" panose="020F0502020204030204" pitchFamily="34" charset="0"/>
              </a:defRPr>
            </a:lvl1pPr>
            <a:lvl2pPr>
              <a:buClr>
                <a:schemeClr val="accent6"/>
              </a:buClr>
              <a:defRPr>
                <a:solidFill>
                  <a:schemeClr val="accent6"/>
                </a:solidFill>
                <a:latin typeface="Calibri" panose="020F0502020204030204" pitchFamily="34" charset="0"/>
              </a:defRPr>
            </a:lvl2pPr>
            <a:lvl3pPr>
              <a:buClr>
                <a:schemeClr val="accent6"/>
              </a:buClr>
              <a:defRPr>
                <a:solidFill>
                  <a:schemeClr val="accent6"/>
                </a:solidFill>
                <a:latin typeface="Calibri" panose="020F0502020204030204" pitchFamily="34" charset="0"/>
              </a:defRPr>
            </a:lvl3pPr>
            <a:lvl4pPr>
              <a:buClr>
                <a:schemeClr val="accent6"/>
              </a:buClr>
              <a:defRPr>
                <a:solidFill>
                  <a:schemeClr val="accent6"/>
                </a:solidFill>
                <a:latin typeface="Calibri" panose="020F0502020204030204" pitchFamily="34" charset="0"/>
              </a:defRPr>
            </a:lvl4pPr>
            <a:lvl5pPr>
              <a:buClr>
                <a:schemeClr val="accent6"/>
              </a:buClr>
              <a:defRPr>
                <a:solidFill>
                  <a:schemeClr val="accent6"/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83DA7854-6222-4A0D-9EE2-22534CF8D5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41C9E-63A4-403A-A236-BA60BFBBF6F0}"/>
              </a:ext>
            </a:extLst>
          </p:cNvPr>
          <p:cNvSpPr/>
          <p:nvPr userDrawn="1"/>
        </p:nvSpPr>
        <p:spPr bwMode="auto">
          <a:xfrm>
            <a:off x="0" y="0"/>
            <a:ext cx="1220108" cy="12446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074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76400"/>
            <a:ext cx="5382684" cy="3886200"/>
          </a:xfrm>
          <a:prstGeom prst="rect">
            <a:avLst/>
          </a:prstGeom>
        </p:spPr>
        <p:txBody>
          <a:bodyPr/>
          <a:lstStyle>
            <a:lvl1pPr>
              <a:buClr>
                <a:srgbClr val="00689E"/>
              </a:buClr>
              <a:defRPr sz="2800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>
              <a:buClr>
                <a:srgbClr val="00689E"/>
              </a:buClr>
              <a:defRPr sz="24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>
              <a:buClr>
                <a:srgbClr val="00689E"/>
              </a:buClr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314450" indent="-171450">
              <a:buClr>
                <a:srgbClr val="00689E"/>
              </a:buClr>
              <a:defRPr sz="1800">
                <a:solidFill>
                  <a:srgbClr val="58595B"/>
                </a:solidFill>
                <a:latin typeface="Calibri" panose="020F0502020204030204" pitchFamily="34" charset="0"/>
              </a:defRPr>
            </a:lvl4pPr>
            <a:lvl5pPr marL="1714500" indent="-171450">
              <a:buClr>
                <a:srgbClr val="00689E"/>
              </a:buClr>
              <a:defRPr sz="1800">
                <a:solidFill>
                  <a:srgbClr val="58595B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485" y="1676400"/>
            <a:ext cx="5382683" cy="3886200"/>
          </a:xfrm>
          <a:prstGeom prst="rect">
            <a:avLst/>
          </a:prstGeom>
        </p:spPr>
        <p:txBody>
          <a:bodyPr/>
          <a:lstStyle>
            <a:lvl1pPr>
              <a:buClr>
                <a:srgbClr val="00689E"/>
              </a:buClr>
              <a:defRPr sz="2800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>
              <a:buClr>
                <a:srgbClr val="00689E"/>
              </a:buClr>
              <a:defRPr sz="24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>
              <a:buClr>
                <a:srgbClr val="00689E"/>
              </a:buClr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314450" indent="-171450">
              <a:buClr>
                <a:srgbClr val="00689E"/>
              </a:buClr>
              <a:defRPr sz="1800">
                <a:solidFill>
                  <a:srgbClr val="58595B"/>
                </a:solidFill>
                <a:latin typeface="Calibri" panose="020F0502020204030204" pitchFamily="34" charset="0"/>
              </a:defRPr>
            </a:lvl4pPr>
            <a:lvl5pPr marL="1714500" indent="-171450">
              <a:buClr>
                <a:srgbClr val="00689E"/>
              </a:buClr>
              <a:defRPr sz="1800">
                <a:solidFill>
                  <a:srgbClr val="58595B"/>
                </a:solidFill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76515C09-539A-4C13-BD1C-75ACAA50FB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40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00689E"/>
              </a:buClr>
              <a:defRPr sz="2400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>
              <a:buClr>
                <a:srgbClr val="00689E"/>
              </a:buClr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>
              <a:buClr>
                <a:srgbClr val="00689E"/>
              </a:buClr>
              <a:defRPr sz="18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314450" indent="-171450">
              <a:buClr>
                <a:srgbClr val="00689E"/>
              </a:buClr>
              <a:defRPr sz="1600">
                <a:solidFill>
                  <a:srgbClr val="58595B"/>
                </a:solidFill>
                <a:latin typeface="Calibri" panose="020F0502020204030204" pitchFamily="34" charset="0"/>
              </a:defRPr>
            </a:lvl4pPr>
            <a:lvl5pPr marL="1714500" indent="-171450">
              <a:buClr>
                <a:srgbClr val="00689E"/>
              </a:buClr>
              <a:defRPr sz="1600">
                <a:solidFill>
                  <a:srgbClr val="58595B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buClr>
                <a:srgbClr val="00689E"/>
              </a:buClr>
              <a:defRPr sz="2400">
                <a:solidFill>
                  <a:srgbClr val="58595B"/>
                </a:solidFill>
                <a:latin typeface="Calibri" panose="020F0502020204030204" pitchFamily="34" charset="0"/>
              </a:defRPr>
            </a:lvl1pPr>
            <a:lvl2pPr>
              <a:buClr>
                <a:srgbClr val="00689E"/>
              </a:buClr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>
              <a:buClr>
                <a:srgbClr val="00689E"/>
              </a:buClr>
              <a:defRPr sz="18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314450" indent="-171450">
              <a:buClr>
                <a:srgbClr val="00689E"/>
              </a:buClr>
              <a:defRPr sz="1600">
                <a:solidFill>
                  <a:srgbClr val="58595B"/>
                </a:solidFill>
                <a:latin typeface="Calibri" panose="020F0502020204030204" pitchFamily="34" charset="0"/>
              </a:defRPr>
            </a:lvl4pPr>
            <a:lvl5pPr marL="1714500" indent="-171450">
              <a:buClr>
                <a:srgbClr val="00689E"/>
              </a:buClr>
              <a:defRPr sz="1600">
                <a:solidFill>
                  <a:srgbClr val="58595B"/>
                </a:solidFill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FCE4DA83-B660-45D5-A016-840A82FF8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94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>
            <a:extLst>
              <a:ext uri="{FF2B5EF4-FFF2-40B4-BE49-F238E27FC236}">
                <a16:creationId xmlns:a16="http://schemas.microsoft.com/office/drawing/2014/main" id="{98BAFC7C-CA32-4AA6-A888-F59D16AC21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5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E692D3-7765-4F27-AC58-CDCE61DE62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6894B-7F70-43B7-B6E5-95177A483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0B366-1999-4109-8B8A-BFC1CFE9D5FF}"/>
              </a:ext>
            </a:extLst>
          </p:cNvPr>
          <p:cNvSpPr/>
          <p:nvPr userDrawn="1"/>
        </p:nvSpPr>
        <p:spPr bwMode="auto">
          <a:xfrm flipH="1">
            <a:off x="0" y="0"/>
            <a:ext cx="12192000" cy="1244600"/>
          </a:xfrm>
          <a:prstGeom prst="rect">
            <a:avLst/>
          </a:prstGeom>
          <a:solidFill>
            <a:srgbClr val="0068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6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7DB820-FD4C-40BF-9788-F06140B8894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657349" y="451904"/>
            <a:ext cx="108553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689E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9pPr>
          </a:lstStyle>
          <a:p>
            <a:endParaRPr lang="en-US" sz="3600" kern="0">
              <a:solidFill>
                <a:schemeClr val="accent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B629A7-963D-484E-BF6D-AD65729CE1F2}"/>
              </a:ext>
            </a:extLst>
          </p:cNvPr>
          <p:cNvSpPr/>
          <p:nvPr userDrawn="1"/>
        </p:nvSpPr>
        <p:spPr bwMode="auto">
          <a:xfrm>
            <a:off x="0" y="0"/>
            <a:ext cx="1220108" cy="12446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29686175-F4F2-4F90-B68A-9A91FA091DE4}"/>
              </a:ext>
            </a:extLst>
          </p:cNvPr>
          <p:cNvSpPr/>
          <p:nvPr userDrawn="1"/>
        </p:nvSpPr>
        <p:spPr bwMode="auto">
          <a:xfrm>
            <a:off x="2722" y="0"/>
            <a:ext cx="1543050" cy="1243584"/>
          </a:xfrm>
          <a:prstGeom prst="parallelogram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1223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674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accent1">
                <a:lumMod val="5000"/>
                <a:lumOff val="95000"/>
              </a:schemeClr>
            </a:gs>
            <a:gs pos="100000">
              <a:schemeClr val="accent1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3AD99-7DD1-4D97-8B85-5DCD6ECBAFEC}"/>
              </a:ext>
            </a:extLst>
          </p:cNvPr>
          <p:cNvSpPr/>
          <p:nvPr userDrawn="1"/>
        </p:nvSpPr>
        <p:spPr bwMode="auto">
          <a:xfrm flipH="1">
            <a:off x="0" y="0"/>
            <a:ext cx="12192000" cy="1244600"/>
          </a:xfrm>
          <a:prstGeom prst="rect">
            <a:avLst/>
          </a:prstGeom>
          <a:solidFill>
            <a:srgbClr val="0068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6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2" y="1676400"/>
            <a:ext cx="1096856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722284" y="62219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6894B-7F70-43B7-B6E5-95177A483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9F489D34-9C01-44CE-9F81-E24588290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258DF-D1C7-49CF-8B9F-2D540F45587C}"/>
              </a:ext>
            </a:extLst>
          </p:cNvPr>
          <p:cNvSpPr/>
          <p:nvPr userDrawn="1"/>
        </p:nvSpPr>
        <p:spPr bwMode="auto">
          <a:xfrm>
            <a:off x="0" y="0"/>
            <a:ext cx="1220108" cy="12446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7A80539-67F3-46A4-A545-734B2E9DCDA1}"/>
              </a:ext>
            </a:extLst>
          </p:cNvPr>
          <p:cNvSpPr/>
          <p:nvPr userDrawn="1"/>
        </p:nvSpPr>
        <p:spPr bwMode="auto">
          <a:xfrm>
            <a:off x="2722" y="0"/>
            <a:ext cx="1543050" cy="1243584"/>
          </a:xfrm>
          <a:prstGeom prst="parallelogram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1" r:id="rId2"/>
    <p:sldLayoutId id="2147483832" r:id="rId3"/>
    <p:sldLayoutId id="2147483839" r:id="rId4"/>
    <p:sldLayoutId id="2147483833" r:id="rId5"/>
    <p:sldLayoutId id="2147483834" r:id="rId6"/>
    <p:sldLayoutId id="2147483835" r:id="rId7"/>
    <p:sldLayoutId id="2147483837" r:id="rId8"/>
    <p:sldLayoutId id="2147483840" r:id="rId9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6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rgbClr val="00689E"/>
        </a:buClr>
        <a:buFont typeface="Times" panose="02020603050405020304" pitchFamily="18" charset="0"/>
        <a:buChar char="•"/>
        <a:defRPr sz="2000">
          <a:solidFill>
            <a:srgbClr val="58595B"/>
          </a:solidFill>
          <a:latin typeface="Calibri" panose="020F0502020204030204" pitchFamily="34" charset="0"/>
          <a:ea typeface="+mn-ea"/>
          <a:cs typeface="+mn-cs"/>
        </a:defRPr>
      </a:lvl1pPr>
      <a:lvl2pPr marL="520700" indent="-177800" algn="l" rtl="0" eaLnBrk="0" fontAlgn="base" hangingPunct="0">
        <a:spcBef>
          <a:spcPct val="20000"/>
        </a:spcBef>
        <a:spcAft>
          <a:spcPct val="0"/>
        </a:spcAft>
        <a:buClr>
          <a:srgbClr val="00689E"/>
        </a:buClr>
        <a:buFont typeface="Times" panose="02020603050405020304" pitchFamily="18" charset="0"/>
        <a:buChar char="•"/>
        <a:defRPr sz="2000">
          <a:solidFill>
            <a:srgbClr val="58595B"/>
          </a:solidFill>
          <a:latin typeface="Calibri" panose="020F0502020204030204" pitchFamily="34" charset="0"/>
        </a:defRPr>
      </a:lvl2pPr>
      <a:lvl3pPr marL="863600" indent="-177800" algn="l" rtl="0" eaLnBrk="0" fontAlgn="base" hangingPunct="0">
        <a:spcBef>
          <a:spcPct val="20000"/>
        </a:spcBef>
        <a:spcAft>
          <a:spcPct val="0"/>
        </a:spcAft>
        <a:buClr>
          <a:srgbClr val="00689E"/>
        </a:buClr>
        <a:buFont typeface="Times" panose="02020603050405020304" pitchFamily="18" charset="0"/>
        <a:buChar char="•"/>
        <a:defRPr sz="2000">
          <a:solidFill>
            <a:srgbClr val="58595B"/>
          </a:solidFill>
          <a:latin typeface="Calibri" panose="020F0502020204030204" pitchFamily="34" charset="0"/>
        </a:defRPr>
      </a:lvl3pPr>
      <a:lvl4pPr marL="1428750" indent="-285750" algn="l" rtl="0" eaLnBrk="0" fontAlgn="base" hangingPunct="0">
        <a:spcBef>
          <a:spcPct val="20000"/>
        </a:spcBef>
        <a:spcAft>
          <a:spcPct val="0"/>
        </a:spcAft>
        <a:buClr>
          <a:srgbClr val="245585"/>
        </a:buClr>
        <a:buFont typeface="Times" panose="02020603050405020304" pitchFamily="18" charset="0"/>
        <a:buChar char="•"/>
        <a:defRPr sz="2000">
          <a:solidFill>
            <a:srgbClr val="404040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245585"/>
        </a:buClr>
        <a:buFont typeface="Times" panose="02020603050405020304" pitchFamily="18" charset="0"/>
        <a:buChar char="•"/>
        <a:defRPr sz="2000">
          <a:solidFill>
            <a:srgbClr val="404040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245585"/>
        </a:buClr>
        <a:buFont typeface="Times" pitchFamily="1" charset="0"/>
        <a:buChar char="•"/>
        <a:defRPr sz="2000">
          <a:solidFill>
            <a:srgbClr val="404040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245585"/>
        </a:buClr>
        <a:buFont typeface="Times" pitchFamily="1" charset="0"/>
        <a:buChar char="•"/>
        <a:defRPr sz="2000">
          <a:solidFill>
            <a:srgbClr val="404040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245585"/>
        </a:buClr>
        <a:buFont typeface="Times" pitchFamily="1" charset="0"/>
        <a:buChar char="•"/>
        <a:defRPr sz="2000">
          <a:solidFill>
            <a:srgbClr val="404040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245585"/>
        </a:buClr>
        <a:buFont typeface="Times" pitchFamily="1" charset="0"/>
        <a:buChar char="•"/>
        <a:defRPr sz="2000">
          <a:solidFill>
            <a:srgbClr val="40404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93AD99-7DD1-4D97-8B85-5DCD6ECBAFEC}"/>
              </a:ext>
            </a:extLst>
          </p:cNvPr>
          <p:cNvSpPr/>
          <p:nvPr userDrawn="1"/>
        </p:nvSpPr>
        <p:spPr bwMode="auto">
          <a:xfrm flipH="1">
            <a:off x="0" y="0"/>
            <a:ext cx="12192000" cy="1244600"/>
          </a:xfrm>
          <a:prstGeom prst="rect">
            <a:avLst/>
          </a:prstGeom>
          <a:solidFill>
            <a:srgbClr val="0068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6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28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2" y="1676400"/>
            <a:ext cx="1096856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4722284" y="62219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6894B-7F70-43B7-B6E5-95177A4833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9F489D34-9C01-44CE-9F81-E24588290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02833" y="295083"/>
            <a:ext cx="11925301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0258DF-D1C7-49CF-8B9F-2D540F45587C}"/>
              </a:ext>
            </a:extLst>
          </p:cNvPr>
          <p:cNvSpPr/>
          <p:nvPr userDrawn="1"/>
        </p:nvSpPr>
        <p:spPr bwMode="auto">
          <a:xfrm>
            <a:off x="0" y="0"/>
            <a:ext cx="1220108" cy="12446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7A80539-67F3-46A4-A545-734B2E9DCDA1}"/>
              </a:ext>
            </a:extLst>
          </p:cNvPr>
          <p:cNvSpPr/>
          <p:nvPr userDrawn="1"/>
        </p:nvSpPr>
        <p:spPr bwMode="auto">
          <a:xfrm>
            <a:off x="2722" y="0"/>
            <a:ext cx="1543050" cy="1243584"/>
          </a:xfrm>
          <a:prstGeom prst="parallelogram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3194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6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charset="0"/>
        </a:defRPr>
      </a:lvl9pPr>
    </p:titleStyle>
    <p:bodyStyle>
      <a:lvl1pPr marL="177800" indent="-177800" algn="l" rtl="0" eaLnBrk="0" fontAlgn="base" hangingPunct="0">
        <a:spcBef>
          <a:spcPct val="20000"/>
        </a:spcBef>
        <a:spcAft>
          <a:spcPct val="0"/>
        </a:spcAft>
        <a:buClr>
          <a:srgbClr val="00689E"/>
        </a:buClr>
        <a:buFont typeface="Times" panose="02020603050405020304" pitchFamily="18" charset="0"/>
        <a:buChar char="•"/>
        <a:defRPr sz="2000">
          <a:solidFill>
            <a:srgbClr val="58595B"/>
          </a:solidFill>
          <a:latin typeface="Calibri" panose="020F0502020204030204" pitchFamily="34" charset="0"/>
          <a:ea typeface="+mn-ea"/>
          <a:cs typeface="+mn-cs"/>
        </a:defRPr>
      </a:lvl1pPr>
      <a:lvl2pPr marL="520700" indent="-177800" algn="l" rtl="0" eaLnBrk="0" fontAlgn="base" hangingPunct="0">
        <a:spcBef>
          <a:spcPct val="20000"/>
        </a:spcBef>
        <a:spcAft>
          <a:spcPct val="0"/>
        </a:spcAft>
        <a:buClr>
          <a:srgbClr val="00689E"/>
        </a:buClr>
        <a:buFont typeface="Times" panose="02020603050405020304" pitchFamily="18" charset="0"/>
        <a:buChar char="•"/>
        <a:defRPr sz="2000">
          <a:solidFill>
            <a:srgbClr val="58595B"/>
          </a:solidFill>
          <a:latin typeface="Calibri" panose="020F0502020204030204" pitchFamily="34" charset="0"/>
        </a:defRPr>
      </a:lvl2pPr>
      <a:lvl3pPr marL="863600" indent="-177800" algn="l" rtl="0" eaLnBrk="0" fontAlgn="base" hangingPunct="0">
        <a:spcBef>
          <a:spcPct val="20000"/>
        </a:spcBef>
        <a:spcAft>
          <a:spcPct val="0"/>
        </a:spcAft>
        <a:buClr>
          <a:srgbClr val="00689E"/>
        </a:buClr>
        <a:buFont typeface="Times" panose="02020603050405020304" pitchFamily="18" charset="0"/>
        <a:buChar char="•"/>
        <a:defRPr sz="2000">
          <a:solidFill>
            <a:srgbClr val="58595B"/>
          </a:solidFill>
          <a:latin typeface="Calibri" panose="020F0502020204030204" pitchFamily="34" charset="0"/>
        </a:defRPr>
      </a:lvl3pPr>
      <a:lvl4pPr marL="1428750" indent="-285750" algn="l" rtl="0" eaLnBrk="0" fontAlgn="base" hangingPunct="0">
        <a:spcBef>
          <a:spcPct val="20000"/>
        </a:spcBef>
        <a:spcAft>
          <a:spcPct val="0"/>
        </a:spcAft>
        <a:buClr>
          <a:srgbClr val="245585"/>
        </a:buClr>
        <a:buFont typeface="Times" panose="02020603050405020304" pitchFamily="18" charset="0"/>
        <a:buChar char="•"/>
        <a:defRPr sz="2000">
          <a:solidFill>
            <a:srgbClr val="404040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245585"/>
        </a:buClr>
        <a:buFont typeface="Times" panose="02020603050405020304" pitchFamily="18" charset="0"/>
        <a:buChar char="•"/>
        <a:defRPr sz="2000">
          <a:solidFill>
            <a:srgbClr val="404040"/>
          </a:solidFill>
          <a:latin typeface="+mn-lt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245585"/>
        </a:buClr>
        <a:buFont typeface="Times" pitchFamily="1" charset="0"/>
        <a:buChar char="•"/>
        <a:defRPr sz="2000">
          <a:solidFill>
            <a:srgbClr val="404040"/>
          </a:solidFill>
          <a:latin typeface="+mn-lt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245585"/>
        </a:buClr>
        <a:buFont typeface="Times" pitchFamily="1" charset="0"/>
        <a:buChar char="•"/>
        <a:defRPr sz="2000">
          <a:solidFill>
            <a:srgbClr val="404040"/>
          </a:solidFill>
          <a:latin typeface="+mn-lt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245585"/>
        </a:buClr>
        <a:buFont typeface="Times" pitchFamily="1" charset="0"/>
        <a:buChar char="•"/>
        <a:defRPr sz="2000">
          <a:solidFill>
            <a:srgbClr val="404040"/>
          </a:solidFill>
          <a:latin typeface="+mn-lt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245585"/>
        </a:buClr>
        <a:buFont typeface="Times" pitchFamily="1" charset="0"/>
        <a:buChar char="•"/>
        <a:defRPr sz="2000">
          <a:solidFill>
            <a:srgbClr val="40404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.ugsi.us/operations/Project%20Photos/30000%20-%20Pipe%20with%20Fusion/30901%20-%2031000/30965-%20Ogden,%20UT%20-%20Ogden%20Canyon/30965%20030.jp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99819A-A3B0-4B66-9C60-DBA561BCB729}"/>
              </a:ext>
            </a:extLst>
          </p:cNvPr>
          <p:cNvSpPr/>
          <p:nvPr/>
        </p:nvSpPr>
        <p:spPr bwMode="auto">
          <a:xfrm flipH="1">
            <a:off x="-2722" y="-60272"/>
            <a:ext cx="12192000" cy="6858000"/>
          </a:xfrm>
          <a:prstGeom prst="rect">
            <a:avLst/>
          </a:prstGeom>
          <a:solidFill>
            <a:srgbClr val="0068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6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052F5-F93A-44FD-919F-C56AF6EE9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2"/>
          <a:stretch/>
        </p:blipFill>
        <p:spPr>
          <a:xfrm>
            <a:off x="9307512" y="5321269"/>
            <a:ext cx="2551113" cy="1010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1592AE-9E7C-4C17-BB15-692A2F805F99}"/>
              </a:ext>
            </a:extLst>
          </p:cNvPr>
          <p:cNvSpPr/>
          <p:nvPr/>
        </p:nvSpPr>
        <p:spPr bwMode="auto">
          <a:xfrm>
            <a:off x="0" y="0"/>
            <a:ext cx="1220108" cy="12446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93FA7E0-F07D-4847-BDCA-2B16D930FB7F}"/>
              </a:ext>
            </a:extLst>
          </p:cNvPr>
          <p:cNvSpPr/>
          <p:nvPr/>
        </p:nvSpPr>
        <p:spPr bwMode="auto">
          <a:xfrm>
            <a:off x="2722" y="0"/>
            <a:ext cx="1543050" cy="1243584"/>
          </a:xfrm>
          <a:prstGeom prst="parallelogram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5FEBA8-0AD3-41F3-A657-EF4D470C1365}"/>
              </a:ext>
            </a:extLst>
          </p:cNvPr>
          <p:cNvSpPr/>
          <p:nvPr/>
        </p:nvSpPr>
        <p:spPr bwMode="auto">
          <a:xfrm>
            <a:off x="1092200" y="2463800"/>
            <a:ext cx="158489" cy="17272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E2E3E4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BFF8E-E664-4109-99A5-BC6C93847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EC8972-C231-4304-9277-11103138B7E0}"/>
              </a:ext>
            </a:extLst>
          </p:cNvPr>
          <p:cNvSpPr txBox="1">
            <a:spLocks/>
          </p:cNvSpPr>
          <p:nvPr/>
        </p:nvSpPr>
        <p:spPr bwMode="auto">
          <a:xfrm>
            <a:off x="1483531" y="2412397"/>
            <a:ext cx="8437084" cy="64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89E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sz="3600" kern="0" cap="small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Building a More </a:t>
            </a:r>
          </a:p>
          <a:p>
            <a:r>
              <a:rPr lang="en-US" sz="3600" kern="0" cap="small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Seismically Resilient Water System</a:t>
            </a:r>
          </a:p>
          <a:p>
            <a:endParaRPr lang="en-US" sz="2800" kern="0" cap="small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endParaRPr lang="en-US" sz="2800" kern="0" cap="small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endParaRPr lang="en-US" sz="2800" b="0" kern="0" dirty="0">
              <a:solidFill>
                <a:schemeClr val="accent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 kern="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Presented by Steve K Donovan PE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7CD02628-4090-4305-A034-B478F1DFE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93" y="5656989"/>
            <a:ext cx="4094436" cy="46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326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35079" y="20313"/>
            <a:ext cx="9321841" cy="8953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/>
              <a:t>Above Ground Effects – Ground Deformation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10278304" y="5473960"/>
            <a:ext cx="178558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BD5E2D-5637-4672-B8B9-0A53DC67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8" y="1277546"/>
            <a:ext cx="5026630" cy="3767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949C23C-D8B9-4D96-86C5-A1838E948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06" y="3291147"/>
            <a:ext cx="4750017" cy="356685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6C07E127-A89D-4F01-BF85-DE16FFF08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58" y="3855910"/>
            <a:ext cx="5026630" cy="293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728659B-B35F-D484-CECC-2CFC093B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06" y="1277546"/>
            <a:ext cx="5229860" cy="293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265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82412B-41BE-25CE-B466-5C355E28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280" y="334021"/>
            <a:ext cx="11925301" cy="685800"/>
          </a:xfrm>
        </p:spPr>
        <p:txBody>
          <a:bodyPr/>
          <a:lstStyle/>
          <a:p>
            <a:r>
              <a:rPr lang="en-US" sz="3200" dirty="0"/>
              <a:t>Above Ground Effects - Collapsing Slopes</a:t>
            </a:r>
          </a:p>
        </p:txBody>
      </p:sp>
      <p:pic>
        <p:nvPicPr>
          <p:cNvPr id="4" name="761FE16D-3765-4AAC-B96B-7421766B2AD0">
            <a:extLst>
              <a:ext uri="{FF2B5EF4-FFF2-40B4-BE49-F238E27FC236}">
                <a16:creationId xmlns:a16="http://schemas.microsoft.com/office/drawing/2014/main" id="{DFE23C0A-6302-6352-0D83-0A63634B4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5" r="16956"/>
          <a:stretch/>
        </p:blipFill>
        <p:spPr bwMode="auto">
          <a:xfrm>
            <a:off x="73890" y="1302183"/>
            <a:ext cx="4941455" cy="553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6E6E365D-E044-9754-1D65-280536933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1" t="34515" r="36296"/>
          <a:stretch/>
        </p:blipFill>
        <p:spPr>
          <a:xfrm rot="5400000">
            <a:off x="5910109" y="562254"/>
            <a:ext cx="5468072" cy="69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4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2635" y="237459"/>
            <a:ext cx="11925301" cy="6858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Underground Effects/ Pipelines Failure Modes*</a:t>
            </a:r>
          </a:p>
        </p:txBody>
      </p:sp>
      <p:sp>
        <p:nvSpPr>
          <p:cNvPr id="90" name="Rectangle 3">
            <a:extLst>
              <a:ext uri="{FF2B5EF4-FFF2-40B4-BE49-F238E27FC236}">
                <a16:creationId xmlns:a16="http://schemas.microsoft.com/office/drawing/2014/main" id="{CD4C8ABA-FE1D-4040-89A9-AC495733B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68" y="6523486"/>
            <a:ext cx="10889339" cy="52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65000"/>
              </a:lnSpc>
              <a:buNone/>
            </a:pPr>
            <a:r>
              <a:rPr lang="en-US" sz="1400" kern="0">
                <a:latin typeface="+mj-lt"/>
              </a:rPr>
              <a:t>* “Research Findings on the Seismic Response of Underground Utilities.” </a:t>
            </a:r>
            <a:r>
              <a:rPr lang="en-US" sz="1400">
                <a:latin typeface="+mj-lt"/>
              </a:rPr>
              <a:t>Jonathan Morris, Rosslyn McLachlan, Jasmin </a:t>
            </a:r>
            <a:r>
              <a:rPr lang="en-US" sz="1400" err="1">
                <a:latin typeface="+mj-lt"/>
              </a:rPr>
              <a:t>Callosa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Tarr</a:t>
            </a:r>
            <a:r>
              <a:rPr lang="en-US" sz="1400">
                <a:latin typeface="+mj-lt"/>
              </a:rPr>
              <a:t>, and </a:t>
            </a:r>
            <a:r>
              <a:rPr lang="en-US" sz="1400" err="1">
                <a:latin typeface="+mj-lt"/>
              </a:rPr>
              <a:t>Padmanathan</a:t>
            </a:r>
            <a:r>
              <a:rPr lang="en-US" sz="1400">
                <a:latin typeface="+mj-lt"/>
              </a:rPr>
              <a:t> </a:t>
            </a:r>
            <a:r>
              <a:rPr lang="en-US" sz="1400" err="1">
                <a:latin typeface="+mj-lt"/>
              </a:rPr>
              <a:t>Kathirgirtham</a:t>
            </a:r>
            <a:r>
              <a:rPr lang="en-US" sz="1400">
                <a:latin typeface="+mj-lt"/>
              </a:rPr>
              <a:t>.</a:t>
            </a:r>
          </a:p>
          <a:p>
            <a:pPr marL="0" indent="0" eaLnBrk="1" hangingPunct="1">
              <a:lnSpc>
                <a:spcPct val="65000"/>
              </a:lnSpc>
              <a:buNone/>
            </a:pPr>
            <a:endParaRPr lang="en-US" sz="160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A237E24-BFDE-4A8F-B7E6-26772195C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84" y="3583706"/>
            <a:ext cx="2944522" cy="115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  <a:p>
            <a:pPr marL="0" indent="0" eaLnBrk="1" hangingPunct="1">
              <a:buNone/>
            </a:pPr>
            <a:r>
              <a:rPr lang="en-US" sz="1800" kern="0">
                <a:latin typeface="+mn-lt"/>
              </a:rPr>
              <a:t>Buckled Steel Pipe – Compression Failure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3B11EB-D283-4CD3-BE5D-8872E3030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195" y="1354261"/>
            <a:ext cx="4719353" cy="17833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56C0B-E367-4628-98A1-2CF3D0417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659" y="3999571"/>
            <a:ext cx="4147221" cy="24280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F68986-8CB9-4642-A057-A7967641C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83" y="1382606"/>
            <a:ext cx="3198601" cy="240234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0E27CE3-427B-4039-A0D9-756B9A690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7880" y="5202436"/>
            <a:ext cx="4342686" cy="93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0000" lnSpcReduction="2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5500" kern="0" dirty="0">
                <a:latin typeface="+mn-lt"/>
              </a:rPr>
              <a:t>Gasketed PVC Pipe – Joint Failure</a:t>
            </a:r>
            <a:endParaRPr lang="en-US" sz="5500" kern="0" dirty="0">
              <a:latin typeface="+mn-lt"/>
              <a:cs typeface="Arial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0C7DE59-8286-45FE-BFC8-D08F415BD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842" y="3883813"/>
            <a:ext cx="3745317" cy="93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  <a:p>
            <a:pPr marL="0" indent="0" eaLnBrk="1" hangingPunct="1">
              <a:buNone/>
            </a:pPr>
            <a:r>
              <a:rPr lang="en-US" sz="1800" kern="600">
                <a:latin typeface="+mn-lt"/>
              </a:rPr>
              <a:t>PVC Pipe requiring mechanical restraints due to Tensile Failure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3B328E25-B05F-47F5-A2B4-4C51CE32F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725" y="1539971"/>
            <a:ext cx="3201292" cy="24023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46D5A438-4D4D-4E54-8477-B7B6810CFA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9797" y="3102498"/>
            <a:ext cx="3642903" cy="559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endParaRPr lang="en-US" sz="1800" kern="0">
              <a:latin typeface="+mn-lt"/>
            </a:endParaRPr>
          </a:p>
          <a:p>
            <a:pPr marL="0" indent="0" eaLnBrk="1" hangingPunct="1">
              <a:lnSpc>
                <a:spcPct val="65000"/>
              </a:lnSpc>
              <a:buNone/>
            </a:pPr>
            <a:r>
              <a:rPr lang="en-US" sz="1800" kern="0">
                <a:latin typeface="+mn-lt"/>
              </a:rPr>
              <a:t>HDPE Pipe Elongated</a:t>
            </a:r>
          </a:p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6331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431D9F0-D147-460D-B48B-3DFD2F8FA06C}"/>
              </a:ext>
            </a:extLst>
          </p:cNvPr>
          <p:cNvSpPr/>
          <p:nvPr/>
        </p:nvSpPr>
        <p:spPr>
          <a:xfrm>
            <a:off x="7000875" y="2927685"/>
            <a:ext cx="514350" cy="23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9A1D3D-EC57-46D4-BC28-E47BB805D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4468" y="1247960"/>
            <a:ext cx="2798339" cy="2126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E9B82-BE4A-4C4F-B8B2-4B12E6B4A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271" y="1239303"/>
            <a:ext cx="2835832" cy="2126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2180B-6A18-4634-9B8A-8DB0773AB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8050" y="3860563"/>
            <a:ext cx="2889937" cy="21769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F547467-AF4F-4FBB-B21C-4E6E4C390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722" y="3838312"/>
            <a:ext cx="2930779" cy="217632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4BADE8E-0E28-4693-8CE8-47094AA535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193" y="1247960"/>
            <a:ext cx="2894835" cy="2181040"/>
          </a:xfrm>
          <a:prstGeom prst="rect">
            <a:avLst/>
          </a:prstGeom>
        </p:spPr>
      </p:pic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010" y="251672"/>
            <a:ext cx="11925301" cy="6858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Underground Effects/ Pipelines Failure Modes </a:t>
            </a:r>
            <a:r>
              <a:rPr lang="en-US" dirty="0"/>
              <a:t>*</a:t>
            </a:r>
          </a:p>
        </p:txBody>
      </p:sp>
      <p:sp>
        <p:nvSpPr>
          <p:cNvPr id="90" name="Rectangle 3">
            <a:extLst>
              <a:ext uri="{FF2B5EF4-FFF2-40B4-BE49-F238E27FC236}">
                <a16:creationId xmlns:a16="http://schemas.microsoft.com/office/drawing/2014/main" id="{CD4C8ABA-FE1D-4040-89A9-AC495733B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101" y="6523264"/>
            <a:ext cx="10489470" cy="107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65000"/>
              </a:lnSpc>
              <a:buNone/>
            </a:pPr>
            <a:r>
              <a:rPr lang="en-US" sz="1400" kern="0">
                <a:latin typeface="+mn-lt"/>
              </a:rPr>
              <a:t>* “Pipelines Performance Experiences During Seismic Events in New Zealand over the last 27 Years.”  Proceedings of the 17</a:t>
            </a:r>
            <a:r>
              <a:rPr lang="en-US" sz="1400" kern="0" baseline="30000">
                <a:latin typeface="+mn-lt"/>
              </a:rPr>
              <a:t>th</a:t>
            </a:r>
            <a:r>
              <a:rPr lang="en-US" sz="1400" kern="0">
                <a:latin typeface="+mn-lt"/>
              </a:rPr>
              <a:t> Plastic Pipe Conference, September 22-24</a:t>
            </a:r>
            <a:r>
              <a:rPr lang="en-US" sz="1400" kern="0" baseline="30000">
                <a:latin typeface="+mn-lt"/>
              </a:rPr>
              <a:t>th</a:t>
            </a:r>
            <a:r>
              <a:rPr lang="en-US" sz="1400" kern="0">
                <a:latin typeface="+mn-lt"/>
              </a:rPr>
              <a:t>, 2014.  Frank W. O’ Callaghan.</a:t>
            </a:r>
          </a:p>
        </p:txBody>
      </p:sp>
      <p:sp>
        <p:nvSpPr>
          <p:cNvPr id="91" name="Rectangle 3">
            <a:extLst>
              <a:ext uri="{FF2B5EF4-FFF2-40B4-BE49-F238E27FC236}">
                <a16:creationId xmlns:a16="http://schemas.microsoft.com/office/drawing/2014/main" id="{A4BF41CE-12D1-4654-B517-2F0BF8101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593" y="3478084"/>
            <a:ext cx="4220763" cy="39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65000"/>
              </a:lnSpc>
              <a:buNone/>
            </a:pPr>
            <a:r>
              <a:rPr lang="en-US" sz="1800" kern="0">
                <a:latin typeface="+mn-lt"/>
              </a:rPr>
              <a:t>AC Pipe Compression Failure</a:t>
            </a:r>
          </a:p>
        </p:txBody>
      </p:sp>
      <p:sp>
        <p:nvSpPr>
          <p:cNvPr id="92" name="Rectangle 3">
            <a:extLst>
              <a:ext uri="{FF2B5EF4-FFF2-40B4-BE49-F238E27FC236}">
                <a16:creationId xmlns:a16="http://schemas.microsoft.com/office/drawing/2014/main" id="{A06FF1E1-3904-471A-904A-D80FAEA74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391" y="3450527"/>
            <a:ext cx="4220763" cy="39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65000"/>
              </a:lnSpc>
              <a:buNone/>
            </a:pPr>
            <a:r>
              <a:rPr lang="en-US" sz="1800" kern="0" dirty="0">
                <a:latin typeface="+mn-lt"/>
              </a:rPr>
              <a:t>Sheer Failure DI Pipe</a:t>
            </a:r>
          </a:p>
        </p:txBody>
      </p:sp>
      <p:sp>
        <p:nvSpPr>
          <p:cNvPr id="93" name="Rectangle 3">
            <a:extLst>
              <a:ext uri="{FF2B5EF4-FFF2-40B4-BE49-F238E27FC236}">
                <a16:creationId xmlns:a16="http://schemas.microsoft.com/office/drawing/2014/main" id="{0313ADFC-2845-44A6-93A8-B3C266676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591" y="6079495"/>
            <a:ext cx="4220763" cy="39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65000"/>
              </a:lnSpc>
              <a:buNone/>
            </a:pPr>
            <a:r>
              <a:rPr lang="en-US" sz="1800" kern="0" dirty="0">
                <a:latin typeface="+mn-lt"/>
              </a:rPr>
              <a:t>Distortion Failure DIP</a:t>
            </a:r>
          </a:p>
        </p:txBody>
      </p:sp>
      <p:sp>
        <p:nvSpPr>
          <p:cNvPr id="94" name="Rectangle 3">
            <a:extLst>
              <a:ext uri="{FF2B5EF4-FFF2-40B4-BE49-F238E27FC236}">
                <a16:creationId xmlns:a16="http://schemas.microsoft.com/office/drawing/2014/main" id="{A0C3B123-200A-4A2B-B3BB-62B208D9F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6079495"/>
            <a:ext cx="4220763" cy="39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65000"/>
              </a:lnSpc>
              <a:buNone/>
            </a:pPr>
            <a:r>
              <a:rPr lang="en-US" sz="1800" kern="0" dirty="0">
                <a:latin typeface="+mn-lt"/>
              </a:rPr>
              <a:t>Distorted, PVC pipe</a:t>
            </a:r>
          </a:p>
        </p:txBody>
      </p:sp>
      <p:sp>
        <p:nvSpPr>
          <p:cNvPr id="95" name="Rectangle 3">
            <a:extLst>
              <a:ext uri="{FF2B5EF4-FFF2-40B4-BE49-F238E27FC236}">
                <a16:creationId xmlns:a16="http://schemas.microsoft.com/office/drawing/2014/main" id="{1C4E5D00-82C0-4CB0-85FA-0ECEAC968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6841" y="3462219"/>
            <a:ext cx="4220763" cy="39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65000"/>
              </a:lnSpc>
              <a:buNone/>
            </a:pPr>
            <a:r>
              <a:rPr lang="en-US" sz="1800" kern="0" dirty="0">
                <a:latin typeface="+mn-lt"/>
              </a:rPr>
              <a:t>Axial Compression PVC Pipe</a:t>
            </a:r>
          </a:p>
        </p:txBody>
      </p:sp>
    </p:spTree>
    <p:extLst>
      <p:ext uri="{BB962C8B-B14F-4D97-AF65-F5344CB8AC3E}">
        <p14:creationId xmlns:p14="http://schemas.microsoft.com/office/powerpoint/2010/main" val="390329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86" y="1152939"/>
            <a:ext cx="10079568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600" b="1" kern="0" dirty="0"/>
              <a:t>Get Prepared</a:t>
            </a:r>
            <a:r>
              <a:rPr lang="en-US" sz="3200" b="1" kern="0" dirty="0"/>
              <a:t>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b="1" kern="0" dirty="0"/>
              <a:t>Set Goals/Timeframe to resiliency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50 years?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Resiliency Priority</a:t>
            </a:r>
          </a:p>
          <a:p>
            <a:pPr marL="103505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kern="0" dirty="0"/>
              <a:t>Chain of Command</a:t>
            </a:r>
          </a:p>
          <a:p>
            <a:pPr marL="103505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kern="0" dirty="0"/>
              <a:t>Dam safety</a:t>
            </a:r>
          </a:p>
          <a:p>
            <a:pPr marL="103505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kern="0" dirty="0"/>
              <a:t>Tank Upgrades</a:t>
            </a:r>
          </a:p>
          <a:p>
            <a:pPr marL="103505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kern="0" dirty="0"/>
              <a:t> WTP Upgrades</a:t>
            </a:r>
          </a:p>
          <a:p>
            <a:pPr marL="103505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kern="0" dirty="0"/>
              <a:t>Transmission Upgrades</a:t>
            </a:r>
          </a:p>
          <a:p>
            <a:pPr marL="1035050" lvl="2" indent="-457200">
              <a:lnSpc>
                <a:spcPct val="90000"/>
              </a:lnSpc>
              <a:buFont typeface="+mj-lt"/>
              <a:buAutoNum type="arabicPeriod"/>
            </a:pPr>
            <a:r>
              <a:rPr lang="en-US" sz="2400" kern="0" dirty="0"/>
              <a:t>Distribution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b="1" kern="0" dirty="0"/>
              <a:t>Plan for Failure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Frequency, Magnitude, &amp; Locations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Size to survive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Inter-Agency Planning FEMA = $$$$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Plan for first hours, days, weeks </a:t>
            </a:r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marL="0" indent="0">
              <a:lnSpc>
                <a:spcPct val="90000"/>
              </a:lnSpc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kern="0" dirty="0"/>
              <a:t>Understanding </a:t>
            </a:r>
            <a:r>
              <a:rPr lang="en-US" sz="3200" dirty="0"/>
              <a:t>Vulnerabilities</a:t>
            </a:r>
            <a:br>
              <a:rPr lang="en-US" sz="2800" b="1" kern="0" dirty="0"/>
            </a:br>
            <a:endParaRPr lang="en-US" altLang="en-US" sz="28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122727-E6EB-1B80-9A67-A36E31BC6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6"/>
          <a:stretch/>
        </p:blipFill>
        <p:spPr bwMode="auto">
          <a:xfrm>
            <a:off x="5312577" y="1562986"/>
            <a:ext cx="6681537" cy="49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68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86" y="1152939"/>
            <a:ext cx="10079568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600" b="1" kern="0" dirty="0"/>
              <a:t>Tsunami Run-up Mapping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Distant Source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	Western Pacific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	Alaska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Near Source - Cascadia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	Moderate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	Severe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	Mega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kern="0" dirty="0"/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marL="0" indent="0">
              <a:lnSpc>
                <a:spcPct val="90000"/>
              </a:lnSpc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b="1" kern="0" dirty="0"/>
              <a:t>Understanding </a:t>
            </a:r>
            <a:r>
              <a:rPr lang="en-US" sz="2800" dirty="0"/>
              <a:t>Vulnerabilities</a:t>
            </a:r>
            <a:br>
              <a:rPr lang="en-US" sz="2800" b="1" kern="0" dirty="0"/>
            </a:br>
            <a:endParaRPr lang="en-US" altLang="en-US" sz="28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122727-E6EB-1B80-9A67-A36E31BC6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76"/>
          <a:stretch/>
        </p:blipFill>
        <p:spPr bwMode="auto">
          <a:xfrm>
            <a:off x="5312577" y="1562986"/>
            <a:ext cx="6681537" cy="49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291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8" y="1152939"/>
            <a:ext cx="5386917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600" b="1" kern="0" dirty="0"/>
              <a:t>Get Prepared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800" b="1" kern="0" dirty="0"/>
              <a:t>Critical Water System Elements</a:t>
            </a:r>
          </a:p>
          <a:p>
            <a:pPr lvl="1">
              <a:lnSpc>
                <a:spcPct val="90000"/>
              </a:lnSpc>
            </a:pPr>
            <a:endParaRPr lang="en-US" sz="2400" kern="0" dirty="0"/>
          </a:p>
          <a:p>
            <a:pPr lvl="1">
              <a:lnSpc>
                <a:spcPct val="90000"/>
              </a:lnSpc>
            </a:pPr>
            <a:r>
              <a:rPr lang="en-US" sz="2400" kern="0" dirty="0"/>
              <a:t>Coordination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Source 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Treatment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Storage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Transmission/Distribution</a:t>
            </a:r>
          </a:p>
          <a:p>
            <a:pPr marL="0" indent="0">
              <a:lnSpc>
                <a:spcPct val="90000"/>
              </a:lnSpc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br>
              <a:rPr lang="en-US" sz="2800" b="1" kern="0" dirty="0"/>
            </a:br>
            <a:endParaRPr lang="en-US" altLang="en-US" sz="28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8F77E-6508-DA7A-5F66-7FDE435DF69F}"/>
              </a:ext>
            </a:extLst>
          </p:cNvPr>
          <p:cNvSpPr txBox="1"/>
          <p:nvPr/>
        </p:nvSpPr>
        <p:spPr>
          <a:xfrm>
            <a:off x="1755228" y="115614"/>
            <a:ext cx="9017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a Plan</a:t>
            </a:r>
          </a:p>
        </p:txBody>
      </p:sp>
    </p:spTree>
    <p:extLst>
      <p:ext uri="{BB962C8B-B14F-4D97-AF65-F5344CB8AC3E}">
        <p14:creationId xmlns:p14="http://schemas.microsoft.com/office/powerpoint/2010/main" val="804795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/>
          <p:nvPr/>
        </p:nvSpPr>
        <p:spPr>
          <a:xfrm>
            <a:off x="4377017" y="4810881"/>
            <a:ext cx="280954" cy="266224"/>
          </a:xfrm>
          <a:prstGeom prst="rect">
            <a:avLst/>
          </a:prstGeom>
        </p:spPr>
        <p:txBody>
          <a:bodyPr wrap="square" lIns="0" tIns="4454" rIns="0" bIns="0" rtlCol="0">
            <a:noAutofit/>
          </a:bodyPr>
          <a:lstStyle/>
          <a:p>
            <a:pPr marL="11206" marR="26895">
              <a:lnSpc>
                <a:spcPts val="702"/>
              </a:lnSpc>
            </a:pPr>
            <a:r>
              <a:rPr sz="706" i="1" spc="83" dirty="0">
                <a:solidFill>
                  <a:srgbClr val="97C6D8"/>
                </a:solidFill>
                <a:latin typeface="Arial"/>
                <a:cs typeface="Arial"/>
              </a:rPr>
              <a:t>~</a:t>
            </a:r>
            <a:r>
              <a:rPr sz="706" i="1" spc="83" dirty="0">
                <a:solidFill>
                  <a:srgbClr val="C8E1F2"/>
                </a:solidFill>
                <a:latin typeface="Arial"/>
                <a:cs typeface="Arial"/>
              </a:rPr>
              <a:t>:.</a:t>
            </a:r>
            <a:endParaRPr sz="706" dirty="0">
              <a:latin typeface="Arial"/>
              <a:cs typeface="Arial"/>
            </a:endParaRPr>
          </a:p>
          <a:p>
            <a:pPr marL="46171">
              <a:lnSpc>
                <a:spcPts val="1337"/>
              </a:lnSpc>
              <a:spcBef>
                <a:spcPts val="32"/>
              </a:spcBef>
            </a:pPr>
            <a:r>
              <a:rPr sz="1412" spc="70" dirty="0">
                <a:solidFill>
                  <a:srgbClr val="569CB5"/>
                </a:solidFill>
                <a:latin typeface="Arial"/>
                <a:cs typeface="Arial"/>
              </a:rPr>
              <a:t>.</a:t>
            </a:r>
            <a:r>
              <a:rPr sz="1412" spc="70" dirty="0">
                <a:solidFill>
                  <a:srgbClr val="97C6D8"/>
                </a:solidFill>
                <a:latin typeface="Arial"/>
                <a:cs typeface="Arial"/>
              </a:rPr>
              <a:t>N</a:t>
            </a:r>
            <a:endParaRPr sz="1412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81551" y="4999430"/>
            <a:ext cx="1380770" cy="441628"/>
          </a:xfrm>
          <a:prstGeom prst="rect">
            <a:avLst/>
          </a:prstGeom>
        </p:spPr>
        <p:txBody>
          <a:bodyPr wrap="square" lIns="0" tIns="21851" rIns="0" bIns="0" rtlCol="0">
            <a:noAutofit/>
          </a:bodyPr>
          <a:lstStyle/>
          <a:p>
            <a:pPr marL="11206">
              <a:lnSpc>
                <a:spcPts val="3441"/>
              </a:lnSpc>
            </a:pPr>
            <a:r>
              <a:rPr sz="2780" b="1" spc="-607" baseline="35889" dirty="0">
                <a:solidFill>
                  <a:srgbClr val="898A8C"/>
                </a:solidFill>
                <a:latin typeface="Arial"/>
                <a:cs typeface="Arial"/>
              </a:rPr>
              <a:t>.</a:t>
            </a:r>
            <a:r>
              <a:rPr sz="2382" b="1" spc="-607" dirty="0">
                <a:solidFill>
                  <a:srgbClr val="D8DBDB"/>
                </a:solidFill>
                <a:latin typeface="Arial"/>
                <a:cs typeface="Arial"/>
              </a:rPr>
              <a:t>o</a:t>
            </a:r>
            <a:r>
              <a:rPr sz="2382" b="1" spc="-607" dirty="0">
                <a:solidFill>
                  <a:srgbClr val="FBFBFB"/>
                </a:solidFill>
                <a:latin typeface="Arial"/>
                <a:cs typeface="Arial"/>
              </a:rPr>
              <a:t>0</a:t>
            </a:r>
            <a:r>
              <a:rPr sz="2382" b="1" spc="-607" dirty="0">
                <a:solidFill>
                  <a:srgbClr val="C1C3C6"/>
                </a:solidFill>
                <a:latin typeface="Arial"/>
                <a:cs typeface="Arial"/>
              </a:rPr>
              <a:t>u</a:t>
            </a:r>
            <a:r>
              <a:rPr sz="2780" b="1" spc="-607" baseline="35889" dirty="0">
                <a:solidFill>
                  <a:srgbClr val="898A8C"/>
                </a:solidFill>
                <a:latin typeface="Arial"/>
                <a:cs typeface="Arial"/>
              </a:rPr>
              <a:t>A</a:t>
            </a:r>
            <a:r>
              <a:rPr sz="2382" b="1" spc="-607" dirty="0">
                <a:solidFill>
                  <a:srgbClr val="AFB1B5"/>
                </a:solidFill>
                <a:latin typeface="Arial"/>
                <a:cs typeface="Arial"/>
              </a:rPr>
              <a:t>s.</a:t>
            </a:r>
            <a:r>
              <a:rPr sz="2780" b="1" spc="-607" baseline="35889" dirty="0">
                <a:solidFill>
                  <a:srgbClr val="898A8C"/>
                </a:solidFill>
                <a:latin typeface="Arial"/>
                <a:cs typeface="Arial"/>
              </a:rPr>
              <a:t>L</a:t>
            </a:r>
            <a:r>
              <a:rPr sz="2382" b="1" spc="-292" dirty="0">
                <a:solidFill>
                  <a:srgbClr val="D8DBDB"/>
                </a:solidFill>
                <a:latin typeface="Times New Roman"/>
                <a:cs typeface="Times New Roman"/>
              </a:rPr>
              <a:t>e</a:t>
            </a:r>
            <a:r>
              <a:rPr sz="2382" b="1" spc="-292" dirty="0">
                <a:solidFill>
                  <a:srgbClr val="FBFBFB"/>
                </a:solidFill>
                <a:latin typeface="Times New Roman"/>
                <a:cs typeface="Times New Roman"/>
              </a:rPr>
              <a:t>so</a:t>
            </a:r>
            <a:r>
              <a:rPr sz="2382" b="1" spc="-292" dirty="0">
                <a:solidFill>
                  <a:srgbClr val="AFB1B5"/>
                </a:solidFill>
                <a:latin typeface="Times New Roman"/>
                <a:cs typeface="Times New Roman"/>
              </a:rPr>
              <a:t>ui</a:t>
            </a:r>
            <a:r>
              <a:rPr sz="2382" b="1" spc="-292" dirty="0">
                <a:solidFill>
                  <a:srgbClr val="FBFBFB"/>
                </a:solidFill>
                <a:latin typeface="Times New Roman"/>
                <a:cs typeface="Times New Roman"/>
              </a:rPr>
              <a:t>ces</a:t>
            </a:r>
            <a:endParaRPr sz="2382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11980" y="5086213"/>
            <a:ext cx="293690" cy="100853"/>
          </a:xfrm>
          <a:prstGeom prst="rect">
            <a:avLst/>
          </a:prstGeom>
        </p:spPr>
        <p:txBody>
          <a:bodyPr wrap="square" lIns="0" tIns="1121" rIns="0" bIns="0" rtlCol="0">
            <a:noAutofit/>
          </a:bodyPr>
          <a:lstStyle/>
          <a:p>
            <a:pPr marL="11206">
              <a:lnSpc>
                <a:spcPts val="489"/>
              </a:lnSpc>
            </a:pPr>
            <a:r>
              <a:rPr sz="618" b="1" spc="192" dirty="0">
                <a:solidFill>
                  <a:srgbClr val="569CB5"/>
                </a:solidFill>
                <a:latin typeface="Arial"/>
                <a:cs typeface="Arial"/>
              </a:rPr>
              <a:t>g</a:t>
            </a:r>
            <a:r>
              <a:rPr sz="397" i="1" spc="178" baseline="48313" dirty="0">
                <a:solidFill>
                  <a:srgbClr val="569CB5"/>
                </a:solidFill>
                <a:latin typeface="Times New Roman"/>
                <a:cs typeface="Times New Roman"/>
              </a:rPr>
              <a:t>" </a:t>
            </a:r>
            <a:r>
              <a:rPr sz="618" b="1" spc="192" dirty="0">
                <a:solidFill>
                  <a:srgbClr val="569CB5"/>
                </a:solidFill>
                <a:latin typeface="Arial"/>
                <a:cs typeface="Arial"/>
              </a:rPr>
              <a:t>ig</a:t>
            </a:r>
            <a:endParaRPr sz="618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48156" y="5093140"/>
            <a:ext cx="88134" cy="56029"/>
          </a:xfrm>
          <a:prstGeom prst="rect">
            <a:avLst/>
          </a:prstGeom>
        </p:spPr>
        <p:txBody>
          <a:bodyPr wrap="square" lIns="0" tIns="6724" rIns="0" bIns="0" rtlCol="0">
            <a:noAutofit/>
          </a:bodyPr>
          <a:lstStyle/>
          <a:p>
            <a:pPr marL="11206">
              <a:lnSpc>
                <a:spcPct val="95825"/>
              </a:lnSpc>
            </a:pPr>
            <a:r>
              <a:rPr sz="265" i="1" spc="94" dirty="0">
                <a:solidFill>
                  <a:srgbClr val="569CB5"/>
                </a:solidFill>
                <a:latin typeface="Times New Roman"/>
                <a:cs typeface="Times New Roman"/>
              </a:rPr>
              <a:t>•i.</a:t>
            </a:r>
            <a:endParaRPr sz="265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33603" y="5108394"/>
            <a:ext cx="73664" cy="123265"/>
          </a:xfrm>
          <a:prstGeom prst="rect">
            <a:avLst/>
          </a:prstGeom>
        </p:spPr>
        <p:txBody>
          <a:bodyPr wrap="square" lIns="0" tIns="5715" rIns="0" bIns="0" rtlCol="0">
            <a:noAutofit/>
          </a:bodyPr>
          <a:lstStyle/>
          <a:p>
            <a:pPr marL="11206">
              <a:lnSpc>
                <a:spcPts val="899"/>
              </a:lnSpc>
            </a:pPr>
            <a:r>
              <a:rPr sz="794" b="1" spc="-188" dirty="0">
                <a:solidFill>
                  <a:srgbClr val="97A3B3"/>
                </a:solidFill>
                <a:latin typeface="Arial"/>
                <a:cs typeface="Arial"/>
              </a:rPr>
              <a:t>1l</a:t>
            </a:r>
            <a:endParaRPr sz="794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46589" y="5114381"/>
            <a:ext cx="102757" cy="324971"/>
          </a:xfrm>
          <a:prstGeom prst="rect">
            <a:avLst/>
          </a:prstGeom>
        </p:spPr>
        <p:txBody>
          <a:bodyPr wrap="square" lIns="0" tIns="16024" rIns="0" bIns="0" rtlCol="0">
            <a:noAutofit/>
          </a:bodyPr>
          <a:lstStyle/>
          <a:p>
            <a:pPr marL="11206">
              <a:lnSpc>
                <a:spcPts val="2524"/>
              </a:lnSpc>
            </a:pPr>
            <a:r>
              <a:rPr sz="2382" b="1" spc="-1179" dirty="0">
                <a:solidFill>
                  <a:srgbClr val="D8DBDB"/>
                </a:solidFill>
                <a:latin typeface="Arial"/>
                <a:cs typeface="Arial"/>
              </a:rPr>
              <a:t>T</a:t>
            </a:r>
            <a:endParaRPr sz="2382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425888" y="5123044"/>
            <a:ext cx="133249" cy="179294"/>
          </a:xfrm>
          <a:prstGeom prst="rect">
            <a:avLst/>
          </a:prstGeom>
        </p:spPr>
        <p:txBody>
          <a:bodyPr wrap="square" lIns="0" tIns="8572" rIns="0" bIns="0" rtlCol="0">
            <a:noAutofit/>
          </a:bodyPr>
          <a:lstStyle/>
          <a:p>
            <a:pPr marL="11206">
              <a:lnSpc>
                <a:spcPts val="1350"/>
              </a:lnSpc>
            </a:pPr>
            <a:r>
              <a:rPr sz="1235" spc="254" dirty="0">
                <a:solidFill>
                  <a:srgbClr val="4290D3"/>
                </a:solidFill>
                <a:latin typeface="Times New Roman"/>
                <a:cs typeface="Times New Roman"/>
              </a:rPr>
              <a:t>•</a:t>
            </a:r>
            <a:endParaRPr sz="1235">
              <a:latin typeface="Times New Roman"/>
              <a:cs typeface="Times New Roman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9944A3-3BAA-7FD7-1FA0-3809688556C8}"/>
              </a:ext>
            </a:extLst>
          </p:cNvPr>
          <p:cNvGrpSpPr/>
          <p:nvPr/>
        </p:nvGrpSpPr>
        <p:grpSpPr>
          <a:xfrm>
            <a:off x="1658470" y="1207644"/>
            <a:ext cx="8875059" cy="5760715"/>
            <a:chOff x="1658470" y="0"/>
            <a:chExt cx="8875059" cy="685800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4F90DDC-1091-E4C6-53C0-7064884E1832}"/>
                </a:ext>
              </a:extLst>
            </p:cNvPr>
            <p:cNvGrpSpPr/>
            <p:nvPr/>
          </p:nvGrpSpPr>
          <p:grpSpPr>
            <a:xfrm>
              <a:off x="1658470" y="0"/>
              <a:ext cx="8875059" cy="6858000"/>
              <a:chOff x="1658470" y="0"/>
              <a:chExt cx="8875059" cy="6858000"/>
            </a:xfrm>
          </p:grpSpPr>
          <p:sp>
            <p:nvSpPr>
              <p:cNvPr id="21" name="object 21"/>
              <p:cNvSpPr/>
              <p:nvPr/>
            </p:nvSpPr>
            <p:spPr>
              <a:xfrm>
                <a:off x="1658470" y="0"/>
                <a:ext cx="8875059" cy="6858000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>
                <a:noAutofit/>
              </a:bodyPr>
              <a:lstStyle/>
              <a:p>
                <a:endParaRPr sz="2118"/>
              </a:p>
            </p:txBody>
          </p:sp>
          <p:sp>
            <p:nvSpPr>
              <p:cNvPr id="17" name="object 17"/>
              <p:cNvSpPr txBox="1"/>
              <p:nvPr/>
            </p:nvSpPr>
            <p:spPr>
              <a:xfrm>
                <a:off x="2400298" y="1078905"/>
                <a:ext cx="4003684" cy="1088865"/>
              </a:xfrm>
              <a:prstGeom prst="rect">
                <a:avLst/>
              </a:prstGeom>
            </p:spPr>
            <p:txBody>
              <a:bodyPr wrap="square" lIns="0" tIns="18321" rIns="0" bIns="0" rtlCol="0">
                <a:noAutofit/>
              </a:bodyPr>
              <a:lstStyle/>
              <a:p>
                <a:pPr marL="11206" marR="57153">
                  <a:lnSpc>
                    <a:spcPts val="2885"/>
                  </a:lnSpc>
                </a:pPr>
                <a:r>
                  <a:rPr sz="2735" b="1" spc="41" dirty="0">
                    <a:solidFill>
                      <a:srgbClr val="0A6BB5"/>
                    </a:solidFill>
                    <a:latin typeface="Arial"/>
                    <a:cs typeface="Arial"/>
                  </a:rPr>
                  <a:t>&lt;EPA</a:t>
                </a:r>
                <a:endParaRPr sz="2735" dirty="0">
                  <a:latin typeface="Arial"/>
                  <a:cs typeface="Arial"/>
                </a:endParaRPr>
              </a:p>
              <a:p>
                <a:pPr marL="24653">
                  <a:lnSpc>
                    <a:spcPct val="95825"/>
                  </a:lnSpc>
                  <a:spcBef>
                    <a:spcPts val="2074"/>
                  </a:spcBef>
                </a:pPr>
                <a:r>
                  <a:rPr sz="3000" b="1" spc="-1" dirty="0">
                    <a:solidFill>
                      <a:srgbClr val="4B4B4B"/>
                    </a:solidFill>
                    <a:latin typeface="Arial"/>
                    <a:cs typeface="Arial"/>
                  </a:rPr>
                  <a:t>COMMUN</a:t>
                </a:r>
                <a:r>
                  <a:rPr lang="en-US" sz="3000" b="1" spc="-1" dirty="0">
                    <a:solidFill>
                      <a:srgbClr val="4B4B4B"/>
                    </a:solidFill>
                    <a:latin typeface="Arial"/>
                    <a:cs typeface="Arial"/>
                  </a:rPr>
                  <a:t>ITY</a:t>
                </a:r>
                <a:r>
                  <a:rPr sz="3000" b="1" spc="-1" dirty="0">
                    <a:solidFill>
                      <a:srgbClr val="4B4B4B"/>
                    </a:solidFill>
                    <a:latin typeface="Arial"/>
                    <a:cs typeface="Arial"/>
                  </a:rPr>
                  <a:t>-BASED</a:t>
                </a:r>
                <a:endParaRPr lang="en-US" sz="3000" b="1" spc="-1" dirty="0">
                  <a:solidFill>
                    <a:srgbClr val="4B4B4B"/>
                  </a:solidFill>
                  <a:latin typeface="Arial"/>
                  <a:cs typeface="Arial"/>
                </a:endParaRPr>
              </a:p>
              <a:p>
                <a:pPr marL="24653">
                  <a:lnSpc>
                    <a:spcPct val="95825"/>
                  </a:lnSpc>
                  <a:spcBef>
                    <a:spcPts val="2074"/>
                  </a:spcBef>
                </a:pPr>
                <a:endParaRPr sz="3000" dirty="0">
                  <a:latin typeface="Arial"/>
                  <a:cs typeface="Arial"/>
                </a:endParaRPr>
              </a:p>
            </p:txBody>
          </p:sp>
          <p:sp>
            <p:nvSpPr>
              <p:cNvPr id="16" name="object 16"/>
              <p:cNvSpPr txBox="1"/>
              <p:nvPr/>
            </p:nvSpPr>
            <p:spPr>
              <a:xfrm>
                <a:off x="2400298" y="2438707"/>
                <a:ext cx="1388961" cy="403412"/>
              </a:xfrm>
              <a:prstGeom prst="rect">
                <a:avLst/>
              </a:prstGeom>
            </p:spPr>
            <p:txBody>
              <a:bodyPr wrap="square" lIns="0" tIns="20030" rIns="0" bIns="0" rtlCol="0">
                <a:noAutofit/>
              </a:bodyPr>
              <a:lstStyle/>
              <a:p>
                <a:pPr marL="11206">
                  <a:lnSpc>
                    <a:spcPts val="3155"/>
                  </a:lnSpc>
                </a:pPr>
                <a:r>
                  <a:rPr sz="3000" b="1" spc="-136" dirty="0">
                    <a:solidFill>
                      <a:srgbClr val="4B4B4B"/>
                    </a:solidFill>
                    <a:latin typeface="Arial"/>
                    <a:cs typeface="Arial"/>
                  </a:rPr>
                  <a:t>WATER</a:t>
                </a:r>
                <a:endParaRPr sz="3000" dirty="0">
                  <a:latin typeface="Arial"/>
                  <a:cs typeface="Arial"/>
                </a:endParaRPr>
              </a:p>
            </p:txBody>
          </p:sp>
          <p:sp>
            <p:nvSpPr>
              <p:cNvPr id="15" name="object 15"/>
              <p:cNvSpPr txBox="1"/>
              <p:nvPr/>
            </p:nvSpPr>
            <p:spPr>
              <a:xfrm>
                <a:off x="3884854" y="2438707"/>
                <a:ext cx="2212644" cy="403412"/>
              </a:xfrm>
              <a:prstGeom prst="rect">
                <a:avLst/>
              </a:prstGeom>
            </p:spPr>
            <p:txBody>
              <a:bodyPr wrap="square" lIns="0" tIns="20030" rIns="0" bIns="0" rtlCol="0">
                <a:noAutofit/>
              </a:bodyPr>
              <a:lstStyle/>
              <a:p>
                <a:pPr marL="11206">
                  <a:lnSpc>
                    <a:spcPts val="3155"/>
                  </a:lnSpc>
                </a:pPr>
                <a:r>
                  <a:rPr sz="3000" b="1" spc="-118" dirty="0">
                    <a:solidFill>
                      <a:srgbClr val="4B4B4B"/>
                    </a:solidFill>
                    <a:latin typeface="Arial"/>
                    <a:cs typeface="Arial"/>
                  </a:rPr>
                  <a:t>RESILIENCY</a:t>
                </a:r>
                <a:endParaRPr sz="3000" dirty="0">
                  <a:latin typeface="Arial"/>
                  <a:cs typeface="Arial"/>
                </a:endParaRPr>
              </a:p>
            </p:txBody>
          </p:sp>
          <p:sp>
            <p:nvSpPr>
              <p:cNvPr id="14" name="object 14"/>
              <p:cNvSpPr txBox="1"/>
              <p:nvPr/>
            </p:nvSpPr>
            <p:spPr>
              <a:xfrm>
                <a:off x="6165475" y="2438707"/>
                <a:ext cx="1272869" cy="403412"/>
              </a:xfrm>
              <a:prstGeom prst="rect">
                <a:avLst/>
              </a:prstGeom>
            </p:spPr>
            <p:txBody>
              <a:bodyPr wrap="square" lIns="0" tIns="20030" rIns="0" bIns="0" rtlCol="0">
                <a:noAutofit/>
              </a:bodyPr>
              <a:lstStyle/>
              <a:p>
                <a:pPr marL="11206">
                  <a:lnSpc>
                    <a:spcPts val="3155"/>
                  </a:lnSpc>
                </a:pPr>
                <a:r>
                  <a:rPr sz="3000" b="1" spc="-19" dirty="0">
                    <a:solidFill>
                      <a:srgbClr val="4B4B4B"/>
                    </a:solidFill>
                    <a:latin typeface="Arial"/>
                    <a:cs typeface="Arial"/>
                  </a:rPr>
                  <a:t>GUIDE</a:t>
                </a:r>
                <a:endParaRPr sz="3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5" name="object 5"/>
            <p:cNvSpPr txBox="1"/>
            <p:nvPr/>
          </p:nvSpPr>
          <p:spPr>
            <a:xfrm>
              <a:off x="4417358" y="5210055"/>
              <a:ext cx="1584415" cy="329194"/>
            </a:xfrm>
            <a:prstGeom prst="rect">
              <a:avLst/>
            </a:prstGeom>
          </p:spPr>
          <p:txBody>
            <a:bodyPr wrap="square" lIns="0" tIns="7984" rIns="0" bIns="0" rtlCol="0">
              <a:noAutofit/>
            </a:bodyPr>
            <a:lstStyle/>
            <a:p>
              <a:pPr marL="11206">
                <a:lnSpc>
                  <a:spcPts val="1257"/>
                </a:lnSpc>
              </a:pPr>
              <a:r>
                <a:rPr sz="1059" b="1" spc="-27" dirty="0">
                  <a:solidFill>
                    <a:srgbClr val="FBFBFB"/>
                  </a:solidFill>
                  <a:latin typeface="Arial"/>
                  <a:cs typeface="Arial"/>
                </a:rPr>
                <a:t>EXPLORE WATE</a:t>
              </a:r>
              <a:r>
                <a:rPr sz="1147" spc="3230" dirty="0">
                  <a:solidFill>
                    <a:srgbClr val="83B6E1"/>
                  </a:solidFill>
                  <a:latin typeface="Times New Roman"/>
                  <a:cs typeface="Times New Roman"/>
                </a:rPr>
                <a:t>R</a:t>
              </a:r>
              <a:endParaRPr sz="1147">
                <a:latin typeface="Times New Roman"/>
                <a:cs typeface="Times New Roman"/>
              </a:endParaRPr>
            </a:p>
            <a:p>
              <a:pPr marL="11206" marR="21852">
                <a:lnSpc>
                  <a:spcPct val="95825"/>
                </a:lnSpc>
              </a:pPr>
              <a:r>
                <a:rPr sz="1059" b="1" spc="-6" dirty="0">
                  <a:solidFill>
                    <a:srgbClr val="FBFBFB"/>
                  </a:solidFill>
                  <a:latin typeface="Arial"/>
                  <a:cs typeface="Arial"/>
                </a:rPr>
                <a:t>lNTERDEPENDENCIES</a:t>
              </a:r>
              <a:endParaRPr sz="1059">
                <a:latin typeface="Arial"/>
                <a:cs typeface="Arial"/>
              </a:endParaRPr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6469380" y="5218313"/>
              <a:ext cx="1328053" cy="320936"/>
            </a:xfrm>
            <a:prstGeom prst="rect">
              <a:avLst/>
            </a:prstGeom>
          </p:spPr>
          <p:txBody>
            <a:bodyPr wrap="square" lIns="0" tIns="7423" rIns="0" bIns="0" rtlCol="0">
              <a:noAutofit/>
            </a:bodyPr>
            <a:lstStyle/>
            <a:p>
              <a:pPr marL="11206">
                <a:lnSpc>
                  <a:spcPts val="1169"/>
                </a:lnSpc>
              </a:pPr>
              <a:r>
                <a:rPr sz="1059" b="1" spc="-25" dirty="0">
                  <a:solidFill>
                    <a:srgbClr val="FBFBFB"/>
                  </a:solidFill>
                  <a:latin typeface="Arial"/>
                  <a:cs typeface="Arial"/>
                </a:rPr>
                <a:t>WATER RESILIENCE</a:t>
              </a:r>
              <a:endParaRPr sz="1059">
                <a:latin typeface="Arial"/>
                <a:cs typeface="Arial"/>
              </a:endParaRPr>
            </a:p>
            <a:p>
              <a:pPr marL="11206" marR="20171">
                <a:lnSpc>
                  <a:spcPct val="95825"/>
                </a:lnSpc>
                <a:spcBef>
                  <a:spcPts val="16"/>
                </a:spcBef>
              </a:pPr>
              <a:r>
                <a:rPr sz="1059" b="1" spc="8" dirty="0">
                  <a:solidFill>
                    <a:srgbClr val="FBFBFB"/>
                  </a:solidFill>
                  <a:latin typeface="Arial"/>
                  <a:cs typeface="Arial"/>
                </a:rPr>
                <a:t>ACTION PLAN KIT</a:t>
              </a:r>
              <a:endParaRPr sz="1059">
                <a:latin typeface="Arial"/>
                <a:cs typeface="Arial"/>
              </a:endParaRPr>
            </a:p>
          </p:txBody>
        </p:sp>
        <p:sp>
          <p:nvSpPr>
            <p:cNvPr id="3" name="object 3"/>
            <p:cNvSpPr txBox="1"/>
            <p:nvPr/>
          </p:nvSpPr>
          <p:spPr>
            <a:xfrm>
              <a:off x="8349278" y="5347723"/>
              <a:ext cx="1185819" cy="212912"/>
            </a:xfrm>
            <a:prstGeom prst="rect">
              <a:avLst/>
            </a:prstGeom>
          </p:spPr>
          <p:txBody>
            <a:bodyPr wrap="square" lIns="0" tIns="10309" rIns="0" bIns="0" rtlCol="0">
              <a:noAutofit/>
            </a:bodyPr>
            <a:lstStyle/>
            <a:p>
              <a:pPr marL="11206">
                <a:lnSpc>
                  <a:spcPts val="1623"/>
                </a:lnSpc>
              </a:pPr>
              <a:r>
                <a:rPr sz="1500" b="1" i="1" spc="-38" dirty="0">
                  <a:solidFill>
                    <a:srgbClr val="D8DBDB"/>
                  </a:solidFill>
                  <a:latin typeface="Arial"/>
                  <a:cs typeface="Arial"/>
                </a:rPr>
                <a:t>A</a:t>
              </a:r>
              <a:r>
                <a:rPr sz="1059" b="1" spc="-38" dirty="0">
                  <a:solidFill>
                    <a:srgbClr val="FBFBFB"/>
                  </a:solidFill>
                  <a:latin typeface="Arial"/>
                  <a:cs typeface="Arial"/>
                </a:rPr>
                <a:t>ND </a:t>
              </a:r>
              <a:r>
                <a:rPr sz="1147" spc="-38" dirty="0">
                  <a:solidFill>
                    <a:srgbClr val="C1C3C6"/>
                  </a:solidFill>
                  <a:latin typeface="Arial"/>
                  <a:cs typeface="Arial"/>
                </a:rPr>
                <a:t>T</a:t>
              </a:r>
              <a:r>
                <a:rPr sz="1147" spc="-38" dirty="0">
                  <a:solidFill>
                    <a:srgbClr val="FBFBFB"/>
                  </a:solidFill>
                  <a:latin typeface="Arial"/>
                  <a:cs typeface="Arial"/>
                </a:rPr>
                <a:t>E</a:t>
              </a:r>
              <a:r>
                <a:rPr sz="1059" b="1" spc="-38" dirty="0">
                  <a:solidFill>
                    <a:srgbClr val="FBFBFB"/>
                  </a:solidFill>
                  <a:latin typeface="Arial"/>
                  <a:cs typeface="Arial"/>
                </a:rPr>
                <a:t>MPLA</a:t>
              </a:r>
              <a:r>
                <a:rPr sz="1059" b="1" spc="-38" dirty="0">
                  <a:solidFill>
                    <a:srgbClr val="D8DBDB"/>
                  </a:solidFill>
                  <a:latin typeface="Arial"/>
                  <a:cs typeface="Arial"/>
                </a:rPr>
                <a:t>TE</a:t>
              </a:r>
              <a:r>
                <a:rPr sz="1059" b="1" spc="-38" dirty="0">
                  <a:solidFill>
                    <a:srgbClr val="FBFBFB"/>
                  </a:solidFill>
                  <a:latin typeface="Arial"/>
                  <a:cs typeface="Arial"/>
                </a:rPr>
                <a:t>S</a:t>
              </a:r>
              <a:endParaRPr sz="1059">
                <a:latin typeface="Arial"/>
                <a:cs typeface="Arial"/>
              </a:endParaRPr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9793493" y="6545205"/>
            <a:ext cx="361062" cy="145676"/>
          </a:xfrm>
          <a:prstGeom prst="rect">
            <a:avLst/>
          </a:prstGeom>
        </p:spPr>
        <p:txBody>
          <a:bodyPr wrap="square" lIns="0" tIns="6863" rIns="0" bIns="0" rtlCol="0">
            <a:noAutofit/>
          </a:bodyPr>
          <a:lstStyle/>
          <a:p>
            <a:pPr marL="11206">
              <a:lnSpc>
                <a:spcPts val="1081"/>
              </a:lnSpc>
            </a:pPr>
            <a:r>
              <a:rPr sz="971" spc="-93" dirty="0">
                <a:solidFill>
                  <a:srgbClr val="FBFBFB"/>
                </a:solidFill>
                <a:latin typeface="Arial"/>
                <a:cs typeface="Arial"/>
              </a:rPr>
              <a:t>Next  </a:t>
            </a:r>
            <a:r>
              <a:rPr sz="882" spc="-93" dirty="0">
                <a:solidFill>
                  <a:srgbClr val="FBFBFB"/>
                </a:solidFill>
                <a:latin typeface="Arial"/>
                <a:cs typeface="Arial"/>
              </a:rPr>
              <a:t>)&gt;</a:t>
            </a:r>
            <a:endParaRPr sz="882">
              <a:latin typeface="Arial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B10B57-32F0-F6F7-F05C-6C129597CE70}"/>
              </a:ext>
            </a:extLst>
          </p:cNvPr>
          <p:cNvSpPr txBox="1"/>
          <p:nvPr/>
        </p:nvSpPr>
        <p:spPr>
          <a:xfrm>
            <a:off x="1658470" y="294290"/>
            <a:ext cx="9450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a Plan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56" y="942175"/>
            <a:ext cx="10079568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200" b="1" kern="0" dirty="0"/>
              <a:t>Critical Water </a:t>
            </a:r>
            <a:r>
              <a:rPr lang="en-US" sz="2800" b="1" kern="0" dirty="0"/>
              <a:t>System</a:t>
            </a:r>
            <a:r>
              <a:rPr lang="en-US" sz="3200" b="1" kern="0" dirty="0"/>
              <a:t> Elements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b="1" kern="0" dirty="0"/>
              <a:t>Source of supply</a:t>
            </a:r>
          </a:p>
          <a:p>
            <a:pPr lvl="2">
              <a:lnSpc>
                <a:spcPct val="90000"/>
              </a:lnSpc>
            </a:pPr>
            <a:r>
              <a:rPr lang="en-US" sz="2400" kern="0" dirty="0"/>
              <a:t>Dam Safety</a:t>
            </a:r>
          </a:p>
          <a:p>
            <a:pPr lvl="2">
              <a:lnSpc>
                <a:spcPct val="90000"/>
              </a:lnSpc>
            </a:pPr>
            <a:r>
              <a:rPr lang="en-US" sz="2400" kern="0" dirty="0"/>
              <a:t>Redundancy of Supply</a:t>
            </a:r>
          </a:p>
          <a:p>
            <a:pPr lvl="2">
              <a:lnSpc>
                <a:spcPct val="90000"/>
              </a:lnSpc>
            </a:pPr>
            <a:r>
              <a:rPr lang="en-US" sz="2400" kern="0" dirty="0"/>
              <a:t>Inter-tie Agencies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b="1" kern="0" dirty="0"/>
              <a:t>Treatment Plant Upgrades</a:t>
            </a:r>
          </a:p>
          <a:p>
            <a:pPr lvl="2">
              <a:lnSpc>
                <a:spcPct val="90000"/>
              </a:lnSpc>
            </a:pPr>
            <a:r>
              <a:rPr lang="en-US" sz="2400" kern="0" dirty="0"/>
              <a:t>Seismic Upgrades</a:t>
            </a:r>
          </a:p>
          <a:p>
            <a:pPr lvl="2">
              <a:lnSpc>
                <a:spcPct val="90000"/>
              </a:lnSpc>
            </a:pPr>
            <a:r>
              <a:rPr lang="en-US" sz="2400" kern="0" dirty="0"/>
              <a:t>ASCE 7 Section 1.5</a:t>
            </a:r>
          </a:p>
          <a:p>
            <a:pPr lvl="2">
              <a:lnSpc>
                <a:spcPct val="90000"/>
              </a:lnSpc>
            </a:pPr>
            <a:r>
              <a:rPr lang="en-US" sz="2400" kern="0" dirty="0"/>
              <a:t>Treatment Technology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b="1" kern="0" dirty="0"/>
              <a:t>Provide Localized Storage</a:t>
            </a:r>
          </a:p>
          <a:p>
            <a:pPr lvl="2">
              <a:lnSpc>
                <a:spcPct val="90000"/>
              </a:lnSpc>
            </a:pPr>
            <a:r>
              <a:rPr lang="en-US" sz="2400" kern="0" dirty="0"/>
              <a:t>Clearwell Isolation</a:t>
            </a:r>
          </a:p>
          <a:p>
            <a:pPr lvl="2">
              <a:lnSpc>
                <a:spcPct val="90000"/>
              </a:lnSpc>
            </a:pPr>
            <a:r>
              <a:rPr lang="en-US" sz="2400" kern="0" dirty="0"/>
              <a:t>Security Enhanced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400" kern="0" dirty="0"/>
          </a:p>
          <a:p>
            <a:pPr marL="0" indent="0">
              <a:lnSpc>
                <a:spcPct val="90000"/>
              </a:lnSpc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kern="0" dirty="0"/>
              <a:t>Develop Hardening Plan –  Dam Safety Treatment Upgrades</a:t>
            </a:r>
            <a:br>
              <a:rPr lang="en-US" sz="2800" kern="0" dirty="0"/>
            </a:br>
            <a:br>
              <a:rPr lang="en-US" sz="2800" b="1" kern="0" dirty="0"/>
            </a:br>
            <a:endParaRPr lang="en-US" altLang="en-US" sz="28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052" name="Picture 4" descr="Water Supply">
            <a:extLst>
              <a:ext uri="{FF2B5EF4-FFF2-40B4-BE49-F238E27FC236}">
                <a16:creationId xmlns:a16="http://schemas.microsoft.com/office/drawing/2014/main" id="{3F96903A-C6EC-3C3C-AA94-FB2A70DCC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1884736"/>
            <a:ext cx="77819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68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56" y="942175"/>
            <a:ext cx="10079568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500" b="1" kern="0" dirty="0"/>
              <a:t>Critical Water System Elements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Storage Tanks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Site Assessment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400" i="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ASCE 7, Section 1.5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solidFill>
                  <a:srgbClr val="1111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Seismic Upgrade 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Retrofits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Solar w Radio Telemetry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Flex Tend Connection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Security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Considered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High Flow Shut off Valves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400" kern="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*</a:t>
            </a: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Seismic Notification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b="1" kern="0" dirty="0"/>
              <a:t>	</a:t>
            </a:r>
            <a:r>
              <a:rPr lang="en-US" sz="1500" i="1" kern="0" dirty="0"/>
              <a:t>	   	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1500" i="1" kern="0" dirty="0"/>
              <a:t>		          Image courtesy </a:t>
            </a:r>
            <a:r>
              <a:rPr lang="en-US" sz="1500" i="1" kern="0" dirty="0" err="1"/>
              <a:t>Aquastore</a:t>
            </a:r>
            <a:r>
              <a:rPr lang="en-US" sz="1500" i="1" kern="0" dirty="0"/>
              <a:t> Tanks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400" kern="0" dirty="0"/>
          </a:p>
          <a:p>
            <a:pPr marL="0" indent="0">
              <a:lnSpc>
                <a:spcPct val="90000"/>
              </a:lnSpc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kern="0" dirty="0"/>
              <a:t>Develop Hardening Plan – Seismic Retrofit WTP</a:t>
            </a:r>
            <a:br>
              <a:rPr lang="en-US" sz="2800" kern="0" dirty="0"/>
            </a:br>
            <a:br>
              <a:rPr lang="en-US" sz="2800" b="1" kern="0" dirty="0"/>
            </a:br>
            <a:endParaRPr lang="en-US" altLang="en-US" sz="28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11988E2-9F80-6E8B-A0D3-8E7469C6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86" y="1883850"/>
            <a:ext cx="6351181" cy="476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48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6454" y="1312546"/>
            <a:ext cx="4089993" cy="567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Thailand Changed Everything</a:t>
            </a:r>
          </a:p>
          <a:p>
            <a:pPr>
              <a:lnSpc>
                <a:spcPct val="90000"/>
              </a:lnSpc>
            </a:pPr>
            <a:r>
              <a:rPr lang="en-US" sz="2400" kern="0" dirty="0"/>
              <a:t>Witness to Tsunami</a:t>
            </a:r>
          </a:p>
          <a:p>
            <a:pPr>
              <a:lnSpc>
                <a:spcPct val="90000"/>
              </a:lnSpc>
            </a:pPr>
            <a:r>
              <a:rPr lang="en-US" sz="2400" kern="0" dirty="0"/>
              <a:t>Similar to Cascadia Event</a:t>
            </a:r>
          </a:p>
          <a:p>
            <a:pPr>
              <a:lnSpc>
                <a:spcPct val="90000"/>
              </a:lnSpc>
            </a:pPr>
            <a:r>
              <a:rPr lang="en-US" sz="2400" kern="0" dirty="0"/>
              <a:t>Emergency Services Emerged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Cascadia Subduction 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Tsunami Zones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OSU modeling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Grab &amp; Go Plans</a:t>
            </a:r>
          </a:p>
          <a:p>
            <a:pPr lvl="1">
              <a:lnSpc>
                <a:spcPct val="90000"/>
              </a:lnSpc>
            </a:pPr>
            <a:r>
              <a:rPr lang="en-US" sz="2400" kern="0" dirty="0"/>
              <a:t>Evacuation Zones</a:t>
            </a:r>
          </a:p>
          <a:p>
            <a:pPr>
              <a:lnSpc>
                <a:spcPct val="90000"/>
              </a:lnSpc>
            </a:pPr>
            <a:endParaRPr lang="en-US" sz="2400" kern="0" dirty="0"/>
          </a:p>
          <a:p>
            <a:pPr>
              <a:lnSpc>
                <a:spcPct val="90000"/>
              </a:lnSpc>
            </a:pPr>
            <a:r>
              <a:rPr lang="en-US" sz="2400" kern="0" dirty="0"/>
              <a:t>Oregon Plan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kern="0" dirty="0"/>
              <a:t>Thailand 2004 - Oregon Plan  </a:t>
            </a:r>
            <a:endParaRPr lang="en-US" altLang="en-US" sz="32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4100" name="Picture 4" descr="Die Bilderflut der Riesenwelle - Video | No wave, Surfen, Tsunami-wellen">
            <a:extLst>
              <a:ext uri="{FF2B5EF4-FFF2-40B4-BE49-F238E27FC236}">
                <a16:creationId xmlns:a16="http://schemas.microsoft.com/office/drawing/2014/main" id="{CC8D750C-D7C7-89E0-1772-F03180A12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2546"/>
            <a:ext cx="7525168" cy="42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26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41" y="1282391"/>
            <a:ext cx="10079568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41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Water System Elements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400" b="1" kern="0" dirty="0"/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600" kern="0" dirty="0"/>
              <a:t>Assess Roadways Prone to Slide 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600" kern="0" dirty="0"/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600" kern="0" dirty="0"/>
              <a:t>Focus on Supply &amp; Intake Pipe Routes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600" kern="0" dirty="0"/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600" kern="0" dirty="0"/>
              <a:t>Rebuild using MSE Retaining Structures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600" kern="0" dirty="0"/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600" kern="0" dirty="0"/>
              <a:t>Relocate pipelines using HDD	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600" kern="0" dirty="0"/>
              <a:t>	Deeper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600" kern="0" dirty="0"/>
              <a:t>	Remove WL From Bridges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600" kern="0" dirty="0"/>
              <a:t>	Scour Analyses on channel crossings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600" kern="0" dirty="0"/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600" kern="0" dirty="0"/>
              <a:t>Infiltration Gallery in wild &amp; Scenic Rivers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600" b="1" kern="0" dirty="0"/>
          </a:p>
          <a:p>
            <a:pPr marL="342900" lvl="1" indent="0">
              <a:lnSpc>
                <a:spcPct val="90000"/>
              </a:lnSpc>
              <a:buNone/>
            </a:pPr>
            <a:endParaRPr lang="en-US" sz="2600" i="1" kern="0" dirty="0"/>
          </a:p>
          <a:p>
            <a:pPr marL="342900" lvl="1" indent="0">
              <a:lnSpc>
                <a:spcPct val="90000"/>
              </a:lnSpc>
              <a:buNone/>
            </a:pPr>
            <a:endParaRPr lang="en-US" sz="2400" i="1" kern="0" dirty="0"/>
          </a:p>
          <a:p>
            <a:pPr marL="342900" lvl="1" indent="0">
              <a:lnSpc>
                <a:spcPct val="90000"/>
              </a:lnSpc>
              <a:buNone/>
            </a:pPr>
            <a:endParaRPr lang="en-US" sz="2400" i="1" kern="0" dirty="0"/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i="1" kern="0" dirty="0"/>
              <a:t>Image courtesy </a:t>
            </a:r>
            <a:r>
              <a:rPr lang="en-US" sz="2400" i="1" kern="0" dirty="0" err="1"/>
              <a:t>Hilfiker</a:t>
            </a:r>
            <a:r>
              <a:rPr lang="en-US" sz="2400" i="1" kern="0" dirty="0"/>
              <a:t> Corporation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400" kern="0" dirty="0"/>
          </a:p>
          <a:p>
            <a:pPr marL="0" indent="0">
              <a:lnSpc>
                <a:spcPct val="90000"/>
              </a:lnSpc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kern="0" dirty="0"/>
              <a:t>Develop Hardening Plan – Protecting Source</a:t>
            </a:r>
            <a:br>
              <a:rPr lang="en-US" sz="2800" kern="0" dirty="0"/>
            </a:br>
            <a:br>
              <a:rPr lang="en-US" sz="2800" b="1" kern="0" dirty="0"/>
            </a:br>
            <a:endParaRPr lang="en-US" altLang="en-US" sz="28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2" name="object 9">
            <a:extLst>
              <a:ext uri="{FF2B5EF4-FFF2-40B4-BE49-F238E27FC236}">
                <a16:creationId xmlns:a16="http://schemas.microsoft.com/office/drawing/2014/main" id="{0D93C4FD-CD6E-9E21-26F3-B70512E7F3FF}"/>
              </a:ext>
            </a:extLst>
          </p:cNvPr>
          <p:cNvSpPr/>
          <p:nvPr/>
        </p:nvSpPr>
        <p:spPr>
          <a:xfrm>
            <a:off x="5664818" y="1282391"/>
            <a:ext cx="6527181" cy="55756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5265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F13AD61E-142F-463A-9CA8-CA4406DAAF91" descr="IMG_0440.JPG">
            <a:extLst>
              <a:ext uri="{FF2B5EF4-FFF2-40B4-BE49-F238E27FC236}">
                <a16:creationId xmlns:a16="http://schemas.microsoft.com/office/drawing/2014/main" id="{39D91C0F-BB55-7B61-46E5-BDB19C96E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5852"/>
          <a:stretch/>
        </p:blipFill>
        <p:spPr bwMode="auto">
          <a:xfrm>
            <a:off x="609602" y="1676400"/>
            <a:ext cx="5382684" cy="3886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5485" y="1676400"/>
            <a:ext cx="5382683" cy="456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sz="1100" kern="0" dirty="0"/>
          </a:p>
          <a:p>
            <a:pPr marL="0" indent="0">
              <a:lnSpc>
                <a:spcPct val="90000"/>
              </a:lnSpc>
            </a:pPr>
            <a:r>
              <a:rPr lang="en-US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Critical Water System Elements</a:t>
            </a:r>
          </a:p>
          <a:p>
            <a:pPr marL="342900" lvl="1" indent="0">
              <a:lnSpc>
                <a:spcPct val="90000"/>
              </a:lnSpc>
            </a:pP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>
              <a:lnSpc>
                <a:spcPct val="90000"/>
              </a:lnSpc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 Water Supply Source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342900" lvl="1" indent="0">
              <a:lnSpc>
                <a:spcPct val="90000"/>
              </a:lnSpc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Scour Proof Wells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342900" lvl="1" indent="0">
              <a:lnSpc>
                <a:spcPct val="90000"/>
              </a:lnSpc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Mountain Springs</a:t>
            </a:r>
          </a:p>
          <a:p>
            <a:pPr marL="342900" lvl="1" indent="0">
              <a:lnSpc>
                <a:spcPct val="90000"/>
              </a:lnSpc>
            </a:pP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>
              <a:lnSpc>
                <a:spcPct val="90000"/>
              </a:lnSpc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Sand Dune Wellfield</a:t>
            </a:r>
          </a:p>
          <a:p>
            <a:pPr marL="342900" lvl="1" indent="0">
              <a:lnSpc>
                <a:spcPct val="90000"/>
              </a:lnSpc>
            </a:pPr>
            <a:endParaRPr lang="en-US" sz="24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1" indent="0">
              <a:lnSpc>
                <a:spcPct val="90000"/>
              </a:lnSpc>
            </a:pPr>
            <a:r>
              <a:rPr lang="en-US" sz="2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Infiltration Gallery</a:t>
            </a:r>
          </a:p>
          <a:p>
            <a:pPr marL="342900" lvl="1" indent="0">
              <a:lnSpc>
                <a:spcPct val="90000"/>
              </a:lnSpc>
            </a:pPr>
            <a:endParaRPr lang="en-US" sz="2400" b="1" kern="0" dirty="0"/>
          </a:p>
          <a:p>
            <a:pPr marL="342900" lvl="1" indent="0">
              <a:lnSpc>
                <a:spcPct val="90000"/>
              </a:lnSpc>
              <a:buNone/>
            </a:pPr>
            <a:endParaRPr lang="en-US" sz="1100" i="1" kern="0" dirty="0"/>
          </a:p>
          <a:p>
            <a:pPr marL="342900" lvl="1" indent="0">
              <a:lnSpc>
                <a:spcPct val="90000"/>
              </a:lnSpc>
            </a:pPr>
            <a:endParaRPr lang="en-US" sz="1100" i="1" kern="0" dirty="0"/>
          </a:p>
          <a:p>
            <a:pPr marL="342900" lvl="1" indent="0">
              <a:lnSpc>
                <a:spcPct val="90000"/>
              </a:lnSpc>
            </a:pPr>
            <a:endParaRPr lang="en-US" sz="1100" i="1" kern="0" dirty="0"/>
          </a:p>
          <a:p>
            <a:pPr marL="342900" lvl="1" indent="0">
              <a:lnSpc>
                <a:spcPct val="90000"/>
              </a:lnSpc>
            </a:pPr>
            <a:endParaRPr lang="en-US" sz="1100" i="1" kern="0" dirty="0"/>
          </a:p>
          <a:p>
            <a:pPr marL="342900" lvl="1" indent="0">
              <a:lnSpc>
                <a:spcPct val="90000"/>
              </a:lnSpc>
            </a:pPr>
            <a:endParaRPr lang="en-US" sz="1100" kern="0" dirty="0"/>
          </a:p>
          <a:p>
            <a:pPr marL="0" indent="0">
              <a:lnSpc>
                <a:spcPct val="90000"/>
              </a:lnSpc>
            </a:pPr>
            <a:endParaRPr lang="en-US" sz="1100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671" y="148516"/>
            <a:ext cx="10289627" cy="935420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1" kern="0" dirty="0">
                <a:latin typeface="Calibri" panose="020F0502020204030204" pitchFamily="34" charset="0"/>
                <a:ea typeface="+mj-ea"/>
                <a:cs typeface="+mj-cs"/>
              </a:rPr>
              <a:t>Develop Hardening Plan – Redundant Source</a:t>
            </a:r>
            <a:endParaRPr lang="en-US" altLang="en-US" sz="32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32374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3767" y="0"/>
            <a:ext cx="8504465" cy="895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en-US" sz="3600" b="1" kern="0" dirty="0">
                <a:latin typeface="Calibri" panose="020F0502020204030204" pitchFamily="34" charset="0"/>
                <a:ea typeface="+mj-ea"/>
                <a:cs typeface="+mj-cs"/>
              </a:rPr>
              <a:t>Develop Hardening Plan - Pipelines</a:t>
            </a:r>
            <a:endParaRPr lang="en-US" dirty="0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B9A5A9B-41DF-4410-A0AD-5D4C090E7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113" y="1447874"/>
            <a:ext cx="6291310" cy="487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marL="0" indent="0" eaLnBrk="1" hangingPunct="1">
              <a:buNone/>
            </a:pPr>
            <a:r>
              <a:rPr lang="en-US" sz="2800" b="1" kern="0" dirty="0">
                <a:latin typeface="+mn-lt"/>
              </a:rPr>
              <a:t>Piping Systems</a:t>
            </a:r>
          </a:p>
          <a:p>
            <a:pPr eaLnBrk="1" hangingPunct="1">
              <a:lnSpc>
                <a:spcPct val="65000"/>
              </a:lnSpc>
            </a:pPr>
            <a:endParaRPr lang="en-US" b="1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r>
              <a:rPr lang="en-US" sz="2400" kern="0" dirty="0">
                <a:cs typeface="Calibri" panose="020F0502020204030204" pitchFamily="34" charset="0"/>
              </a:rPr>
              <a:t>Identify Survivable Components</a:t>
            </a:r>
          </a:p>
          <a:p>
            <a:pPr marL="0" indent="0" eaLnBrk="1" hangingPunct="1">
              <a:lnSpc>
                <a:spcPct val="65000"/>
              </a:lnSpc>
              <a:buNone/>
            </a:pPr>
            <a:r>
              <a:rPr lang="en-US" sz="2400" kern="0" dirty="0">
                <a:cs typeface="Calibri" panose="020F0502020204030204" pitchFamily="34" charset="0"/>
              </a:rPr>
              <a:t>	Transmission Mains</a:t>
            </a:r>
          </a:p>
          <a:p>
            <a:pPr marL="0" indent="0" eaLnBrk="1" hangingPunct="1">
              <a:lnSpc>
                <a:spcPct val="65000"/>
              </a:lnSpc>
              <a:buNone/>
            </a:pPr>
            <a:r>
              <a:rPr lang="en-US" sz="2400" kern="0" dirty="0">
                <a:cs typeface="Calibri" panose="020F0502020204030204" pitchFamily="34" charset="0"/>
              </a:rPr>
              <a:t>	Main Supply</a:t>
            </a:r>
          </a:p>
          <a:p>
            <a:pPr marL="0" indent="0" eaLnBrk="1" hangingPunct="1">
              <a:lnSpc>
                <a:spcPct val="65000"/>
              </a:lnSpc>
              <a:buNone/>
            </a:pPr>
            <a:r>
              <a:rPr lang="en-US" sz="2400" kern="0" dirty="0">
                <a:cs typeface="Calibri" panose="020F0502020204030204" pitchFamily="34" charset="0"/>
              </a:rPr>
              <a:t>	Tank Supply</a:t>
            </a:r>
          </a:p>
          <a:p>
            <a:pPr marL="0" indent="0" eaLnBrk="1" hangingPunct="1">
              <a:lnSpc>
                <a:spcPct val="65000"/>
              </a:lnSpc>
              <a:buNone/>
            </a:pPr>
            <a:r>
              <a:rPr lang="en-US" sz="2400" kern="0" dirty="0">
                <a:cs typeface="Calibri" panose="020F0502020204030204" pitchFamily="34" charset="0"/>
              </a:rPr>
              <a:t>	Inter-ties</a:t>
            </a:r>
          </a:p>
          <a:p>
            <a:pPr eaLnBrk="1" hangingPunct="1">
              <a:lnSpc>
                <a:spcPct val="65000"/>
              </a:lnSpc>
            </a:pPr>
            <a:endParaRPr lang="en-US" sz="2400" kern="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5000"/>
              </a:lnSpc>
            </a:pPr>
            <a:r>
              <a:rPr lang="en-US" sz="2400" kern="0" dirty="0">
                <a:cs typeface="Calibri" panose="020F0502020204030204" pitchFamily="34" charset="0"/>
              </a:rPr>
              <a:t>Build in Fire Fighting Fill Ports</a:t>
            </a:r>
          </a:p>
          <a:p>
            <a:pPr eaLnBrk="1" hangingPunct="1">
              <a:lnSpc>
                <a:spcPct val="65000"/>
              </a:lnSpc>
            </a:pPr>
            <a:endParaRPr lang="en-US" sz="2400" kern="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5000"/>
              </a:lnSpc>
            </a:pPr>
            <a:r>
              <a:rPr lang="en-US" sz="2400" kern="0" dirty="0">
                <a:cs typeface="Calibri" panose="020F0502020204030204" pitchFamily="34" charset="0"/>
              </a:rPr>
              <a:t>Isolate Bad Soil Zones</a:t>
            </a:r>
          </a:p>
          <a:p>
            <a:pPr eaLnBrk="1" hangingPunct="1">
              <a:lnSpc>
                <a:spcPct val="65000"/>
              </a:lnSpc>
            </a:pPr>
            <a:endParaRPr lang="en-US" sz="2400" kern="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5000"/>
              </a:lnSpc>
            </a:pPr>
            <a:r>
              <a:rPr lang="en-US" sz="2400" kern="0" dirty="0">
                <a:cs typeface="Calibri" panose="020F0502020204030204" pitchFamily="34" charset="0"/>
              </a:rPr>
              <a:t>Replace Piping w Resilient Pipe Material</a:t>
            </a: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</p:txBody>
      </p:sp>
      <p:pic>
        <p:nvPicPr>
          <p:cNvPr id="2" name="Picture 1" descr="A person standing next to a pool&#10;&#10;Description automatically generated with medium confidence">
            <a:extLst>
              <a:ext uri="{FF2B5EF4-FFF2-40B4-BE49-F238E27FC236}">
                <a16:creationId xmlns:a16="http://schemas.microsoft.com/office/drawing/2014/main" id="{410C86BA-DD65-59DB-828E-763B4C40C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861" y="1463285"/>
            <a:ext cx="3351026" cy="446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73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784" y="277000"/>
            <a:ext cx="8504465" cy="895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ASCE MOP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678C01-0EF2-4A67-ACB4-DB643F8A60FB}"/>
              </a:ext>
            </a:extLst>
          </p:cNvPr>
          <p:cNvSpPr txBox="1"/>
          <p:nvPr/>
        </p:nvSpPr>
        <p:spPr>
          <a:xfrm>
            <a:off x="465054" y="1729259"/>
            <a:ext cx="10166277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American Society of Civil Engineers is working on a MOP (Manual of Practice) for seismic resiliency of buried pipelines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Multiple pipe products have been tested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From the Cornell research, the key performance criteria for pipelines in a seismic event are tensile, compressive, and bending capabilities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ea typeface="ヒラギノ角ゴ Pro W3"/>
                <a:cs typeface="Arial"/>
              </a:rPr>
              <a:t>The UC-Boulder testing was done under operating conditions with an Internal Pressure of ~65 psi required in each test protocol</a:t>
            </a:r>
            <a:endParaRPr lang="en-US" dirty="0"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6264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3767" y="0"/>
            <a:ext cx="8504465" cy="895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Considerations for a Resilient Pipeline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B9A5A9B-41DF-4410-A0AD-5D4C090E7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103" y="1488315"/>
            <a:ext cx="6148706" cy="4957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marL="0" indent="0" eaLnBrk="1" hangingPunct="1">
              <a:buNone/>
            </a:pPr>
            <a:r>
              <a:rPr lang="en-US" sz="2800" b="1" kern="0" dirty="0">
                <a:cs typeface="Calibri" panose="020F0502020204030204" pitchFamily="34" charset="0"/>
              </a:rPr>
              <a:t>Pipe Material Performance</a:t>
            </a:r>
          </a:p>
          <a:p>
            <a:pPr eaLnBrk="1" hangingPunct="1"/>
            <a:endParaRPr lang="en-US" sz="2400" kern="0" dirty="0">
              <a:cs typeface="Calibri" panose="020F0502020204030204" pitchFamily="34" charset="0"/>
            </a:endParaRPr>
          </a:p>
          <a:p>
            <a:pPr eaLnBrk="1" hangingPunct="1"/>
            <a:r>
              <a:rPr lang="en-US" sz="2400" kern="0" dirty="0">
                <a:cs typeface="Calibri" panose="020F0502020204030204" pitchFamily="34" charset="0"/>
              </a:rPr>
              <a:t>No Piping Materials are Immune to Failure</a:t>
            </a:r>
          </a:p>
          <a:p>
            <a:pPr eaLnBrk="1" hangingPunct="1"/>
            <a:endParaRPr lang="en-US" sz="2400" kern="0" dirty="0">
              <a:cs typeface="Calibri" panose="020F0502020204030204" pitchFamily="34" charset="0"/>
            </a:endParaRPr>
          </a:p>
          <a:p>
            <a:pPr eaLnBrk="1" hangingPunct="1"/>
            <a:r>
              <a:rPr lang="en-US" sz="2400" kern="0" dirty="0">
                <a:cs typeface="Calibri" panose="020F0502020204030204" pitchFamily="34" charset="0"/>
              </a:rPr>
              <a:t>Restrained Pipes &gt; Unrestrained Pipes </a:t>
            </a:r>
          </a:p>
          <a:p>
            <a:pPr eaLnBrk="1" hangingPunct="1"/>
            <a:endParaRPr lang="en-US" sz="2400" kern="0" dirty="0">
              <a:cs typeface="Calibri" panose="020F0502020204030204" pitchFamily="34" charset="0"/>
            </a:endParaRPr>
          </a:p>
          <a:p>
            <a:pPr eaLnBrk="1" hangingPunct="1"/>
            <a:r>
              <a:rPr lang="en-US" sz="2400" kern="0" dirty="0">
                <a:cs typeface="Calibri" panose="020F0502020204030204" pitchFamily="34" charset="0"/>
              </a:rPr>
              <a:t>Flexible/Plastic Pipes &gt; Metal/Rigid Pipes</a:t>
            </a:r>
          </a:p>
          <a:p>
            <a:pPr eaLnBrk="1" hangingPunct="1"/>
            <a:endParaRPr lang="en-US" sz="2400" kern="0" dirty="0">
              <a:cs typeface="Calibri" panose="020F0502020204030204" pitchFamily="34" charset="0"/>
            </a:endParaRPr>
          </a:p>
          <a:p>
            <a:pPr eaLnBrk="1" hangingPunct="1"/>
            <a:r>
              <a:rPr lang="en-US" sz="2400" kern="0" dirty="0">
                <a:cs typeface="Calibri" panose="020F0502020204030204" pitchFamily="34" charset="0"/>
              </a:rPr>
              <a:t>Monolithic Pipe &gt; Restrained pipe</a:t>
            </a:r>
          </a:p>
          <a:p>
            <a:pPr eaLnBrk="1" hangingPunct="1">
              <a:lnSpc>
                <a:spcPct val="65000"/>
              </a:lnSpc>
            </a:pPr>
            <a:endParaRPr lang="en-US" sz="2400" kern="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5000"/>
              </a:lnSpc>
            </a:pPr>
            <a:endParaRPr lang="en-US" sz="2400" kern="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5000"/>
              </a:lnSpc>
            </a:pPr>
            <a:endParaRPr lang="en-US" sz="2400" kern="0" dirty="0">
              <a:cs typeface="Calibri" panose="020F0502020204030204" pitchFamily="34" charset="0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86D8FA-D3E1-478D-9F34-F7C02DC96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094" y="1969603"/>
            <a:ext cx="5338803" cy="399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169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43767" y="0"/>
            <a:ext cx="8504465" cy="895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Considerations for a Resilient Pipeline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B9A5A9B-41DF-4410-A0AD-5D4C090E7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88" y="1463285"/>
            <a:ext cx="7025086" cy="487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/>
            <a:r>
              <a:rPr lang="en-US" sz="2400" kern="0" dirty="0">
                <a:latin typeface="+mn-lt"/>
              </a:rPr>
              <a:t>Design to Manage Failure</a:t>
            </a:r>
          </a:p>
          <a:p>
            <a:pPr lvl="1" eaLnBrk="1" hangingPunct="1"/>
            <a:r>
              <a:rPr lang="en-US" sz="2400" kern="0" dirty="0">
                <a:latin typeface="+mn-lt"/>
              </a:rPr>
              <a:t>Isolation Plan based on soils/ground condition/run up zone</a:t>
            </a:r>
          </a:p>
          <a:p>
            <a:pPr lvl="1" eaLnBrk="1" hangingPunct="1"/>
            <a:r>
              <a:rPr lang="en-US" sz="2400" kern="0" dirty="0">
                <a:latin typeface="+mn-lt"/>
              </a:rPr>
              <a:t>Design for repair</a:t>
            </a:r>
          </a:p>
          <a:p>
            <a:pPr lvl="1" eaLnBrk="1" hangingPunct="1"/>
            <a:r>
              <a:rPr lang="en-US" sz="2400" kern="0" dirty="0">
                <a:latin typeface="+mn-lt"/>
              </a:rPr>
              <a:t>Utilize best performing materials in worst locations, i.e. near/crossing faults, proximity to structures, most difficult to access</a:t>
            </a:r>
          </a:p>
          <a:p>
            <a:pPr lvl="1" eaLnBrk="1" hangingPunct="1"/>
            <a:r>
              <a:rPr lang="en-US" sz="2400" kern="0" dirty="0">
                <a:latin typeface="+mn-lt"/>
              </a:rPr>
              <a:t>Assume some level of risk and plan accordingly per the location</a:t>
            </a:r>
          </a:p>
          <a:p>
            <a:pPr lvl="1" eaLnBrk="1" hangingPunct="1"/>
            <a:r>
              <a:rPr lang="en-US" sz="2400" b="1" kern="0" dirty="0">
                <a:latin typeface="+mn-lt"/>
              </a:rPr>
              <a:t>Stock Extra Repair Systems &amp; Surplus Pipe</a:t>
            </a:r>
          </a:p>
          <a:p>
            <a:pPr marL="0" indent="0" eaLnBrk="1" hangingPunct="1">
              <a:lnSpc>
                <a:spcPct val="65000"/>
              </a:lnSpc>
              <a:buNone/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86D8FA-D3E1-478D-9F34-F7C02DC96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315" y="1969604"/>
            <a:ext cx="4368582" cy="3269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2803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7228E-2CBD-4087-A490-B299E2137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698" y="38773"/>
            <a:ext cx="10348603" cy="797115"/>
          </a:xfrm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National Earthquake Engineering Sites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BC8F67-B790-4D07-A34F-4DF2DC220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0968" y="1288788"/>
            <a:ext cx="7310063" cy="4957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4DC90E-FDF6-4610-8FF0-DCBF59D60251}"/>
              </a:ext>
            </a:extLst>
          </p:cNvPr>
          <p:cNvSpPr txBox="1"/>
          <p:nvPr/>
        </p:nvSpPr>
        <p:spPr>
          <a:xfrm>
            <a:off x="1777002" y="6357562"/>
            <a:ext cx="118443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ea typeface="ヒラギノ角ゴ Pro W3"/>
                <a:cs typeface="Arial"/>
              </a:rPr>
              <a:t>Testing of Pipe materials has moved from Cornell to UC- Boulder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94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D44B6-E0BC-4951-9806-E4282421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Pipe Material Seismic Testing Background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0F3AFFB-8D66-4F61-B5B8-362DD9793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6821" y="1834176"/>
            <a:ext cx="2241535" cy="14751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F18905-C97C-4E1B-A8A8-F8AB5CD93A68}"/>
              </a:ext>
            </a:extLst>
          </p:cNvPr>
          <p:cNvSpPr/>
          <p:nvPr/>
        </p:nvSpPr>
        <p:spPr>
          <a:xfrm>
            <a:off x="418672" y="1620131"/>
            <a:ext cx="8713836" cy="10294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18AE4-2902-4596-91B0-3294E6B04640}"/>
              </a:ext>
            </a:extLst>
          </p:cNvPr>
          <p:cNvSpPr/>
          <p:nvPr/>
        </p:nvSpPr>
        <p:spPr>
          <a:xfrm>
            <a:off x="417587" y="3299494"/>
            <a:ext cx="8713836" cy="12863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9D2E5-56FA-4288-8857-2B5C7DBE7417}"/>
              </a:ext>
            </a:extLst>
          </p:cNvPr>
          <p:cNvSpPr/>
          <p:nvPr/>
        </p:nvSpPr>
        <p:spPr>
          <a:xfrm>
            <a:off x="383340" y="5187651"/>
            <a:ext cx="8748084" cy="1012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F639178-74C6-4A35-8F46-8951D8E0FEC1}"/>
              </a:ext>
            </a:extLst>
          </p:cNvPr>
          <p:cNvSpPr/>
          <p:nvPr/>
        </p:nvSpPr>
        <p:spPr>
          <a:xfrm>
            <a:off x="4285593" y="2698394"/>
            <a:ext cx="493193" cy="539720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03E461CE-BEDC-4C04-B0D0-C0E4A7243092}"/>
              </a:ext>
            </a:extLst>
          </p:cNvPr>
          <p:cNvSpPr/>
          <p:nvPr/>
        </p:nvSpPr>
        <p:spPr>
          <a:xfrm>
            <a:off x="4240347" y="4618657"/>
            <a:ext cx="484632" cy="565405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BD98F4-C4B6-4EA9-922B-A14EC3F6E2C4}"/>
              </a:ext>
            </a:extLst>
          </p:cNvPr>
          <p:cNvSpPr txBox="1"/>
          <p:nvPr/>
        </p:nvSpPr>
        <p:spPr>
          <a:xfrm>
            <a:off x="859420" y="1775000"/>
            <a:ext cx="7244291" cy="70788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Arial"/>
                <a:ea typeface="ヒラギノ角ゴ Pro W3"/>
                <a:cs typeface="Arial"/>
              </a:rPr>
              <a:t>~2010– large scale soil box testing of pipe materials at Cornell</a:t>
            </a:r>
          </a:p>
          <a:p>
            <a:r>
              <a:rPr lang="en-US" sz="2000">
                <a:latin typeface="Arial"/>
                <a:ea typeface="ヒラギノ角ゴ Pro W3"/>
                <a:cs typeface="Arial"/>
              </a:rPr>
              <a:t>          (Work scope completed and facility repurposed)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88CE5-79A6-4BE3-A711-F6BA579A0A43}"/>
              </a:ext>
            </a:extLst>
          </p:cNvPr>
          <p:cNvSpPr txBox="1"/>
          <p:nvPr/>
        </p:nvSpPr>
        <p:spPr>
          <a:xfrm>
            <a:off x="384423" y="3302909"/>
            <a:ext cx="910237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latin typeface="Arial"/>
                <a:ea typeface="ヒラギノ角ゴ Pro W3"/>
                <a:cs typeface="Arial"/>
              </a:rPr>
              <a:t>2017– CIEST (Center for infrastructure, Energy, and Space Testing) </a:t>
            </a:r>
            <a:endParaRPr lang="en-US" sz="2000">
              <a:cs typeface="Arial"/>
            </a:endParaRPr>
          </a:p>
          <a:p>
            <a:r>
              <a:rPr lang="en-US" sz="2000">
                <a:latin typeface="Arial"/>
                <a:ea typeface="ヒラギノ角ゴ Pro W3"/>
                <a:cs typeface="Arial"/>
              </a:rPr>
              <a:t>established at University of Colorado-Boulder by former Grad assistant at </a:t>
            </a:r>
            <a:endParaRPr lang="en-US" sz="2000">
              <a:cs typeface="Arial"/>
            </a:endParaRPr>
          </a:p>
          <a:p>
            <a:r>
              <a:rPr lang="en-US" sz="2000">
                <a:latin typeface="Arial"/>
                <a:ea typeface="ヒラギノ角ゴ Pro W3"/>
                <a:cs typeface="Arial"/>
              </a:rPr>
              <a:t>Cornell to build upon  research done there</a:t>
            </a:r>
            <a:endParaRPr lang="en-US" sz="2000"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EBB4A8-8117-4EBA-992D-590BFEFC76F3}"/>
              </a:ext>
            </a:extLst>
          </p:cNvPr>
          <p:cNvSpPr txBox="1"/>
          <p:nvPr/>
        </p:nvSpPr>
        <p:spPr>
          <a:xfrm>
            <a:off x="478215" y="5191198"/>
            <a:ext cx="8658332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000">
                <a:latin typeface="Arial"/>
                <a:ea typeface="ヒラギノ角ゴ Pro W3"/>
                <a:cs typeface="Arial"/>
              </a:rPr>
              <a:t>Research and testing at CIEST  is being used to develop seismic guidance</a:t>
            </a:r>
          </a:p>
          <a:p>
            <a:r>
              <a:rPr lang="en-US" sz="2000">
                <a:latin typeface="Arial"/>
                <a:ea typeface="ヒラギノ角ゴ Pro W3"/>
                <a:cs typeface="Arial"/>
              </a:rPr>
              <a:t> for pipe materials that will be part of the ASCE Manual of Practice for </a:t>
            </a:r>
            <a:endParaRPr lang="en-US" sz="2000">
              <a:cs typeface="Arial"/>
            </a:endParaRPr>
          </a:p>
          <a:p>
            <a:r>
              <a:rPr lang="en-US" sz="2000">
                <a:latin typeface="Arial"/>
                <a:ea typeface="ヒラギノ角ゴ Pro W3"/>
                <a:cs typeface="Arial"/>
              </a:rPr>
              <a:t>seismic resiliency </a:t>
            </a:r>
            <a:endParaRPr lang="en-US" sz="2000">
              <a:cs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33916-B6BD-4128-BC5B-0B02E62A74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2962" y="3941957"/>
            <a:ext cx="2771230" cy="124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891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1E499-9752-44C6-85CF-20AD51396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Tensile Load Test (6” DR 18)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F0107D-668D-414B-8F9D-6357D5B61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5363" y="2554014"/>
            <a:ext cx="6494761" cy="41088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1FD433-2D8F-466F-A8B2-2ADF7B7C2AB3}"/>
              </a:ext>
            </a:extLst>
          </p:cNvPr>
          <p:cNvSpPr/>
          <p:nvPr/>
        </p:nvSpPr>
        <p:spPr>
          <a:xfrm>
            <a:off x="5591175" y="5019675"/>
            <a:ext cx="866775" cy="504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51105-C101-4F86-BAD1-506CC37BE3ED}"/>
              </a:ext>
            </a:extLst>
          </p:cNvPr>
          <p:cNvSpPr/>
          <p:nvPr/>
        </p:nvSpPr>
        <p:spPr>
          <a:xfrm>
            <a:off x="7347284" y="2470484"/>
            <a:ext cx="280737" cy="3128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D9FA10-60CE-4142-88C6-19DEF50F0F3F}"/>
              </a:ext>
            </a:extLst>
          </p:cNvPr>
          <p:cNvCxnSpPr>
            <a:cxnSpLocks/>
          </p:cNvCxnSpPr>
          <p:nvPr/>
        </p:nvCxnSpPr>
        <p:spPr>
          <a:xfrm flipH="1" flipV="1">
            <a:off x="7628021" y="2783307"/>
            <a:ext cx="1098884" cy="11873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F99CBDD-9536-4B37-A88A-4563B7E18B4D}"/>
              </a:ext>
            </a:extLst>
          </p:cNvPr>
          <p:cNvCxnSpPr>
            <a:cxnSpLocks/>
          </p:cNvCxnSpPr>
          <p:nvPr/>
        </p:nvCxnSpPr>
        <p:spPr>
          <a:xfrm flipH="1">
            <a:off x="6457951" y="4074696"/>
            <a:ext cx="2268954" cy="94497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991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AE9DF-C6AE-44D0-A25F-77CEA0E8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972" y="203911"/>
            <a:ext cx="8785948" cy="776972"/>
          </a:xfrm>
        </p:spPr>
        <p:txBody>
          <a:bodyPr/>
          <a:lstStyle/>
          <a:p>
            <a:pPr algn="ctr"/>
            <a:r>
              <a:rPr lang="en-US" dirty="0"/>
              <a:t>Tensile Load Testing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68DE7B2-F933-4687-8F57-5FFC8A948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7819" y="1409175"/>
            <a:ext cx="3788261" cy="31336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9343AB-8B35-4158-BB69-1F2AB815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30" y="4481153"/>
            <a:ext cx="11324850" cy="19607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2E561F-758B-474E-A394-1F5CD63E673B}"/>
              </a:ext>
            </a:extLst>
          </p:cNvPr>
          <p:cNvSpPr txBox="1"/>
          <p:nvPr/>
        </p:nvSpPr>
        <p:spPr>
          <a:xfrm flipH="1">
            <a:off x="5606715" y="4571999"/>
            <a:ext cx="11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2011C-210B-4144-AE61-DA35DF1C76AF}"/>
              </a:ext>
            </a:extLst>
          </p:cNvPr>
          <p:cNvSpPr txBox="1"/>
          <p:nvPr/>
        </p:nvSpPr>
        <p:spPr>
          <a:xfrm>
            <a:off x="3901793" y="6257233"/>
            <a:ext cx="2760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</a:t>
            </a:r>
            <a:r>
              <a:rPr lang="en-US" sz="1400" b="1"/>
              <a:t>Allowable Tensile Force =21,600#</a:t>
            </a:r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6DDD399-BEE3-BA08-DBFD-5C66CAFBE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91230" y="1250547"/>
            <a:ext cx="5171632" cy="32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1B0597-F84F-0467-D1EC-F8CC4A7EFF9C}"/>
              </a:ext>
            </a:extLst>
          </p:cNvPr>
          <p:cNvSpPr txBox="1"/>
          <p:nvPr/>
        </p:nvSpPr>
        <p:spPr>
          <a:xfrm>
            <a:off x="5880821" y="2756963"/>
            <a:ext cx="12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Fusion Joint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BE833BC-4B49-4534-DD32-AD305940EB56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>
            <a:off x="3180080" y="2941629"/>
            <a:ext cx="2700741" cy="59470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15A8CCD-3EE1-582E-1451-560EFF705750}"/>
              </a:ext>
            </a:extLst>
          </p:cNvPr>
          <p:cNvCxnSpPr>
            <a:cxnSpLocks/>
          </p:cNvCxnSpPr>
          <p:nvPr/>
        </p:nvCxnSpPr>
        <p:spPr bwMode="auto">
          <a:xfrm>
            <a:off x="7823200" y="2976010"/>
            <a:ext cx="1501256" cy="4529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46321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312546"/>
            <a:ext cx="4876800" cy="5675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  Inland Evacuation Center 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Air Guard Station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Rescue Focus I - 5 Corridor 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Forget Coastal Oregon</a:t>
            </a:r>
          </a:p>
          <a:p>
            <a:pPr marL="685800" lvl="2" indent="0">
              <a:lnSpc>
                <a:spcPct val="90000"/>
              </a:lnSpc>
              <a:buNone/>
            </a:pPr>
            <a:r>
              <a:rPr lang="en-US" kern="0" dirty="0"/>
              <a:t>Roads, Bridges, Access gone</a:t>
            </a:r>
          </a:p>
          <a:p>
            <a:pPr marL="685800" lvl="2" indent="0">
              <a:lnSpc>
                <a:spcPct val="90000"/>
              </a:lnSpc>
              <a:buNone/>
            </a:pPr>
            <a:r>
              <a:rPr lang="en-US" kern="0" dirty="0"/>
              <a:t>Potential Wildfires Raging in Forests</a:t>
            </a:r>
          </a:p>
          <a:p>
            <a:pPr marL="685800" lvl="2" indent="0">
              <a:lnSpc>
                <a:spcPct val="90000"/>
              </a:lnSpc>
              <a:buNone/>
            </a:pPr>
            <a:r>
              <a:rPr lang="en-US" kern="0" dirty="0"/>
              <a:t>Coastal “Refuges” must fend for themselves for </a:t>
            </a:r>
            <a:r>
              <a:rPr lang="en-US" b="1" kern="0" dirty="0"/>
              <a:t>Weeks to Months </a:t>
            </a:r>
            <a:r>
              <a:rPr lang="en-US" kern="0" dirty="0"/>
              <a:t>without Assistance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Make Neighborhood Plan</a:t>
            </a:r>
          </a:p>
          <a:p>
            <a:pPr lvl="1">
              <a:lnSpc>
                <a:spcPct val="90000"/>
              </a:lnSpc>
            </a:pPr>
            <a:r>
              <a:rPr lang="en-US" kern="0" dirty="0"/>
              <a:t>Get Inland ?</a:t>
            </a:r>
          </a:p>
          <a:p>
            <a:pPr marL="0" indent="0">
              <a:lnSpc>
                <a:spcPct val="90000"/>
              </a:lnSpc>
              <a:buNone/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kern="0" dirty="0"/>
              <a:t>Oregon Plan  - Redmond OR</a:t>
            </a:r>
            <a:endParaRPr lang="en-US" altLang="en-US" sz="32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2" name="Picture 2" descr="The Christmas Day Tsunami | Christmas Day">
            <a:extLst>
              <a:ext uri="{FF2B5EF4-FFF2-40B4-BE49-F238E27FC236}">
                <a16:creationId xmlns:a16="http://schemas.microsoft.com/office/drawing/2014/main" id="{A8720CCE-7C50-295E-80B6-B07FFFC5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2" y="1312546"/>
            <a:ext cx="7279051" cy="477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1353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DF4A0-27A3-4C14-B062-96A64828E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511" y="326264"/>
            <a:ext cx="6154975" cy="685800"/>
          </a:xfrm>
        </p:spPr>
        <p:txBody>
          <a:bodyPr/>
          <a:lstStyle/>
          <a:p>
            <a:pPr algn="ctr"/>
            <a:r>
              <a:rPr lang="en-US" dirty="0"/>
              <a:t>Four Point Bend Test</a:t>
            </a:r>
          </a:p>
        </p:txBody>
      </p:sp>
      <p:pic>
        <p:nvPicPr>
          <p:cNvPr id="12" name="Bending Only With Fuse Trim-1">
            <a:hlinkClick r:id="" action="ppaction://media"/>
            <a:extLst>
              <a:ext uri="{FF2B5EF4-FFF2-40B4-BE49-F238E27FC236}">
                <a16:creationId xmlns:a16="http://schemas.microsoft.com/office/drawing/2014/main" id="{C257E168-1ABC-4E9C-A49A-C0E9D6E576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9857" y="1383275"/>
            <a:ext cx="9392285" cy="52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2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C09C8-AF10-4BEA-B86D-794FC569C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74" y="-4007601"/>
            <a:ext cx="8267881" cy="1086560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A66298-F309-D8A3-B052-945FD6E9BEDC}"/>
              </a:ext>
            </a:extLst>
          </p:cNvPr>
          <p:cNvSpPr txBox="1">
            <a:spLocks/>
          </p:cNvSpPr>
          <p:nvPr/>
        </p:nvSpPr>
        <p:spPr bwMode="auto">
          <a:xfrm>
            <a:off x="3018511" y="326264"/>
            <a:ext cx="61549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kern="0"/>
              <a:t>Four Point Bend Test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608125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A3571-7A34-48B8-BBA2-3ADA3726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 Point Bending- Results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1361B5-18F2-4E4F-B0F8-2B7893B30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3593"/>
            <a:ext cx="10515600" cy="20053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98711B-4477-40B2-B3DD-50D295646FE2}"/>
              </a:ext>
            </a:extLst>
          </p:cNvPr>
          <p:cNvSpPr txBox="1"/>
          <p:nvPr/>
        </p:nvSpPr>
        <p:spPr>
          <a:xfrm flipH="1">
            <a:off x="7759365" y="2661596"/>
            <a:ext cx="11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44F57-4168-4E6E-9D38-8F9FB6D12279}"/>
              </a:ext>
            </a:extLst>
          </p:cNvPr>
          <p:cNvSpPr txBox="1"/>
          <p:nvPr/>
        </p:nvSpPr>
        <p:spPr>
          <a:xfrm>
            <a:off x="6505575" y="3919380"/>
            <a:ext cx="3615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* 2X Field Allowable of 144’ for 6” DR 18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1D9F0-D147-460D-B48B-3DFD2F8FA06C}"/>
              </a:ext>
            </a:extLst>
          </p:cNvPr>
          <p:cNvSpPr/>
          <p:nvPr/>
        </p:nvSpPr>
        <p:spPr>
          <a:xfrm>
            <a:off x="7000875" y="2927685"/>
            <a:ext cx="514350" cy="234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C2A4A-2EC5-4DFA-B496-5AD3A99654D7}"/>
              </a:ext>
            </a:extLst>
          </p:cNvPr>
          <p:cNvSpPr txBox="1"/>
          <p:nvPr/>
        </p:nvSpPr>
        <p:spPr>
          <a:xfrm>
            <a:off x="7133631" y="2846262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(ft.)</a:t>
            </a:r>
          </a:p>
        </p:txBody>
      </p:sp>
    </p:spTree>
    <p:extLst>
      <p:ext uri="{BB962C8B-B14F-4D97-AF65-F5344CB8AC3E}">
        <p14:creationId xmlns:p14="http://schemas.microsoft.com/office/powerpoint/2010/main" val="37977903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15" y="0"/>
            <a:ext cx="8504465" cy="895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>
                <a:latin typeface="Calibri"/>
                <a:cs typeface="Calibri"/>
              </a:rPr>
              <a:t>Case Studies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B429CF-EC0C-4092-A644-43BB8EE7545A}"/>
              </a:ext>
            </a:extLst>
          </p:cNvPr>
          <p:cNvSpPr txBox="1"/>
          <p:nvPr/>
        </p:nvSpPr>
        <p:spPr>
          <a:xfrm>
            <a:off x="511995" y="1804826"/>
            <a:ext cx="1097763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ea typeface="ヒラギノ角ゴ Pro W3"/>
                <a:cs typeface="Arial"/>
              </a:rPr>
              <a:t>Fusible PVC Continues to be a Leader in Laboratory Testing Results designed to Demonstrate Seismic Resiliency.</a:t>
            </a:r>
          </a:p>
          <a:p>
            <a:endParaRPr lang="en-US" dirty="0">
              <a:latin typeface="Arial"/>
              <a:ea typeface="ヒラギノ角ゴ Pro W3"/>
              <a:cs typeface="Arial"/>
            </a:endParaRPr>
          </a:p>
          <a:p>
            <a:r>
              <a:rPr lang="en-US" dirty="0">
                <a:latin typeface="Arial"/>
                <a:ea typeface="ヒラギノ角ゴ Pro W3"/>
                <a:cs typeface="Arial"/>
              </a:rPr>
              <a:t>Real World Experience Demonstrates Fusible PVC Survivability and Resiliency</a:t>
            </a:r>
          </a:p>
          <a:p>
            <a:endParaRPr lang="en-US" dirty="0">
              <a:latin typeface="Arial"/>
              <a:ea typeface="ヒラギノ角ゴ Pro W3"/>
              <a:cs typeface="Arial"/>
            </a:endParaRPr>
          </a:p>
          <a:p>
            <a:r>
              <a:rPr lang="en-US" dirty="0">
                <a:latin typeface="Arial"/>
                <a:ea typeface="ヒラギノ角ゴ Pro W3"/>
                <a:cs typeface="Arial"/>
              </a:rPr>
              <a:t>	Napa</a:t>
            </a:r>
          </a:p>
          <a:p>
            <a:r>
              <a:rPr lang="en-US" dirty="0">
                <a:latin typeface="Arial"/>
                <a:ea typeface="ヒラギノ角ゴ Pro W3"/>
                <a:cs typeface="Arial"/>
              </a:rPr>
              <a:t>	Salt Lake City</a:t>
            </a:r>
          </a:p>
          <a:p>
            <a:r>
              <a:rPr lang="en-US" dirty="0">
                <a:latin typeface="Arial"/>
                <a:ea typeface="ヒラギノ角ゴ Pro W3"/>
                <a:cs typeface="Arial"/>
              </a:rPr>
              <a:t>	Guam </a:t>
            </a:r>
          </a:p>
          <a:p>
            <a:endParaRPr lang="en-US" dirty="0">
              <a:latin typeface="Arial"/>
              <a:ea typeface="ヒラギノ角ゴ Pro W3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839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>
            <a:extLst>
              <a:ext uri="{FF2B5EF4-FFF2-40B4-BE49-F238E27FC236}">
                <a16:creationId xmlns:a16="http://schemas.microsoft.com/office/drawing/2014/main" id="{A4C97210-5073-405B-BB38-C0067249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3" y="295083"/>
            <a:ext cx="11925301" cy="685800"/>
          </a:xfrm>
        </p:spPr>
        <p:txBody>
          <a:bodyPr/>
          <a:lstStyle/>
          <a:p>
            <a:r>
              <a:rPr lang="en-US" sz="2800"/>
              <a:t>Napa 6.0 Earthquake on 8/24/14</a:t>
            </a:r>
            <a:br>
              <a:rPr lang="en-US" sz="2800"/>
            </a:br>
            <a:r>
              <a:rPr lang="en-US" sz="2800"/>
              <a:t>Fusible PVC Installations prior to Earthquake (4” – 24”)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8F82B0-CA8A-4D9B-8EAB-D56F5C156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297873"/>
              </p:ext>
            </p:extLst>
          </p:nvPr>
        </p:nvGraphicFramePr>
        <p:xfrm>
          <a:off x="1744717" y="1345974"/>
          <a:ext cx="8926598" cy="551202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164864">
                  <a:extLst>
                    <a:ext uri="{9D8B030D-6E8A-4147-A177-3AD203B41FA5}">
                      <a16:colId xmlns:a16="http://schemas.microsoft.com/office/drawing/2014/main" val="1645400695"/>
                    </a:ext>
                  </a:extLst>
                </a:gridCol>
                <a:gridCol w="708843">
                  <a:extLst>
                    <a:ext uri="{9D8B030D-6E8A-4147-A177-3AD203B41FA5}">
                      <a16:colId xmlns:a16="http://schemas.microsoft.com/office/drawing/2014/main" val="4088849836"/>
                    </a:ext>
                  </a:extLst>
                </a:gridCol>
                <a:gridCol w="300314">
                  <a:extLst>
                    <a:ext uri="{9D8B030D-6E8A-4147-A177-3AD203B41FA5}">
                      <a16:colId xmlns:a16="http://schemas.microsoft.com/office/drawing/2014/main" val="3508852846"/>
                    </a:ext>
                  </a:extLst>
                </a:gridCol>
                <a:gridCol w="884601">
                  <a:extLst>
                    <a:ext uri="{9D8B030D-6E8A-4147-A177-3AD203B41FA5}">
                      <a16:colId xmlns:a16="http://schemas.microsoft.com/office/drawing/2014/main" val="3200718036"/>
                    </a:ext>
                  </a:extLst>
                </a:gridCol>
                <a:gridCol w="1122194">
                  <a:extLst>
                    <a:ext uri="{9D8B030D-6E8A-4147-A177-3AD203B41FA5}">
                      <a16:colId xmlns:a16="http://schemas.microsoft.com/office/drawing/2014/main" val="1732419855"/>
                    </a:ext>
                  </a:extLst>
                </a:gridCol>
                <a:gridCol w="1371044">
                  <a:extLst>
                    <a:ext uri="{9D8B030D-6E8A-4147-A177-3AD203B41FA5}">
                      <a16:colId xmlns:a16="http://schemas.microsoft.com/office/drawing/2014/main" val="12069881"/>
                    </a:ext>
                  </a:extLst>
                </a:gridCol>
                <a:gridCol w="1371044">
                  <a:extLst>
                    <a:ext uri="{9D8B030D-6E8A-4147-A177-3AD203B41FA5}">
                      <a16:colId xmlns:a16="http://schemas.microsoft.com/office/drawing/2014/main" val="479577741"/>
                    </a:ext>
                  </a:extLst>
                </a:gridCol>
                <a:gridCol w="1003694">
                  <a:extLst>
                    <a:ext uri="{9D8B030D-6E8A-4147-A177-3AD203B41FA5}">
                      <a16:colId xmlns:a16="http://schemas.microsoft.com/office/drawing/2014/main" val="1115600515"/>
                    </a:ext>
                  </a:extLst>
                </a:gridCol>
              </a:tblGrid>
              <a:tr h="234136">
                <a:tc>
                  <a:txBody>
                    <a:bodyPr/>
                    <a:lstStyle/>
                    <a:p>
                      <a:pPr marL="883920" marR="88582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</a:t>
                      </a:r>
                      <a:r>
                        <a:rPr lang="en-US" sz="900" spc="5">
                          <a:effectLst/>
                        </a:rPr>
                        <a:t>ro</a:t>
                      </a:r>
                      <a:r>
                        <a:rPr lang="en-US" sz="900">
                          <a:effectLst/>
                        </a:rPr>
                        <a:t>je</a:t>
                      </a:r>
                      <a:r>
                        <a:rPr lang="en-US" sz="900" spc="5">
                          <a:effectLst/>
                        </a:rPr>
                        <a:t>c</a:t>
                      </a:r>
                      <a:r>
                        <a:rPr lang="en-US" sz="900">
                          <a:effectLst/>
                        </a:rPr>
                        <a:t>t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715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</a:t>
                      </a:r>
                      <a:r>
                        <a:rPr lang="en-US" sz="900" spc="-5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p</a:t>
                      </a:r>
                      <a:r>
                        <a:rPr lang="en-US" sz="900">
                          <a:effectLst/>
                        </a:rPr>
                        <a:t>e</a:t>
                      </a:r>
                      <a:r>
                        <a:rPr lang="en-US" sz="900" spc="-15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Si</a:t>
                      </a:r>
                      <a:r>
                        <a:rPr lang="en-US" sz="900">
                          <a:effectLst/>
                        </a:rPr>
                        <a:t>ze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8001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</a:rPr>
                        <a:t>DR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8636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spc="5">
                          <a:effectLst/>
                        </a:rPr>
                        <a:t>en</a:t>
                      </a:r>
                      <a:r>
                        <a:rPr lang="en-US" sz="900" spc="-5">
                          <a:effectLst/>
                        </a:rPr>
                        <a:t>g</a:t>
                      </a:r>
                      <a:r>
                        <a:rPr lang="en-US" sz="900">
                          <a:effectLst/>
                        </a:rPr>
                        <a:t>th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813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</a:rPr>
                        <a:t>S</a:t>
                      </a:r>
                      <a:r>
                        <a:rPr lang="en-US" sz="900" spc="5">
                          <a:effectLst/>
                        </a:rPr>
                        <a:t>er</a:t>
                      </a:r>
                      <a:r>
                        <a:rPr lang="en-US" sz="900" spc="-5">
                          <a:effectLst/>
                        </a:rPr>
                        <a:t>vi</a:t>
                      </a:r>
                      <a:r>
                        <a:rPr lang="en-US" sz="900" spc="5">
                          <a:effectLst/>
                        </a:rPr>
                        <a:t>c</a:t>
                      </a:r>
                      <a:r>
                        <a:rPr lang="en-US" sz="900">
                          <a:effectLst/>
                        </a:rPr>
                        <a:t>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9972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sta</a:t>
                      </a:r>
                      <a:r>
                        <a:rPr lang="en-US" sz="900" spc="-5">
                          <a:effectLst/>
                        </a:rPr>
                        <a:t>ll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r>
                        <a:rPr lang="en-US" sz="900" spc="15">
                          <a:effectLst/>
                        </a:rPr>
                        <a:t>t</a:t>
                      </a:r>
                      <a:r>
                        <a:rPr lang="en-US" sz="900" spc="-5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o</a:t>
                      </a:r>
                      <a:r>
                        <a:rPr lang="en-US" sz="900">
                          <a:effectLst/>
                        </a:rPr>
                        <a:t>n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619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Ut</a:t>
                      </a:r>
                      <a:r>
                        <a:rPr lang="en-US" sz="900" spc="-5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l</a:t>
                      </a:r>
                      <a:r>
                        <a:rPr lang="en-US" sz="900" spc="-5">
                          <a:effectLst/>
                        </a:rPr>
                        <a:t>i</a:t>
                      </a:r>
                      <a:r>
                        <a:rPr lang="en-US" sz="900">
                          <a:effectLst/>
                        </a:rPr>
                        <a:t>t</a:t>
                      </a:r>
                      <a:r>
                        <a:rPr lang="en-US" sz="900" spc="-5">
                          <a:effectLst/>
                        </a:rPr>
                        <a:t>y</a:t>
                      </a:r>
                      <a:r>
                        <a:rPr lang="en-US" sz="900" spc="5">
                          <a:effectLst/>
                        </a:rPr>
                        <a:t>/</a:t>
                      </a:r>
                      <a:r>
                        <a:rPr lang="en-US" sz="900">
                          <a:effectLst/>
                        </a:rPr>
                        <a:t>Ow</a:t>
                      </a:r>
                      <a:r>
                        <a:rPr lang="en-US" sz="900" spc="5">
                          <a:effectLst/>
                        </a:rPr>
                        <a:t>ner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sta</a:t>
                      </a:r>
                      <a:r>
                        <a:rPr lang="en-US" sz="900" spc="-5">
                          <a:effectLst/>
                        </a:rPr>
                        <a:t>ll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r>
                        <a:rPr lang="en-US" sz="900" spc="15">
                          <a:effectLst/>
                        </a:rPr>
                        <a:t>t</a:t>
                      </a:r>
                      <a:r>
                        <a:rPr lang="en-US" sz="900" spc="-5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o</a:t>
                      </a:r>
                      <a:r>
                        <a:rPr lang="en-US" sz="900">
                          <a:effectLst/>
                        </a:rPr>
                        <a:t>n</a:t>
                      </a:r>
                      <a:r>
                        <a:rPr lang="en-US" sz="900" spc="-4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D</a:t>
                      </a:r>
                      <a:r>
                        <a:rPr lang="en-US" sz="900">
                          <a:effectLst/>
                        </a:rPr>
                        <a:t>ate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82652"/>
                  </a:ext>
                </a:extLst>
              </a:tr>
              <a:tr h="354796">
                <a:tc>
                  <a:txBody>
                    <a:bodyPr/>
                    <a:lstStyle/>
                    <a:p>
                      <a:pPr marL="6477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St.</a:t>
                      </a:r>
                      <a:r>
                        <a:rPr lang="en-US" sz="900" spc="-5">
                          <a:effectLst/>
                        </a:rPr>
                        <a:t> </a:t>
                      </a:r>
                      <a:r>
                        <a:rPr lang="en-US" sz="900" spc="5">
                          <a:effectLst/>
                        </a:rPr>
                        <a:t>H</a:t>
                      </a:r>
                      <a:r>
                        <a:rPr lang="en-US" sz="900" spc="-5">
                          <a:effectLst/>
                        </a:rPr>
                        <a:t>e</a:t>
                      </a: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spc="-5">
                          <a:effectLst/>
                        </a:rPr>
                        <a:t>e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r>
                        <a:rPr lang="en-US" sz="900" spc="-2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WL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12”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2128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640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3464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 spc="-2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u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8892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ity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St.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6924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ril</a:t>
                      </a:r>
                      <a:r>
                        <a:rPr lang="en-US" sz="900" b="1" spc="-2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2010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863338"/>
                  </a:ext>
                </a:extLst>
              </a:tr>
              <a:tr h="280581">
                <a:tc>
                  <a:txBody>
                    <a:bodyPr/>
                    <a:lstStyle/>
                    <a:p>
                      <a:pPr marL="6477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W</a:t>
                      </a:r>
                      <a:r>
                        <a:rPr lang="en-US" sz="900" spc="5">
                          <a:effectLst/>
                        </a:rPr>
                        <a:t>a</a:t>
                      </a: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spc="5">
                          <a:effectLst/>
                        </a:rPr>
                        <a:t>nu</a:t>
                      </a:r>
                      <a:r>
                        <a:rPr lang="en-US" sz="900">
                          <a:effectLst/>
                        </a:rPr>
                        <a:t>t</a:t>
                      </a:r>
                      <a:r>
                        <a:rPr lang="en-US" sz="900" spc="-2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Dri</a:t>
                      </a:r>
                      <a:r>
                        <a:rPr lang="en-US" sz="900" spc="-5">
                          <a:effectLst/>
                        </a:rPr>
                        <a:t>v</a:t>
                      </a:r>
                      <a:r>
                        <a:rPr lang="en-US" sz="900">
                          <a:effectLst/>
                        </a:rPr>
                        <a:t>e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WM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48285" marR="24892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4”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2128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marR="45910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DD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1529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ity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Napa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1811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No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vem</a:t>
                      </a:r>
                      <a:r>
                        <a:rPr lang="en-US" sz="900" b="1" spc="15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="1" spc="-4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lang="en-US" sz="900" b="1" spc="1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761845"/>
                  </a:ext>
                </a:extLst>
              </a:tr>
              <a:tr h="354796"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2013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 spc="5">
                          <a:effectLst/>
                        </a:rPr>
                        <a:t>H</a:t>
                      </a:r>
                      <a:r>
                        <a:rPr lang="en-US" sz="900" spc="-5">
                          <a:effectLst/>
                        </a:rPr>
                        <a:t>w</a:t>
                      </a:r>
                      <a:r>
                        <a:rPr lang="en-US" sz="900">
                          <a:effectLst/>
                        </a:rPr>
                        <a:t>y</a:t>
                      </a:r>
                      <a:r>
                        <a:rPr lang="en-US" sz="900" spc="-15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C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15">
                          <a:effectLst/>
                        </a:rPr>
                        <a:t>o</a:t>
                      </a:r>
                      <a:r>
                        <a:rPr lang="en-US" sz="900" spc="-5">
                          <a:effectLst/>
                        </a:rPr>
                        <a:t>s</a:t>
                      </a:r>
                      <a:r>
                        <a:rPr lang="en-US" sz="900" spc="5">
                          <a:effectLst/>
                        </a:rPr>
                        <a:t>s</a:t>
                      </a:r>
                      <a:r>
                        <a:rPr lang="en-US" sz="900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gs</a:t>
                      </a:r>
                      <a:r>
                        <a:rPr lang="en-US" sz="900" spc="-45">
                          <a:effectLst/>
                        </a:rPr>
                        <a:t> </a:t>
                      </a:r>
                      <a:r>
                        <a:rPr lang="en-US" sz="900" spc="10">
                          <a:effectLst/>
                        </a:rPr>
                        <a:t>(</a:t>
                      </a:r>
                      <a:r>
                        <a:rPr lang="en-US" sz="900">
                          <a:effectLst/>
                        </a:rPr>
                        <a:t>S</a:t>
                      </a:r>
                      <a:r>
                        <a:rPr lang="en-US" sz="900" spc="5">
                          <a:effectLst/>
                        </a:rPr>
                        <a:t>a</a:t>
                      </a: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spc="-5">
                          <a:effectLst/>
                        </a:rPr>
                        <a:t>v</a:t>
                      </a:r>
                      <a:r>
                        <a:rPr lang="en-US" sz="900" spc="5">
                          <a:effectLst/>
                        </a:rPr>
                        <a:t>ado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-2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r>
                        <a:rPr lang="en-US" sz="900" spc="-5">
                          <a:effectLst/>
                        </a:rPr>
                        <a:t>ve</a:t>
                      </a:r>
                      <a:r>
                        <a:rPr lang="en-US" sz="900" spc="5">
                          <a:effectLst/>
                        </a:rPr>
                        <a:t>nu</a:t>
                      </a:r>
                      <a:r>
                        <a:rPr lang="en-US" sz="900" spc="-5">
                          <a:effectLst/>
                        </a:rPr>
                        <a:t>e</a:t>
                      </a:r>
                      <a:r>
                        <a:rPr lang="en-US" sz="900">
                          <a:effectLst/>
                        </a:rPr>
                        <a:t>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16”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27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82270" marR="38544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Sli</a:t>
                      </a:r>
                      <a:r>
                        <a:rPr lang="en-US" sz="900" b="1" spc="5" err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li</a:t>
                      </a:r>
                      <a:r>
                        <a:rPr lang="en-US" sz="900" b="1" spc="5" err="1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>
                        <a:lnSpc>
                          <a:spcPts val="7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marL="41529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ity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Napa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rowSpan="7">
                  <a:txBody>
                    <a:bodyPr/>
                    <a:lstStyle/>
                    <a:p>
                      <a:pPr marL="0" marR="0">
                        <a:lnSpc>
                          <a:spcPts val="700"/>
                        </a:lnSpc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r>
                        <a:rPr lang="en-US" sz="7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</a:p>
                    <a:p>
                      <a:pPr marL="10604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10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="1" spc="-4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20</a:t>
                      </a:r>
                      <a:r>
                        <a:rPr lang="en-US" sz="900" b="1" spc="1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33911"/>
                  </a:ext>
                </a:extLst>
              </a:tr>
              <a:tr h="354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24”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91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0289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g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marR="4584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DD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95634"/>
                  </a:ext>
                </a:extLst>
              </a:tr>
              <a:tr h="354796"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2013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 spc="5">
                          <a:effectLst/>
                        </a:rPr>
                        <a:t>H</a:t>
                      </a:r>
                      <a:r>
                        <a:rPr lang="en-US" sz="900" spc="-5">
                          <a:effectLst/>
                        </a:rPr>
                        <a:t>w</a:t>
                      </a:r>
                      <a:r>
                        <a:rPr lang="en-US" sz="900">
                          <a:effectLst/>
                        </a:rPr>
                        <a:t>y</a:t>
                      </a:r>
                      <a:r>
                        <a:rPr lang="en-US" sz="900" spc="-15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C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15">
                          <a:effectLst/>
                        </a:rPr>
                        <a:t>o</a:t>
                      </a:r>
                      <a:r>
                        <a:rPr lang="en-US" sz="900" spc="-5">
                          <a:effectLst/>
                        </a:rPr>
                        <a:t>s</a:t>
                      </a:r>
                      <a:r>
                        <a:rPr lang="en-US" sz="900" spc="5">
                          <a:effectLst/>
                        </a:rPr>
                        <a:t>s</a:t>
                      </a:r>
                      <a:r>
                        <a:rPr lang="en-US" sz="900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gs</a:t>
                      </a:r>
                      <a:r>
                        <a:rPr lang="en-US" sz="900" spc="-45">
                          <a:effectLst/>
                        </a:rPr>
                        <a:t> </a:t>
                      </a:r>
                      <a:r>
                        <a:rPr lang="en-US" sz="900" spc="10">
                          <a:effectLst/>
                        </a:rPr>
                        <a:t>(</a:t>
                      </a:r>
                      <a:r>
                        <a:rPr lang="en-US" sz="900">
                          <a:effectLst/>
                        </a:rPr>
                        <a:t>Si</a:t>
                      </a:r>
                      <a:r>
                        <a:rPr lang="en-US" sz="900" spc="-5">
                          <a:effectLst/>
                        </a:rPr>
                        <a:t>e</a:t>
                      </a:r>
                      <a:r>
                        <a:rPr lang="en-US" sz="900">
                          <a:effectLst/>
                        </a:rPr>
                        <a:t>rra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S</a:t>
                      </a:r>
                      <a:r>
                        <a:rPr lang="en-US" sz="900" spc="15">
                          <a:effectLst/>
                        </a:rPr>
                        <a:t>t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-5">
                          <a:effectLst/>
                        </a:rPr>
                        <a:t>ee</a:t>
                      </a:r>
                      <a:r>
                        <a:rPr lang="en-US" sz="900">
                          <a:effectLst/>
                        </a:rPr>
                        <a:t>t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#</a:t>
                      </a:r>
                      <a:r>
                        <a:rPr lang="en-US" sz="900" spc="10">
                          <a:effectLst/>
                        </a:rPr>
                        <a:t>1</a:t>
                      </a:r>
                      <a:r>
                        <a:rPr lang="en-US" sz="900">
                          <a:effectLst/>
                        </a:rPr>
                        <a:t>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16”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91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82905" marR="38481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Sli</a:t>
                      </a:r>
                      <a:r>
                        <a:rPr lang="en-US" sz="900" b="1" spc="5" err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li</a:t>
                      </a:r>
                      <a:r>
                        <a:rPr lang="en-US" sz="900" b="1" spc="5" err="1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135609"/>
                  </a:ext>
                </a:extLst>
              </a:tr>
              <a:tr h="354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24”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27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0289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g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0850" marR="45275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DD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3576008"/>
                  </a:ext>
                </a:extLst>
              </a:tr>
              <a:tr h="384961">
                <a:tc>
                  <a:txBody>
                    <a:bodyPr/>
                    <a:lstStyle/>
                    <a:p>
                      <a:pPr marL="6477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2013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 spc="5">
                          <a:effectLst/>
                        </a:rPr>
                        <a:t>H</a:t>
                      </a:r>
                      <a:r>
                        <a:rPr lang="en-US" sz="900" spc="-5">
                          <a:effectLst/>
                        </a:rPr>
                        <a:t>w</a:t>
                      </a:r>
                      <a:r>
                        <a:rPr lang="en-US" sz="900">
                          <a:effectLst/>
                        </a:rPr>
                        <a:t>y</a:t>
                      </a:r>
                      <a:r>
                        <a:rPr lang="en-US" sz="900" spc="-15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C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15">
                          <a:effectLst/>
                        </a:rPr>
                        <a:t>o</a:t>
                      </a:r>
                      <a:r>
                        <a:rPr lang="en-US" sz="900" spc="-5">
                          <a:effectLst/>
                        </a:rPr>
                        <a:t>s</a:t>
                      </a:r>
                      <a:r>
                        <a:rPr lang="en-US" sz="900" spc="5">
                          <a:effectLst/>
                        </a:rPr>
                        <a:t>s</a:t>
                      </a:r>
                      <a:r>
                        <a:rPr lang="en-US" sz="900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gs</a:t>
                      </a:r>
                      <a:r>
                        <a:rPr lang="en-US" sz="900" spc="-45">
                          <a:effectLst/>
                        </a:rPr>
                        <a:t> </a:t>
                      </a:r>
                      <a:r>
                        <a:rPr lang="en-US" sz="900" spc="10">
                          <a:effectLst/>
                        </a:rPr>
                        <a:t>(</a:t>
                      </a:r>
                      <a:r>
                        <a:rPr lang="en-US" sz="900">
                          <a:effectLst/>
                        </a:rPr>
                        <a:t>Si</a:t>
                      </a:r>
                      <a:r>
                        <a:rPr lang="en-US" sz="900" spc="-5">
                          <a:effectLst/>
                        </a:rPr>
                        <a:t>e</a:t>
                      </a:r>
                      <a:r>
                        <a:rPr lang="en-US" sz="900">
                          <a:effectLst/>
                        </a:rPr>
                        <a:t>rra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S</a:t>
                      </a:r>
                      <a:r>
                        <a:rPr lang="en-US" sz="900" spc="15">
                          <a:effectLst/>
                        </a:rPr>
                        <a:t>t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-5">
                          <a:effectLst/>
                        </a:rPr>
                        <a:t>ee</a:t>
                      </a:r>
                      <a:r>
                        <a:rPr lang="en-US" sz="900">
                          <a:effectLst/>
                        </a:rPr>
                        <a:t>t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#</a:t>
                      </a:r>
                      <a:r>
                        <a:rPr lang="en-US" sz="900" spc="10">
                          <a:effectLst/>
                        </a:rPr>
                        <a:t>2</a:t>
                      </a:r>
                      <a:r>
                        <a:rPr lang="en-US" sz="900">
                          <a:effectLst/>
                        </a:rPr>
                        <a:t>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12”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21285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marR="459105" algn="ctr">
                        <a:lnSpc>
                          <a:spcPts val="1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DD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69791"/>
                  </a:ext>
                </a:extLst>
              </a:tr>
              <a:tr h="354796"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2013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 spc="5">
                          <a:effectLst/>
                        </a:rPr>
                        <a:t>H</a:t>
                      </a:r>
                      <a:r>
                        <a:rPr lang="en-US" sz="900" spc="-5">
                          <a:effectLst/>
                        </a:rPr>
                        <a:t>w</a:t>
                      </a:r>
                      <a:r>
                        <a:rPr lang="en-US" sz="900">
                          <a:effectLst/>
                        </a:rPr>
                        <a:t>y</a:t>
                      </a:r>
                      <a:r>
                        <a:rPr lang="en-US" sz="900" spc="-15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C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15">
                          <a:effectLst/>
                        </a:rPr>
                        <a:t>o</a:t>
                      </a:r>
                      <a:r>
                        <a:rPr lang="en-US" sz="900" spc="-5">
                          <a:effectLst/>
                        </a:rPr>
                        <a:t>s</a:t>
                      </a:r>
                      <a:r>
                        <a:rPr lang="en-US" sz="900" spc="5">
                          <a:effectLst/>
                        </a:rPr>
                        <a:t>s</a:t>
                      </a:r>
                      <a:r>
                        <a:rPr lang="en-US" sz="900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gs</a:t>
                      </a:r>
                      <a:r>
                        <a:rPr lang="en-US" sz="900" spc="-45">
                          <a:effectLst/>
                        </a:rPr>
                        <a:t> </a:t>
                      </a:r>
                      <a:r>
                        <a:rPr lang="en-US" sz="900" spc="10">
                          <a:effectLst/>
                        </a:rPr>
                        <a:t>(</a:t>
                      </a:r>
                      <a:r>
                        <a:rPr lang="en-US" sz="900">
                          <a:effectLst/>
                        </a:rPr>
                        <a:t>F</a:t>
                      </a:r>
                      <a:r>
                        <a:rPr lang="en-US" sz="900" spc="-10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Str</a:t>
                      </a:r>
                      <a:r>
                        <a:rPr lang="en-US" sz="900" spc="10">
                          <a:effectLst/>
                        </a:rPr>
                        <a:t>e</a:t>
                      </a:r>
                      <a:r>
                        <a:rPr lang="en-US" sz="900" spc="-5">
                          <a:effectLst/>
                        </a:rPr>
                        <a:t>e</a:t>
                      </a:r>
                      <a:r>
                        <a:rPr lang="en-US" sz="900">
                          <a:effectLst/>
                        </a:rPr>
                        <a:t>t)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12”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14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27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82905" marR="38481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Sli</a:t>
                      </a:r>
                      <a:r>
                        <a:rPr lang="en-US" sz="900" b="1" spc="5" err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li</a:t>
                      </a:r>
                      <a:r>
                        <a:rPr lang="en-US" sz="900" b="1" spc="5" err="1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1619"/>
                  </a:ext>
                </a:extLst>
              </a:tr>
              <a:tr h="354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16”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27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500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0289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g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marR="45910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DD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366662"/>
                  </a:ext>
                </a:extLst>
              </a:tr>
              <a:tr h="354796">
                <a:tc>
                  <a:txBody>
                    <a:bodyPr/>
                    <a:lstStyle/>
                    <a:p>
                      <a:pPr marL="6477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Li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c</a:t>
                      </a:r>
                      <a:r>
                        <a:rPr lang="en-US" sz="900" spc="5">
                          <a:effectLst/>
                        </a:rPr>
                        <a:t>o</a:t>
                      </a:r>
                      <a:r>
                        <a:rPr lang="en-US" sz="900">
                          <a:effectLst/>
                        </a:rPr>
                        <a:t>ln</a:t>
                      </a:r>
                      <a:r>
                        <a:rPr lang="en-US" sz="900" spc="-2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r>
                        <a:rPr lang="en-US" sz="900" spc="-5">
                          <a:effectLst/>
                        </a:rPr>
                        <a:t>ve</a:t>
                      </a:r>
                      <a:r>
                        <a:rPr lang="en-US" sz="900" spc="5">
                          <a:effectLst/>
                        </a:rPr>
                        <a:t>nu</a:t>
                      </a:r>
                      <a:r>
                        <a:rPr lang="en-US" sz="900">
                          <a:effectLst/>
                        </a:rPr>
                        <a:t>e</a:t>
                      </a:r>
                      <a:r>
                        <a:rPr lang="en-US" sz="900" spc="-30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SL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12”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91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800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88620" marR="39116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Sli</a:t>
                      </a:r>
                      <a:r>
                        <a:rPr lang="en-US" sz="900" b="1" spc="5" err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li</a:t>
                      </a:r>
                      <a:r>
                        <a:rPr lang="en-US" sz="900" b="1" spc="5" err="1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 err="1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2258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ity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os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ev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r>
                        <a:rPr lang="en-US" sz="900" b="1" spc="1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7686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r>
                        <a:rPr lang="en-US" sz="900" b="1" spc="-1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2010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2787431"/>
                  </a:ext>
                </a:extLst>
              </a:tr>
              <a:tr h="354796"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 </a:t>
                      </a:r>
                      <a:endParaRPr lang="en-US" sz="900">
                        <a:effectLst/>
                      </a:endParaRPr>
                    </a:p>
                    <a:p>
                      <a:pPr marL="6477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pc="-5">
                          <a:effectLst/>
                        </a:rPr>
                        <a:t>G</a:t>
                      </a:r>
                      <a:r>
                        <a:rPr lang="en-US" sz="900" spc="5">
                          <a:effectLst/>
                        </a:rPr>
                        <a:t>as</a:t>
                      </a:r>
                      <a:r>
                        <a:rPr lang="en-US" sz="900" spc="-5">
                          <a:effectLst/>
                        </a:rPr>
                        <a:t>se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I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 spc="-5">
                          <a:effectLst/>
                        </a:rPr>
                        <a:t>f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15">
                          <a:effectLst/>
                        </a:rPr>
                        <a:t>a</a:t>
                      </a:r>
                      <a:r>
                        <a:rPr lang="en-US" sz="900" spc="-5">
                          <a:effectLst/>
                        </a:rPr>
                        <a:t>s</a:t>
                      </a:r>
                      <a:r>
                        <a:rPr lang="en-US" sz="900">
                          <a:effectLst/>
                        </a:rPr>
                        <a:t>tr</a:t>
                      </a:r>
                      <a:r>
                        <a:rPr lang="en-US" sz="900" spc="5">
                          <a:effectLst/>
                        </a:rPr>
                        <a:t>u</a:t>
                      </a:r>
                      <a:r>
                        <a:rPr lang="en-US" sz="900">
                          <a:effectLst/>
                        </a:rPr>
                        <a:t>ct</a:t>
                      </a:r>
                      <a:r>
                        <a:rPr lang="en-US" sz="900" spc="5">
                          <a:effectLst/>
                        </a:rPr>
                        <a:t>u</a:t>
                      </a:r>
                      <a:r>
                        <a:rPr lang="en-US" sz="900">
                          <a:effectLst/>
                        </a:rPr>
                        <a:t>re</a:t>
                      </a:r>
                      <a:r>
                        <a:rPr lang="en-US" sz="900" spc="-5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I</a:t>
                      </a:r>
                      <a:r>
                        <a:rPr lang="en-US" sz="900" spc="-5">
                          <a:effectLst/>
                        </a:rPr>
                        <a:t>m</a:t>
                      </a:r>
                      <a:r>
                        <a:rPr lang="en-US" sz="900" spc="5">
                          <a:effectLst/>
                        </a:rPr>
                        <a:t>p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15">
                          <a:effectLst/>
                        </a:rPr>
                        <a:t>o</a:t>
                      </a:r>
                      <a:r>
                        <a:rPr lang="en-US" sz="900" spc="-5">
                          <a:effectLst/>
                        </a:rPr>
                        <a:t>v</a:t>
                      </a:r>
                      <a:r>
                        <a:rPr lang="en-US" sz="900" spc="10">
                          <a:effectLst/>
                        </a:rPr>
                        <a:t>e</a:t>
                      </a:r>
                      <a:r>
                        <a:rPr lang="en-US" sz="900" spc="-5">
                          <a:effectLst/>
                        </a:rPr>
                        <a:t>me</a:t>
                      </a:r>
                      <a:r>
                        <a:rPr lang="en-US" sz="900" spc="5">
                          <a:effectLst/>
                        </a:rPr>
                        <a:t>n</a:t>
                      </a:r>
                      <a:r>
                        <a:rPr lang="en-US" sz="900">
                          <a:effectLst/>
                        </a:rPr>
                        <a:t>ts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12”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91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810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88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88620" marR="39116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Sli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4638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G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as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se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="1" spc="-2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ounda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on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lnSpc>
                          <a:spcPts val="6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600" b="1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21145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u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g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u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2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2014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078284"/>
                  </a:ext>
                </a:extLst>
              </a:tr>
              <a:tr h="35479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16”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891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810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0289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g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1485" marR="45275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DD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2838305"/>
                  </a:ext>
                </a:extLst>
              </a:tr>
              <a:tr h="354796">
                <a:tc>
                  <a:txBody>
                    <a:bodyPr/>
                    <a:lstStyle/>
                    <a:p>
                      <a:pPr marL="6477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pc="5">
                          <a:effectLst/>
                        </a:rPr>
                        <a:t>Nap</a:t>
                      </a:r>
                      <a:r>
                        <a:rPr lang="en-US" sz="900">
                          <a:effectLst/>
                        </a:rPr>
                        <a:t>a</a:t>
                      </a:r>
                      <a:r>
                        <a:rPr lang="en-US" sz="900" spc="-1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St</a:t>
                      </a:r>
                      <a:r>
                        <a:rPr lang="en-US" sz="900" spc="5">
                          <a:effectLst/>
                        </a:rPr>
                        <a:t>a</a:t>
                      </a:r>
                      <a:r>
                        <a:rPr lang="en-US" sz="900">
                          <a:effectLst/>
                        </a:rPr>
                        <a:t>te</a:t>
                      </a:r>
                      <a:r>
                        <a:rPr lang="en-US" sz="900" spc="-20">
                          <a:effectLst/>
                        </a:rPr>
                        <a:t> </a:t>
                      </a:r>
                      <a:r>
                        <a:rPr lang="en-US" sz="900" spc="5">
                          <a:effectLst/>
                        </a:rPr>
                        <a:t>Ho</a:t>
                      </a:r>
                      <a:r>
                        <a:rPr lang="en-US" sz="900" spc="-5">
                          <a:effectLst/>
                        </a:rPr>
                        <a:t>s</a:t>
                      </a:r>
                      <a:r>
                        <a:rPr lang="en-US" sz="900" spc="5">
                          <a:effectLst/>
                        </a:rPr>
                        <a:t>p</a:t>
                      </a:r>
                      <a:r>
                        <a:rPr lang="en-US" sz="900">
                          <a:effectLst/>
                        </a:rPr>
                        <a:t>it</a:t>
                      </a:r>
                      <a:r>
                        <a:rPr lang="en-US" sz="900" spc="5">
                          <a:effectLst/>
                        </a:rPr>
                        <a:t>a</a:t>
                      </a:r>
                      <a:r>
                        <a:rPr lang="en-US" sz="900">
                          <a:effectLst/>
                        </a:rPr>
                        <a:t>l</a:t>
                      </a:r>
                      <a:r>
                        <a:rPr lang="en-US" sz="900" spc="-3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RWM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24”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2128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000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3779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us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 spc="-2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 spc="-1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u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&amp; Sli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ne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2001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Nap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 spc="-1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an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ti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 spc="-3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Di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s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trict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2446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 spc="10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="1" spc="-4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1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010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5931650"/>
                  </a:ext>
                </a:extLst>
              </a:tr>
              <a:tr h="354796">
                <a:tc>
                  <a:txBody>
                    <a:bodyPr/>
                    <a:lstStyle/>
                    <a:p>
                      <a:pPr marL="6477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spc="5">
                          <a:effectLst/>
                        </a:rPr>
                        <a:t>H</a:t>
                      </a:r>
                      <a:r>
                        <a:rPr lang="en-US" sz="900">
                          <a:effectLst/>
                        </a:rPr>
                        <a:t>ig</a:t>
                      </a:r>
                      <a:r>
                        <a:rPr lang="en-US" sz="900" spc="5">
                          <a:effectLst/>
                        </a:rPr>
                        <a:t>h</a:t>
                      </a:r>
                      <a:r>
                        <a:rPr lang="en-US" sz="900" spc="-5">
                          <a:effectLst/>
                        </a:rPr>
                        <a:t>w</a:t>
                      </a:r>
                      <a:r>
                        <a:rPr lang="en-US" sz="900" spc="5">
                          <a:effectLst/>
                        </a:rPr>
                        <a:t>a</a:t>
                      </a:r>
                      <a:r>
                        <a:rPr lang="en-US" sz="900">
                          <a:effectLst/>
                        </a:rPr>
                        <a:t>y</a:t>
                      </a:r>
                      <a:r>
                        <a:rPr lang="en-US" sz="900" spc="-30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221</a:t>
                      </a:r>
                      <a:r>
                        <a:rPr lang="en-US" sz="900" spc="-1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WM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24”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2128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400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le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W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57200" marR="459105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DD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41529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ity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Napa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5938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b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ua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ry</a:t>
                      </a:r>
                      <a:r>
                        <a:rPr lang="en-US" sz="900" b="1" spc="-3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2012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2103380"/>
                  </a:ext>
                </a:extLst>
              </a:tr>
              <a:tr h="354796">
                <a:tc>
                  <a:txBody>
                    <a:bodyPr/>
                    <a:lstStyle/>
                    <a:p>
                      <a:pPr marL="6477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r>
                        <a:rPr lang="en-US" sz="900" spc="-5">
                          <a:effectLst/>
                        </a:rPr>
                        <a:t>me</a:t>
                      </a:r>
                      <a:r>
                        <a:rPr lang="en-US" sz="900">
                          <a:effectLst/>
                        </a:rPr>
                        <a:t>r</a:t>
                      </a:r>
                      <a:r>
                        <a:rPr lang="en-US" sz="900" spc="10">
                          <a:effectLst/>
                        </a:rPr>
                        <a:t>i</a:t>
                      </a:r>
                      <a:r>
                        <a:rPr lang="en-US" sz="900">
                          <a:effectLst/>
                        </a:rPr>
                        <a:t>c</a:t>
                      </a:r>
                      <a:r>
                        <a:rPr lang="en-US" sz="900" spc="5">
                          <a:effectLst/>
                        </a:rPr>
                        <a:t>a</a:t>
                      </a:r>
                      <a:r>
                        <a:rPr lang="en-US" sz="900">
                          <a:effectLst/>
                        </a:rPr>
                        <a:t>n</a:t>
                      </a:r>
                      <a:r>
                        <a:rPr lang="en-US" sz="900" spc="-35">
                          <a:effectLst/>
                        </a:rPr>
                        <a:t> </a:t>
                      </a:r>
                      <a:r>
                        <a:rPr lang="en-US" sz="900" spc="-5">
                          <a:effectLst/>
                        </a:rPr>
                        <a:t>C</a:t>
                      </a:r>
                      <a:r>
                        <a:rPr lang="en-US" sz="900" spc="5">
                          <a:effectLst/>
                        </a:rPr>
                        <a:t>anyo</a:t>
                      </a:r>
                      <a:r>
                        <a:rPr lang="en-US" sz="900">
                          <a:effectLst/>
                        </a:rPr>
                        <a:t>n</a:t>
                      </a:r>
                      <a:r>
                        <a:rPr lang="en-US" sz="900" spc="-25">
                          <a:effectLst/>
                        </a:rPr>
                        <a:t> </a:t>
                      </a:r>
                      <a:r>
                        <a:rPr lang="en-US" sz="900">
                          <a:effectLst/>
                        </a:rPr>
                        <a:t>FM</a:t>
                      </a:r>
                      <a:endParaRPr lang="en-US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16535" marR="217170" algn="ctr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18”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080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18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2128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900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7907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Force</a:t>
                      </a:r>
                      <a:r>
                        <a:rPr lang="en-US" sz="900" b="1" spc="-2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in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16383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p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 spc="-1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u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t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&amp;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H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DD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97155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ity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o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f</a:t>
                      </a:r>
                      <a:r>
                        <a:rPr lang="en-US" sz="900" b="1" spc="-1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 spc="10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e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ric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n</a:t>
                      </a:r>
                      <a:r>
                        <a:rPr lang="en-US" sz="900" b="1" spc="-3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 spc="-5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anyon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276860" marR="0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M</a:t>
                      </a:r>
                      <a:r>
                        <a:rPr lang="en-US" sz="900" b="1" spc="5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y</a:t>
                      </a:r>
                      <a:r>
                        <a:rPr lang="en-US" sz="900" b="1" spc="-15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900" b="1">
                          <a:solidFill>
                            <a:srgbClr val="000000"/>
                          </a:solidFill>
                          <a:effectLst/>
                        </a:rPr>
                        <a:t>2007</a:t>
                      </a:r>
                      <a:endParaRPr lang="en-US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591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496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>
            <a:extLst>
              <a:ext uri="{FF2B5EF4-FFF2-40B4-BE49-F238E27FC236}">
                <a16:creationId xmlns:a16="http://schemas.microsoft.com/office/drawing/2014/main" id="{A4C97210-5073-405B-BB38-C0067249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3" y="295083"/>
            <a:ext cx="11925301" cy="685800"/>
          </a:xfrm>
        </p:spPr>
        <p:txBody>
          <a:bodyPr/>
          <a:lstStyle/>
          <a:p>
            <a:r>
              <a:rPr lang="en-US" sz="2800"/>
              <a:t>Napa 6.0 Earthquake on 8/24/14</a:t>
            </a:r>
            <a:br>
              <a:rPr lang="en-US" sz="2800"/>
            </a:br>
            <a:r>
              <a:rPr lang="en-US" sz="2800"/>
              <a:t>Fusible PVC Installations prior to Earthquake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176CF6-A8A3-42B4-AA7B-DBC790B3C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64" y="1306287"/>
            <a:ext cx="4719779" cy="55517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C610A2-3B05-4D2E-AD81-ADA6275D3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67" y="1723610"/>
            <a:ext cx="4719779" cy="462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r>
              <a:rPr lang="en-US" kern="0" dirty="0">
                <a:latin typeface="+mn-lt"/>
              </a:rPr>
              <a:t>No Fusible PVC Failures Reported</a:t>
            </a: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r>
              <a:rPr lang="en-US" kern="0" dirty="0">
                <a:latin typeface="+mn-lt"/>
              </a:rPr>
              <a:t>Over a dozen Fusible PVC Pipe installations in the area</a:t>
            </a: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r>
              <a:rPr lang="en-US" kern="0" dirty="0">
                <a:latin typeface="+mn-lt"/>
              </a:rPr>
              <a:t>“All other Pipe Materials in the System Failed in some manner or another except Fusible PVC.” Napa Public Works</a:t>
            </a: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r>
              <a:rPr lang="en-US" kern="0" dirty="0">
                <a:latin typeface="+mn-lt"/>
              </a:rPr>
              <a:t>Over 60 Failures of other piping materials reported</a:t>
            </a: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r>
              <a:rPr lang="en-US" kern="0" dirty="0">
                <a:latin typeface="+mn-lt"/>
              </a:rPr>
              <a:t>Developing </a:t>
            </a:r>
            <a:r>
              <a:rPr lang="en-US" kern="0" dirty="0" err="1">
                <a:latin typeface="+mn-lt"/>
              </a:rPr>
              <a:t>Longterm</a:t>
            </a:r>
            <a:r>
              <a:rPr lang="en-US" kern="0" dirty="0">
                <a:latin typeface="+mn-lt"/>
              </a:rPr>
              <a:t> Supply Replacement Plan</a:t>
            </a: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r>
              <a:rPr lang="en-US" sz="1600" kern="0" dirty="0">
                <a:latin typeface="+mn-lt"/>
              </a:rPr>
              <a:t>PGA = Peak Ground Acceleration</a:t>
            </a: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4809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15" y="0"/>
            <a:ext cx="8504465" cy="8953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/>
              <a:t>Critical Water Main Installed in California Earthquake Country via Directional Drilling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0018" y="2316379"/>
            <a:ext cx="6814240" cy="1390251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>
                <a:latin typeface="+mn-lt"/>
              </a:rPr>
              <a:t>7,400 LF of 24” installed via HDD</a:t>
            </a:r>
          </a:p>
          <a:p>
            <a:pPr eaLnBrk="1" hangingPunct="1"/>
            <a:r>
              <a:rPr lang="en-US">
                <a:latin typeface="+mn-lt"/>
              </a:rPr>
              <a:t>Pipe installed over 20’ deep in some locations </a:t>
            </a:r>
          </a:p>
          <a:p>
            <a:pPr eaLnBrk="1" hangingPunct="1"/>
            <a:r>
              <a:rPr lang="en-US">
                <a:latin typeface="+mn-lt"/>
              </a:rPr>
              <a:t>Installed Prior to 2014 Earthquake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958668" y="1239184"/>
            <a:ext cx="7601786" cy="785065"/>
          </a:xfrm>
          <a:prstGeom prst="rect">
            <a:avLst/>
          </a:prstGeom>
          <a:gradFill rotWithShape="1">
            <a:gsLst>
              <a:gs pos="0">
                <a:srgbClr val="FFDA8F"/>
              </a:gs>
              <a:gs pos="50000">
                <a:srgbClr val="FFF2D6"/>
              </a:gs>
              <a:gs pos="100000">
                <a:srgbClr val="FFDA8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/>
          <a:lstStyle/>
          <a:p>
            <a:pPr algn="ctr" defTabSz="847725"/>
            <a:r>
              <a:rPr lang="en-US" sz="2600" b="1"/>
              <a:t>        </a:t>
            </a:r>
            <a:r>
              <a:rPr lang="en-US" b="1"/>
              <a:t>Client: City of Napa, CA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sp>
        <p:nvSpPr>
          <p:cNvPr id="13" name="Oval 5">
            <a:extLst>
              <a:ext uri="{FF2B5EF4-FFF2-40B4-BE49-F238E27FC236}">
                <a16:creationId xmlns:a16="http://schemas.microsoft.com/office/drawing/2014/main" id="{6C5E81D1-8EF7-4C7B-8D07-D520C208072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567606" y="1130408"/>
            <a:ext cx="1853595" cy="950913"/>
          </a:xfrm>
          <a:prstGeom prst="ellipse">
            <a:avLst/>
          </a:prstGeom>
          <a:gradFill rotWithShape="1">
            <a:gsLst>
              <a:gs pos="0">
                <a:srgbClr val="6B8ED3"/>
              </a:gs>
              <a:gs pos="100000">
                <a:srgbClr val="6B8ED3">
                  <a:gamma/>
                  <a:shade val="34510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lIns="84829" tIns="42414" rIns="84829" bIns="42414" anchor="ctr"/>
          <a:lstStyle/>
          <a:p>
            <a:pPr algn="ctr" defTabSz="847725" eaLnBrk="1" hangingPunct="1">
              <a:lnSpc>
                <a:spcPct val="80000"/>
              </a:lnSpc>
              <a:defRPr/>
            </a:pPr>
            <a:r>
              <a:rPr lang="en-US" sz="17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Horizontal</a:t>
            </a:r>
            <a:br>
              <a:rPr lang="en-US" sz="17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7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Directional</a:t>
            </a:r>
            <a:br>
              <a:rPr lang="en-US" sz="17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1700" b="1" i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Drilling</a:t>
            </a:r>
          </a:p>
        </p:txBody>
      </p:sp>
      <p:pic>
        <p:nvPicPr>
          <p:cNvPr id="14" name="Picture 13" descr="NAPA HWY 221 PULL # 4 KAISER RD">
            <a:extLst>
              <a:ext uri="{FF2B5EF4-FFF2-40B4-BE49-F238E27FC236}">
                <a16:creationId xmlns:a16="http://schemas.microsoft.com/office/drawing/2014/main" id="{FEB4B523-4F36-4A85-AC45-25A3FBA310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33" y="2495550"/>
            <a:ext cx="4134678" cy="2901398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5" name="Picture 14" descr="NAPA HWY 221 142">
            <a:extLst>
              <a:ext uri="{FF2B5EF4-FFF2-40B4-BE49-F238E27FC236}">
                <a16:creationId xmlns:a16="http://schemas.microsoft.com/office/drawing/2014/main" id="{9033DD51-A793-4B9F-A7F7-2C1A3D7C9CC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322" y="3549612"/>
            <a:ext cx="4134678" cy="3099666"/>
          </a:xfrm>
          <a:prstGeom prst="rect">
            <a:avLst/>
          </a:prstGeom>
          <a:noFill/>
          <a:ln w="6350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5280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7572D8-B416-4D1F-9E9F-0AA1B79D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921" y="1313240"/>
            <a:ext cx="10639394" cy="524948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7145F9CD-9B9D-475E-A533-EF014E356A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3363" y="295275"/>
            <a:ext cx="11925300" cy="685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/>
              <a:t>Salt Lake Valley 5.7 Earthquake on 3/18/20</a:t>
            </a:r>
            <a:br>
              <a:rPr lang="en-US" sz="2400"/>
            </a:br>
            <a:r>
              <a:rPr lang="en-US" sz="2400"/>
              <a:t>Fusible PVC Installations in Salt Lake Valley prior to Earthquake (6” – 30”)</a:t>
            </a:r>
          </a:p>
        </p:txBody>
      </p:sp>
    </p:spTree>
    <p:extLst>
      <p:ext uri="{BB962C8B-B14F-4D97-AF65-F5344CB8AC3E}">
        <p14:creationId xmlns:p14="http://schemas.microsoft.com/office/powerpoint/2010/main" val="484803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15" y="0"/>
            <a:ext cx="8504465" cy="8953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/>
              <a:t>Salt Lake Valley 5.7 Earthquake on 3/18/20</a:t>
            </a:r>
            <a:br>
              <a:rPr lang="en-US" sz="2800"/>
            </a:br>
            <a:r>
              <a:rPr lang="en-US" sz="2800"/>
              <a:t>Fusible PVC Installations in Salt Lake Valley prior to Earthquake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8477CB-0A91-4FCF-A6F9-0A23F6A18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5989"/>
            <a:ext cx="12192000" cy="4456844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7ABCB94-5F8C-4B7A-84CE-D1C27BF77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767" y="1723610"/>
            <a:ext cx="4719779" cy="252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r>
              <a:rPr lang="en-US" kern="0">
                <a:latin typeface="+mn-lt"/>
              </a:rPr>
              <a:t>No Fusible PVC Failures Reported</a:t>
            </a:r>
          </a:p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  <a:p>
            <a:pPr eaLnBrk="1" hangingPunct="1"/>
            <a:r>
              <a:rPr lang="en-US" kern="0">
                <a:latin typeface="+mn-lt"/>
              </a:rPr>
              <a:t>Over 50 Installations in Salt Lake Valley in the “Orange” Zone</a:t>
            </a:r>
          </a:p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6793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5260" y="79698"/>
            <a:ext cx="9221060" cy="93947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>
                <a:latin typeface="Calibri" panose="020F0502020204030204" pitchFamily="34" charset="0"/>
              </a:rPr>
              <a:t>Historical </a:t>
            </a:r>
            <a:r>
              <a:rPr lang="en-US" sz="2800"/>
              <a:t>Earth Movement required a Fused/Restrained Joint</a:t>
            </a:r>
            <a:endParaRPr lang="en-US" sz="2800">
              <a:latin typeface="Calibri" panose="020F0502020204030204" pitchFamily="34" charset="0"/>
            </a:endParaRP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3007179" y="1089025"/>
            <a:ext cx="7001630" cy="757238"/>
          </a:xfrm>
          <a:prstGeom prst="rect">
            <a:avLst/>
          </a:prstGeom>
          <a:gradFill rotWithShape="1">
            <a:gsLst>
              <a:gs pos="0">
                <a:srgbClr val="FFDA8F"/>
              </a:gs>
              <a:gs pos="50000">
                <a:srgbClr val="FFF2D6"/>
              </a:gs>
              <a:gs pos="100000">
                <a:srgbClr val="FFDA8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/>
          <a:lstStyle/>
          <a:p>
            <a:pPr algn="ctr" defTabSz="847725"/>
            <a:r>
              <a:rPr lang="en-US" sz="2600" b="1">
                <a:latin typeface="Calibri" panose="020F0502020204030204" pitchFamily="34" charset="0"/>
              </a:rPr>
              <a:t>        </a:t>
            </a:r>
            <a:r>
              <a:rPr lang="en-US" sz="2400" b="1">
                <a:latin typeface="Calibri" panose="020F0502020204030204" pitchFamily="34" charset="0"/>
              </a:rPr>
              <a:t>Client: City of Spanish Fork </a:t>
            </a:r>
          </a:p>
        </p:txBody>
      </p:sp>
      <p:sp>
        <p:nvSpPr>
          <p:cNvPr id="513029" name="Oval 5"/>
          <p:cNvSpPr>
            <a:spLocks noChangeArrowheads="1"/>
          </p:cNvSpPr>
          <p:nvPr/>
        </p:nvSpPr>
        <p:spPr bwMode="gray">
          <a:xfrm>
            <a:off x="1771952" y="1019177"/>
            <a:ext cx="1784048" cy="1101725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50980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lIns="84829" tIns="42414" rIns="84829" bIns="42414" anchor="ctr"/>
          <a:lstStyle/>
          <a:p>
            <a:pPr algn="ctr" defTabSz="847725">
              <a:lnSpc>
                <a:spcPct val="80000"/>
              </a:lnSpc>
              <a:defRPr/>
            </a:pPr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Open-Trench/</a:t>
            </a:r>
          </a:p>
          <a:p>
            <a:pPr algn="ctr" defTabSz="847725">
              <a:lnSpc>
                <a:spcPct val="80000"/>
              </a:lnSpc>
              <a:defRPr/>
            </a:pPr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Direct Bury</a:t>
            </a: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pic>
        <p:nvPicPr>
          <p:cNvPr id="4711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79" y="2012412"/>
            <a:ext cx="4064000" cy="32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1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654" y="2089617"/>
            <a:ext cx="3991429" cy="314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33FEA5CA-AA4C-46B0-B277-C869722F2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867" y="5456166"/>
            <a:ext cx="9429020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r>
              <a:rPr lang="en-US" kern="0">
                <a:latin typeface="+mn-lt"/>
              </a:rPr>
              <a:t>Canyon had major landslide in 1983, buried the town of Thistle</a:t>
            </a:r>
          </a:p>
          <a:p>
            <a:pPr eaLnBrk="1" hangingPunct="1">
              <a:lnSpc>
                <a:spcPct val="65000"/>
              </a:lnSpc>
            </a:pPr>
            <a:r>
              <a:rPr lang="en-US" kern="0">
                <a:latin typeface="+mn-lt"/>
              </a:rPr>
              <a:t>1,600 LF of 30” installed in 2010</a:t>
            </a:r>
          </a:p>
          <a:p>
            <a:pPr eaLnBrk="1" hangingPunct="1">
              <a:lnSpc>
                <a:spcPct val="65000"/>
              </a:lnSpc>
            </a:pPr>
            <a:r>
              <a:rPr lang="en-US" kern="0">
                <a:latin typeface="+mn-lt"/>
              </a:rPr>
              <a:t>Pipe selected for earth movement resiliency and thermal expansion properties</a:t>
            </a:r>
          </a:p>
          <a:p>
            <a:pPr eaLnBrk="1" hangingPunct="1">
              <a:lnSpc>
                <a:spcPct val="65000"/>
              </a:lnSpc>
            </a:pPr>
            <a:r>
              <a:rPr lang="en-US" kern="0">
                <a:latin typeface="+mn-lt"/>
              </a:rPr>
              <a:t>Engineer = </a:t>
            </a:r>
            <a:r>
              <a:rPr lang="en-US" kern="0" err="1">
                <a:latin typeface="+mn-lt"/>
              </a:rPr>
              <a:t>Horrocks</a:t>
            </a:r>
            <a:endParaRPr lang="en-US" ker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013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8" y="1182756"/>
            <a:ext cx="10108021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600" b="1" kern="0" dirty="0"/>
              <a:t>Coastal Water Systems - Ill Prepared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200" kern="0" dirty="0"/>
              <a:t>Wiped Out by Cascadia – Severe Ground shaking followed by mega Tsunami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200" kern="0" dirty="0"/>
              <a:t>If you survive get to higher ground-schools , fire stations, community centers fail. 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200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600" b="1" kern="0" dirty="0"/>
              <a:t>Smart Purveyors began to Examine System</a:t>
            </a:r>
          </a:p>
          <a:p>
            <a:pPr marL="0" indent="0">
              <a:lnSpc>
                <a:spcPct val="90000"/>
              </a:lnSpc>
              <a:buNone/>
            </a:pPr>
            <a:endParaRPr lang="en-US" sz="2200" kern="0" dirty="0"/>
          </a:p>
          <a:p>
            <a:pPr marL="857250" lvl="1" indent="-514350">
              <a:lnSpc>
                <a:spcPct val="90000"/>
              </a:lnSpc>
              <a:buFont typeface="+mj-lt"/>
              <a:buAutoNum type="arabicPeriod"/>
            </a:pPr>
            <a:r>
              <a:rPr lang="en-US" sz="2600" kern="0" dirty="0"/>
              <a:t>Source – Dam survivability – Supply Redundancy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200" kern="0" dirty="0"/>
              <a:t>	</a:t>
            </a:r>
          </a:p>
          <a:p>
            <a:pPr marL="857250" lvl="1" indent="-514350">
              <a:lnSpc>
                <a:spcPct val="90000"/>
              </a:lnSpc>
              <a:buFont typeface="+mj-lt"/>
              <a:buAutoNum type="arabicPeriod" startAt="2"/>
            </a:pPr>
            <a:r>
              <a:rPr lang="en-US" sz="2600" kern="0" dirty="0"/>
              <a:t>Treatment Plants, Fire and Police Station Locations</a:t>
            </a:r>
          </a:p>
          <a:p>
            <a:pPr marL="857250" lvl="1" indent="-514350">
              <a:lnSpc>
                <a:spcPct val="90000"/>
              </a:lnSpc>
              <a:buFont typeface="+mj-lt"/>
              <a:buAutoNum type="arabicPeriod" startAt="2"/>
            </a:pPr>
            <a:endParaRPr lang="en-US" sz="2200" kern="0" dirty="0"/>
          </a:p>
          <a:p>
            <a:pPr marL="800100" lvl="1" indent="-457200">
              <a:lnSpc>
                <a:spcPct val="90000"/>
              </a:lnSpc>
              <a:buFont typeface="+mj-lt"/>
              <a:buAutoNum type="arabicPeriod" startAt="3"/>
            </a:pPr>
            <a:r>
              <a:rPr lang="en-US" sz="2600" kern="0" dirty="0"/>
              <a:t>Transmission Main Vulnerability</a:t>
            </a:r>
          </a:p>
          <a:p>
            <a:pPr marL="342900" lvl="1" indent="0">
              <a:lnSpc>
                <a:spcPct val="90000"/>
              </a:lnSpc>
              <a:buNone/>
            </a:pPr>
            <a:endParaRPr lang="en-US" sz="2200" kern="0" dirty="0"/>
          </a:p>
          <a:p>
            <a:pPr marL="857250" lvl="1" indent="-514350">
              <a:lnSpc>
                <a:spcPct val="90000"/>
              </a:lnSpc>
              <a:buFont typeface="+mj-lt"/>
              <a:buAutoNum type="arabicPeriod" startAt="4"/>
            </a:pPr>
            <a:r>
              <a:rPr lang="en-US" sz="2600" kern="0" dirty="0"/>
              <a:t>Storage Tank Survivability</a:t>
            </a:r>
          </a:p>
          <a:p>
            <a:pPr marL="857250" lvl="1" indent="-514350">
              <a:lnSpc>
                <a:spcPct val="90000"/>
              </a:lnSpc>
              <a:buFont typeface="+mj-lt"/>
              <a:buAutoNum type="arabicPeriod" startAt="4"/>
            </a:pPr>
            <a:endParaRPr lang="en-US" sz="2600" kern="0" dirty="0"/>
          </a:p>
          <a:p>
            <a:pPr marL="857250" lvl="1" indent="-514350">
              <a:lnSpc>
                <a:spcPct val="90000"/>
              </a:lnSpc>
              <a:buFont typeface="+mj-lt"/>
              <a:buAutoNum type="arabicPeriod" startAt="4"/>
            </a:pPr>
            <a:r>
              <a:rPr lang="en-US" sz="2600" kern="0" dirty="0"/>
              <a:t>Communications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200" kern="0" dirty="0"/>
              <a:t>	</a:t>
            </a: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kern="0" dirty="0"/>
              <a:t>Oregon Plan for Cascadia Event </a:t>
            </a:r>
            <a:endParaRPr lang="en-US" altLang="en-US" sz="32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29697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1715" y="0"/>
            <a:ext cx="8504465" cy="895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/>
              <a:t>Direct Bury with Most Sustainable Piping Solution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319" y="2128468"/>
            <a:ext cx="5817107" cy="2680595"/>
          </a:xfrm>
          <a:noFill/>
        </p:spPr>
        <p:txBody>
          <a:bodyPr/>
          <a:lstStyle/>
          <a:p>
            <a:pPr eaLnBrk="1" hangingPunct="1">
              <a:lnSpc>
                <a:spcPct val="65000"/>
              </a:lnSpc>
            </a:pPr>
            <a:r>
              <a:rPr lang="en-US"/>
              <a:t>7,000 linear feet of 24” Fusible PVC installed in 2012</a:t>
            </a:r>
            <a:endParaRPr lang="en-US" baseline="30000">
              <a:cs typeface="Times New Roman" pitchFamily="18" charset="0"/>
            </a:endParaRPr>
          </a:p>
          <a:p>
            <a:pPr eaLnBrk="1" hangingPunct="1">
              <a:lnSpc>
                <a:spcPct val="65000"/>
              </a:lnSpc>
            </a:pPr>
            <a:r>
              <a:rPr lang="en-US"/>
              <a:t>Restrained Line Required due Topography</a:t>
            </a:r>
          </a:p>
          <a:p>
            <a:pPr eaLnBrk="1" hangingPunct="1">
              <a:lnSpc>
                <a:spcPct val="65000"/>
              </a:lnSpc>
            </a:pPr>
            <a:r>
              <a:rPr lang="en-US"/>
              <a:t>Desire for “Most Sustainable” system – Do not want to dig this up for another 100 years </a:t>
            </a:r>
          </a:p>
          <a:p>
            <a:pPr eaLnBrk="1" hangingPunct="1">
              <a:lnSpc>
                <a:spcPct val="65000"/>
              </a:lnSpc>
            </a:pPr>
            <a:r>
              <a:rPr lang="en-US"/>
              <a:t>Design Build – Whitaker Construction/</a:t>
            </a:r>
            <a:r>
              <a:rPr lang="en-US" err="1"/>
              <a:t>Horrocks</a:t>
            </a:r>
            <a:r>
              <a:rPr lang="en-US"/>
              <a:t> Engineers</a:t>
            </a:r>
          </a:p>
          <a:p>
            <a:pPr eaLnBrk="1" hangingPunct="1">
              <a:lnSpc>
                <a:spcPct val="65000"/>
              </a:lnSpc>
            </a:pPr>
            <a:r>
              <a:rPr lang="en-US"/>
              <a:t>Installed at Night and in Winter</a:t>
            </a:r>
          </a:p>
          <a:p>
            <a:pPr marL="0" indent="0" eaLnBrk="1" hangingPunct="1">
              <a:lnSpc>
                <a:spcPct val="65000"/>
              </a:lnSpc>
              <a:buNone/>
            </a:pPr>
            <a:endParaRPr lang="en-US" sz="1600"/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2971801" y="1076946"/>
            <a:ext cx="7001631" cy="757238"/>
          </a:xfrm>
          <a:prstGeom prst="rect">
            <a:avLst/>
          </a:prstGeom>
          <a:gradFill rotWithShape="1">
            <a:gsLst>
              <a:gs pos="0">
                <a:srgbClr val="FFDA8F"/>
              </a:gs>
              <a:gs pos="50000">
                <a:srgbClr val="FFF2D6"/>
              </a:gs>
              <a:gs pos="100000">
                <a:srgbClr val="FFDA8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/>
          <a:lstStyle/>
          <a:p>
            <a:pPr algn="ctr" defTabSz="847725"/>
            <a:r>
              <a:rPr lang="en-US" sz="2600" b="1"/>
              <a:t>        </a:t>
            </a:r>
            <a:r>
              <a:rPr lang="en-US" b="1">
                <a:latin typeface="Calibri" panose="020F0502020204030204" pitchFamily="34" charset="0"/>
              </a:rPr>
              <a:t>Client: City of Ogden</a:t>
            </a:r>
          </a:p>
        </p:txBody>
      </p:sp>
      <p:sp>
        <p:nvSpPr>
          <p:cNvPr id="613381" name="Oval 5"/>
          <p:cNvSpPr>
            <a:spLocks noChangeArrowheads="1"/>
          </p:cNvSpPr>
          <p:nvPr/>
        </p:nvSpPr>
        <p:spPr bwMode="gray">
          <a:xfrm>
            <a:off x="1708889" y="947213"/>
            <a:ext cx="1784048" cy="1101725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50980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lIns="84829" tIns="42414" rIns="84829" bIns="42414" anchor="ctr"/>
          <a:lstStyle/>
          <a:p>
            <a:pPr algn="ctr" defTabSz="847725" eaLnBrk="1" hangingPunct="1">
              <a:lnSpc>
                <a:spcPct val="80000"/>
              </a:lnSpc>
              <a:defRPr/>
            </a:pPr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Open-Trench/</a:t>
            </a:r>
          </a:p>
          <a:p>
            <a:pPr algn="ctr" defTabSz="847725" eaLnBrk="1" hangingPunct="1">
              <a:lnSpc>
                <a:spcPct val="80000"/>
              </a:lnSpc>
              <a:defRPr/>
            </a:pPr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Direct Bury</a:t>
            </a: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 eaLnBrk="1" hangingPunct="1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pic>
        <p:nvPicPr>
          <p:cNvPr id="7170" name="webImgShrinked" descr="Description: Pictur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105" y="3909913"/>
            <a:ext cx="3578700" cy="28195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OGDEN UTAH 313 (3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883" y="2128468"/>
            <a:ext cx="2810830" cy="3927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896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75260" y="79698"/>
            <a:ext cx="9156566" cy="100932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>
                <a:latin typeface="Calibri" panose="020F0502020204030204" pitchFamily="34" charset="0"/>
              </a:rPr>
              <a:t>Earthquake Resilience required Fused/Restrained Joint Pipe 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3007179" y="1089025"/>
            <a:ext cx="7001630" cy="757238"/>
          </a:xfrm>
          <a:prstGeom prst="rect">
            <a:avLst/>
          </a:prstGeom>
          <a:gradFill rotWithShape="1">
            <a:gsLst>
              <a:gs pos="0">
                <a:srgbClr val="FFDA8F"/>
              </a:gs>
              <a:gs pos="50000">
                <a:srgbClr val="FFF2D6"/>
              </a:gs>
              <a:gs pos="100000">
                <a:srgbClr val="FFDA8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/>
          <a:lstStyle/>
          <a:p>
            <a:pPr algn="ctr" defTabSz="847725"/>
            <a:r>
              <a:rPr lang="en-US" sz="2600" b="1">
                <a:latin typeface="Calibri" panose="020F0502020204030204" pitchFamily="34" charset="0"/>
              </a:rPr>
              <a:t>        </a:t>
            </a:r>
            <a:r>
              <a:rPr lang="en-US" sz="2400" b="1">
                <a:latin typeface="Calibri" panose="020F0502020204030204" pitchFamily="34" charset="0"/>
              </a:rPr>
              <a:t>Client: Salt Lake City, UT </a:t>
            </a:r>
          </a:p>
        </p:txBody>
      </p:sp>
      <p:sp>
        <p:nvSpPr>
          <p:cNvPr id="513029" name="Oval 5"/>
          <p:cNvSpPr>
            <a:spLocks noChangeArrowheads="1"/>
          </p:cNvSpPr>
          <p:nvPr/>
        </p:nvSpPr>
        <p:spPr bwMode="gray">
          <a:xfrm>
            <a:off x="1771952" y="1019177"/>
            <a:ext cx="1784048" cy="1101725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50980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</a:extLst>
        </p:spPr>
        <p:txBody>
          <a:bodyPr wrap="none" lIns="84829" tIns="42414" rIns="84829" bIns="42414" anchor="ctr"/>
          <a:lstStyle/>
          <a:p>
            <a:pPr algn="ctr" defTabSz="847725">
              <a:lnSpc>
                <a:spcPct val="80000"/>
              </a:lnSpc>
              <a:defRPr/>
            </a:pPr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Open-Trench/</a:t>
            </a:r>
          </a:p>
          <a:p>
            <a:pPr algn="ctr" defTabSz="847725">
              <a:lnSpc>
                <a:spcPct val="80000"/>
              </a:lnSpc>
              <a:defRPr/>
            </a:pPr>
            <a:r>
              <a:rPr lang="en-US" sz="17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Direct Bury</a:t>
            </a: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5057323" y="518646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5057323" y="2368083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5057323" y="4216727"/>
            <a:ext cx="325203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/>
            <a:r>
              <a:rPr lang="en-US" sz="1100">
                <a:latin typeface="Arial" charset="0"/>
                <a:cs typeface="Times New Roman" pitchFamily="18" charset="0"/>
              </a:rPr>
              <a:t>    </a:t>
            </a:r>
            <a:endParaRPr lang="en-US" sz="2200">
              <a:latin typeface="Arial" charset="0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5057324" y="6082833"/>
            <a:ext cx="363675" cy="25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4829" tIns="42414" rIns="84829" bIns="42414" anchor="ctr">
            <a:spAutoFit/>
          </a:bodyPr>
          <a:lstStyle/>
          <a:p>
            <a:pPr defTabSz="847725"/>
            <a:r>
              <a:rPr lang="en-US" sz="1100">
                <a:latin typeface="Arial" charset="0"/>
                <a:cs typeface="Times New Roman" pitchFamily="18" charset="0"/>
              </a:rPr>
              <a:t>     </a:t>
            </a:r>
            <a:endParaRPr lang="en-US" sz="2200">
              <a:latin typeface="Arial" charset="0"/>
            </a:endParaRPr>
          </a:p>
        </p:txBody>
      </p:sp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58697B46-7B23-41A5-887A-E905979525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8" y="2120902"/>
            <a:ext cx="3087850" cy="4112075"/>
          </a:xfrm>
          <a:prstGeom prst="rect">
            <a:avLst/>
          </a:prstGeom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02BE28D5-B159-4F42-873A-8023D2EC41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528" y="1935989"/>
            <a:ext cx="3461803" cy="2596353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CF146D57-D0ED-4D16-A8BD-F0E864A14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1283" y="4622213"/>
            <a:ext cx="8252081" cy="229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kern="0">
                <a:latin typeface="+mn-lt"/>
              </a:rPr>
              <a:t>~500 LF of 24” Gravity Sewer attached to wall (underground parking garage) </a:t>
            </a:r>
          </a:p>
          <a:p>
            <a:pPr eaLnBrk="1" hangingPunct="1">
              <a:lnSpc>
                <a:spcPct val="110000"/>
              </a:lnSpc>
            </a:pPr>
            <a:r>
              <a:rPr lang="en-US" kern="0">
                <a:latin typeface="+mn-lt"/>
              </a:rPr>
              <a:t>Part of a much larger earthquake renovation project</a:t>
            </a:r>
          </a:p>
          <a:p>
            <a:pPr eaLnBrk="1" hangingPunct="1">
              <a:lnSpc>
                <a:spcPct val="110000"/>
              </a:lnSpc>
            </a:pPr>
            <a:r>
              <a:rPr lang="en-US" kern="0">
                <a:latin typeface="+mn-lt"/>
              </a:rPr>
              <a:t>Pipe selected due to earthquake resistance and lowest thermal expansion/contraction property</a:t>
            </a:r>
          </a:p>
          <a:p>
            <a:pPr eaLnBrk="1" hangingPunct="1">
              <a:lnSpc>
                <a:spcPct val="110000"/>
              </a:lnSpc>
            </a:pPr>
            <a:r>
              <a:rPr lang="en-US" kern="0">
                <a:latin typeface="+mn-lt"/>
              </a:rPr>
              <a:t>Engineer = Bowen Collins</a:t>
            </a:r>
          </a:p>
        </p:txBody>
      </p:sp>
    </p:spTree>
    <p:extLst>
      <p:ext uri="{BB962C8B-B14F-4D97-AF65-F5344CB8AC3E}">
        <p14:creationId xmlns:p14="http://schemas.microsoft.com/office/powerpoint/2010/main" val="2407256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271" y="1040736"/>
            <a:ext cx="8542077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4000" b="1" kern="0" dirty="0"/>
              <a:t>Not all Earthquakes are Cascadia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Can your system supply water after moderate ground shaking, after rumblings?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1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Most systems – Predicted to Fail During Moderate Disaster </a:t>
            </a:r>
          </a:p>
          <a:p>
            <a:pPr lvl="1">
              <a:lnSpc>
                <a:spcPct val="90000"/>
              </a:lnSpc>
            </a:pPr>
            <a:r>
              <a:rPr lang="en-US" sz="2400" b="1" kern="0" dirty="0"/>
              <a:t>WTPs in Inundation Zones</a:t>
            </a:r>
          </a:p>
          <a:p>
            <a:pPr lvl="1">
              <a:lnSpc>
                <a:spcPct val="90000"/>
              </a:lnSpc>
            </a:pPr>
            <a:r>
              <a:rPr lang="en-US" sz="2400" b="1" kern="0" dirty="0"/>
              <a:t>Old </a:t>
            </a:r>
            <a:r>
              <a:rPr lang="en-US" sz="2400" b="1" kern="0" dirty="0" err="1"/>
              <a:t>out-dated</a:t>
            </a:r>
            <a:r>
              <a:rPr lang="en-US" sz="2400" b="1" kern="0" dirty="0"/>
              <a:t> pipe</a:t>
            </a:r>
          </a:p>
          <a:p>
            <a:pPr lvl="1">
              <a:lnSpc>
                <a:spcPct val="90000"/>
              </a:lnSpc>
            </a:pPr>
            <a:r>
              <a:rPr lang="en-US" sz="2400" b="1" kern="0" dirty="0"/>
              <a:t>Transmission lines in land slide areas</a:t>
            </a:r>
          </a:p>
          <a:p>
            <a:pPr lvl="1">
              <a:lnSpc>
                <a:spcPct val="90000"/>
              </a:lnSpc>
            </a:pPr>
            <a:r>
              <a:rPr lang="en-US" sz="2400" b="1" kern="0" dirty="0"/>
              <a:t>Source subject to Tsunami Impacts</a:t>
            </a:r>
          </a:p>
          <a:p>
            <a:pPr lvl="1">
              <a:lnSpc>
                <a:spcPct val="90000"/>
              </a:lnSpc>
            </a:pPr>
            <a:r>
              <a:rPr lang="en-US" sz="2400" b="1" kern="0" dirty="0"/>
              <a:t>Storage tanks need upgrade to Seismic Zone Standards</a:t>
            </a:r>
          </a:p>
          <a:p>
            <a:pPr lvl="1">
              <a:lnSpc>
                <a:spcPct val="90000"/>
              </a:lnSpc>
            </a:pPr>
            <a:r>
              <a:rPr lang="en-US" sz="2400" b="1" kern="0" dirty="0"/>
              <a:t>No site suitability studies</a:t>
            </a:r>
          </a:p>
          <a:p>
            <a:pPr lvl="1">
              <a:lnSpc>
                <a:spcPct val="90000"/>
              </a:lnSpc>
            </a:pPr>
            <a:r>
              <a:rPr lang="en-US" sz="2400" b="1" kern="0" dirty="0"/>
              <a:t>Lack of Survivability</a:t>
            </a:r>
          </a:p>
          <a:p>
            <a:pPr lvl="1">
              <a:lnSpc>
                <a:spcPct val="90000"/>
              </a:lnSpc>
            </a:pPr>
            <a:endParaRPr lang="en-US" sz="2400" b="1" kern="0" dirty="0"/>
          </a:p>
          <a:p>
            <a:pPr>
              <a:lnSpc>
                <a:spcPct val="90000"/>
              </a:lnSpc>
            </a:pPr>
            <a:r>
              <a:rPr lang="en-US" sz="2400" b="1" kern="0" dirty="0"/>
              <a:t>Oregon Plan – Understandable Least Loss of Life = Forget the Coast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b="1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Coastal Communities Must Implement Along Generations to Survive</a:t>
            </a:r>
          </a:p>
          <a:p>
            <a:pPr lvl="1">
              <a:lnSpc>
                <a:spcPct val="90000"/>
              </a:lnSpc>
            </a:pPr>
            <a:endParaRPr lang="en-US" sz="2400" b="1" kern="0" dirty="0"/>
          </a:p>
          <a:p>
            <a:pPr>
              <a:lnSpc>
                <a:spcPct val="90000"/>
              </a:lnSpc>
            </a:pPr>
            <a:endParaRPr lang="en-US" sz="2400" b="1" kern="0" dirty="0"/>
          </a:p>
          <a:p>
            <a:pPr marL="342900" lvl="1" indent="0">
              <a:lnSpc>
                <a:spcPct val="90000"/>
              </a:lnSpc>
              <a:buNone/>
            </a:pPr>
            <a:endParaRPr lang="en-US" sz="3200" b="1" kern="0" dirty="0"/>
          </a:p>
          <a:p>
            <a:pPr marL="0" indent="0">
              <a:lnSpc>
                <a:spcPct val="90000"/>
              </a:lnSpc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kern="0" dirty="0"/>
              <a:t>Conclusions</a:t>
            </a:r>
            <a:br>
              <a:rPr lang="en-US" sz="3200" b="1" kern="0" dirty="0"/>
            </a:br>
            <a:endParaRPr lang="en-US" altLang="en-US" sz="32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30096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99819A-A3B0-4B66-9C60-DBA561BCB729}"/>
              </a:ext>
            </a:extLst>
          </p:cNvPr>
          <p:cNvSpPr/>
          <p:nvPr/>
        </p:nvSpPr>
        <p:spPr bwMode="auto">
          <a:xfrm flipH="1">
            <a:off x="-2722" y="-60272"/>
            <a:ext cx="12192000" cy="6858000"/>
          </a:xfrm>
          <a:prstGeom prst="rect">
            <a:avLst/>
          </a:prstGeom>
          <a:solidFill>
            <a:srgbClr val="00689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accent6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052F5-F93A-44FD-919F-C56AF6EE97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42"/>
          <a:stretch/>
        </p:blipFill>
        <p:spPr>
          <a:xfrm>
            <a:off x="9307512" y="5321269"/>
            <a:ext cx="2551113" cy="1010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1592AE-9E7C-4C17-BB15-692A2F805F99}"/>
              </a:ext>
            </a:extLst>
          </p:cNvPr>
          <p:cNvSpPr/>
          <p:nvPr/>
        </p:nvSpPr>
        <p:spPr bwMode="auto">
          <a:xfrm>
            <a:off x="0" y="0"/>
            <a:ext cx="1220108" cy="12446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93FA7E0-F07D-4847-BDCA-2B16D930FB7F}"/>
              </a:ext>
            </a:extLst>
          </p:cNvPr>
          <p:cNvSpPr/>
          <p:nvPr/>
        </p:nvSpPr>
        <p:spPr bwMode="auto">
          <a:xfrm>
            <a:off x="2722" y="0"/>
            <a:ext cx="1543050" cy="1243584"/>
          </a:xfrm>
          <a:prstGeom prst="parallelogram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5FEBA8-0AD3-41F3-A657-EF4D470C1365}"/>
              </a:ext>
            </a:extLst>
          </p:cNvPr>
          <p:cNvSpPr/>
          <p:nvPr/>
        </p:nvSpPr>
        <p:spPr bwMode="auto">
          <a:xfrm>
            <a:off x="1092200" y="2463800"/>
            <a:ext cx="158489" cy="1727200"/>
          </a:xfrm>
          <a:prstGeom prst="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E2E3E4"/>
              </a:solidFill>
              <a:effectLst/>
              <a:latin typeface="Arial" charset="0"/>
              <a:ea typeface="ヒラギノ角ゴ Pro W3" pitchFamily="1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2BFF8E-E664-4109-99A5-BC6C93847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4EC8972-C231-4304-9277-11103138B7E0}"/>
              </a:ext>
            </a:extLst>
          </p:cNvPr>
          <p:cNvSpPr txBox="1">
            <a:spLocks/>
          </p:cNvSpPr>
          <p:nvPr/>
        </p:nvSpPr>
        <p:spPr bwMode="auto">
          <a:xfrm>
            <a:off x="1483531" y="2412397"/>
            <a:ext cx="8437084" cy="64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689E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sz="3600" kern="0" cap="small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Building a More </a:t>
            </a:r>
          </a:p>
          <a:p>
            <a:r>
              <a:rPr lang="en-US" sz="3600" kern="0" cap="small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Seismically Resilient Water System</a:t>
            </a:r>
          </a:p>
          <a:p>
            <a:endParaRPr lang="en-US" sz="2800" kern="0" cap="small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endParaRPr lang="en-US" sz="2800" kern="0" cap="small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anose="020F0502020204030204" pitchFamily="34" charset="0"/>
            </a:endParaRPr>
          </a:p>
          <a:p>
            <a:endParaRPr lang="en-US" sz="2800" b="0" kern="0" dirty="0">
              <a:solidFill>
                <a:schemeClr val="accent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800" b="0" kern="0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Presented by Steve K Donovan PE</a:t>
            </a:r>
          </a:p>
        </p:txBody>
      </p:sp>
      <p:pic>
        <p:nvPicPr>
          <p:cNvPr id="13" name="Content Placeholder 5">
            <a:extLst>
              <a:ext uri="{FF2B5EF4-FFF2-40B4-BE49-F238E27FC236}">
                <a16:creationId xmlns:a16="http://schemas.microsoft.com/office/drawing/2014/main" id="{7CD02628-4090-4305-A034-B478F1DFE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5793" y="5656989"/>
            <a:ext cx="4094436" cy="46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39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kern="0" dirty="0"/>
              <a:t>Where </a:t>
            </a:r>
            <a:r>
              <a:rPr lang="en-US" sz="2800" b="1" kern="0" dirty="0"/>
              <a:t> </a:t>
            </a:r>
            <a:endParaRPr lang="en-US" altLang="en-US" sz="28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0921A70-6F4C-7765-2E8E-F665D1B40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87" y="1300481"/>
            <a:ext cx="7728426" cy="546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023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8" y="1152939"/>
            <a:ext cx="6934202" cy="570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3600" b="1" kern="0" dirty="0"/>
              <a:t>Get Prepared</a:t>
            </a:r>
          </a:p>
          <a:p>
            <a:pPr>
              <a:lnSpc>
                <a:spcPct val="90000"/>
              </a:lnSpc>
            </a:pPr>
            <a:r>
              <a:rPr lang="en-US" sz="3200" b="1" kern="0" dirty="0"/>
              <a:t>ASCE Manual of Practice</a:t>
            </a:r>
          </a:p>
          <a:p>
            <a:pPr>
              <a:lnSpc>
                <a:spcPct val="90000"/>
              </a:lnSpc>
            </a:pPr>
            <a:r>
              <a:rPr lang="en-US" sz="3200" b="1" kern="0" dirty="0"/>
              <a:t>Risk Assessment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800" kern="0" dirty="0"/>
              <a:t>Earthquake Source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800" kern="0" dirty="0"/>
              <a:t>Soils 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800" kern="0" dirty="0"/>
              <a:t>Subsidence/Sliding Concerns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800" kern="0" dirty="0"/>
              <a:t>Tsunami Run up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800" kern="0" dirty="0"/>
              <a:t>Assess Components in Hazard Areas</a:t>
            </a:r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800" kern="0" dirty="0"/>
              <a:t>Design for </a:t>
            </a:r>
            <a:r>
              <a:rPr lang="en-US" sz="2800" kern="0" dirty="0" err="1"/>
              <a:t>Resiliancy</a:t>
            </a:r>
            <a:endParaRPr lang="en-US" sz="2800" kern="0" dirty="0"/>
          </a:p>
          <a:p>
            <a:pPr marL="342900" lvl="1" indent="0">
              <a:lnSpc>
                <a:spcPct val="90000"/>
              </a:lnSpc>
              <a:buNone/>
            </a:pPr>
            <a:r>
              <a:rPr lang="en-US" sz="2800" kern="0" dirty="0"/>
              <a:t>	</a:t>
            </a: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2834" y="295083"/>
            <a:ext cx="9529602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kern="0" dirty="0"/>
              <a:t>Understanding the Risk</a:t>
            </a:r>
            <a:endParaRPr lang="en-US" altLang="en-US" sz="32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1" name="Picture 10" descr="C:\Users\plaidlaw\Documents\UGSI\Projects\WY\2015-09-17 16.06.30.jpg">
            <a:extLst>
              <a:ext uri="{FF2B5EF4-FFF2-40B4-BE49-F238E27FC236}">
                <a16:creationId xmlns:a16="http://schemas.microsoft.com/office/drawing/2014/main" id="{AF048CEA-D769-4305-BC3D-03F41E8A60B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" r="12745"/>
          <a:stretch/>
        </p:blipFill>
        <p:spPr bwMode="auto">
          <a:xfrm>
            <a:off x="7727994" y="1451113"/>
            <a:ext cx="3120248" cy="1977887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A picture containing tree, sky, outdoor, fence&#10;&#10;Description automatically generated">
            <a:extLst>
              <a:ext uri="{FF2B5EF4-FFF2-40B4-BE49-F238E27FC236}">
                <a16:creationId xmlns:a16="http://schemas.microsoft.com/office/drawing/2014/main" id="{5972F171-A003-4126-81EC-90E6A5B061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4053" y="3842941"/>
            <a:ext cx="3311525" cy="248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46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86" y="1453356"/>
            <a:ext cx="6543156" cy="44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n-US" sz="2400" b="1" kern="0" dirty="0"/>
              <a:t>Earth Movements Create Forces on Structures, Landforms, Pipelines.</a:t>
            </a:r>
            <a:endParaRPr lang="en-US" sz="2400" kern="0" dirty="0"/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All structures can fail from seismic events.</a:t>
            </a:r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Some Structures Perform Better than others</a:t>
            </a:r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Failure Modes can Impact Water Infrastructure</a:t>
            </a:r>
          </a:p>
          <a:p>
            <a:pPr marL="342900" lvl="1" indent="0">
              <a:lnSpc>
                <a:spcPct val="90000"/>
              </a:lnSpc>
            </a:pPr>
            <a:endParaRPr lang="en-US" kern="0" dirty="0"/>
          </a:p>
          <a:p>
            <a:pPr marL="0" indent="0">
              <a:lnSpc>
                <a:spcPct val="90000"/>
              </a:lnSpc>
            </a:pPr>
            <a:r>
              <a:rPr lang="en-US" sz="2400" b="1" kern="0" dirty="0"/>
              <a:t>Factors Affecting Seismically Induced Forces</a:t>
            </a:r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Magnitude of Quake</a:t>
            </a:r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Location to Epicenter</a:t>
            </a:r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Type of Wave</a:t>
            </a:r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Soils</a:t>
            </a:r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Orientation of Wave Propagation</a:t>
            </a:r>
          </a:p>
          <a:p>
            <a:pPr marL="342900" lvl="1" indent="0">
              <a:lnSpc>
                <a:spcPct val="90000"/>
              </a:lnSpc>
            </a:pPr>
            <a:r>
              <a:rPr lang="en-US" kern="0" dirty="0"/>
              <a:t>Resiliency of Design</a:t>
            </a:r>
          </a:p>
          <a:p>
            <a:pPr marL="342900" lvl="1" indent="0">
              <a:lnSpc>
                <a:spcPct val="90000"/>
              </a:lnSpc>
            </a:pPr>
            <a:endParaRPr lang="en-US" kern="0" dirty="0"/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91" y="135210"/>
            <a:ext cx="11459817" cy="857856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200" b="1" kern="0" dirty="0">
                <a:latin typeface="Calibri" panose="020F0502020204030204" pitchFamily="34" charset="0"/>
                <a:ea typeface="+mj-ea"/>
                <a:cs typeface="+mj-cs"/>
              </a:rPr>
              <a:t>Suitability of </a:t>
            </a:r>
            <a:r>
              <a:rPr lang="en-US" altLang="en-US" sz="3200" dirty="0"/>
              <a:t>Structures</a:t>
            </a:r>
            <a:r>
              <a:rPr lang="en-US" altLang="en-US" sz="3200" b="1" kern="0" dirty="0">
                <a:latin typeface="Calibri" panose="020F0502020204030204" pitchFamily="34" charset="0"/>
                <a:ea typeface="+mj-ea"/>
                <a:cs typeface="+mj-cs"/>
              </a:rPr>
              <a:t> in Areas Prone to Ground Movement</a:t>
            </a:r>
            <a:endParaRPr lang="en-US" altLang="en-US" sz="3200" b="1" dirty="0"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026" name="Picture 2" descr="Scientists revise magnitude of recent Alaska earthquake | Fox News">
            <a:extLst>
              <a:ext uri="{FF2B5EF4-FFF2-40B4-BE49-F238E27FC236}">
                <a16:creationId xmlns:a16="http://schemas.microsoft.com/office/drawing/2014/main" id="{A63541B5-E275-A9F4-08BA-2734BB7E6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23" y="4253078"/>
            <a:ext cx="4311271" cy="242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arthquake water supply">
            <a:extLst>
              <a:ext uri="{FF2B5EF4-FFF2-40B4-BE49-F238E27FC236}">
                <a16:creationId xmlns:a16="http://schemas.microsoft.com/office/drawing/2014/main" id="{9DA3948A-2D42-9876-D191-0216F13F0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24" y="1391587"/>
            <a:ext cx="4311271" cy="31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rthridge, CA Earthquake Damage">
            <a:extLst>
              <a:ext uri="{FF2B5EF4-FFF2-40B4-BE49-F238E27FC236}">
                <a16:creationId xmlns:a16="http://schemas.microsoft.com/office/drawing/2014/main" id="{F977727F-BD2D-E710-5DF2-68C6841B7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" t="3749" r="5055" b="29542"/>
          <a:stretch/>
        </p:blipFill>
        <p:spPr bwMode="auto">
          <a:xfrm>
            <a:off x="5317434" y="4253077"/>
            <a:ext cx="2186609" cy="242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49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DAAFF47D-B9AF-4269-87D4-CD2D77F74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574" y="404837"/>
            <a:ext cx="11925301" cy="685800"/>
          </a:xfrm>
        </p:spPr>
        <p:txBody>
          <a:bodyPr/>
          <a:lstStyle/>
          <a:p>
            <a:r>
              <a:rPr lang="en-US" sz="3200" dirty="0"/>
              <a:t>Earthquake Propagation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E2714CEE-EC16-45AC-A0A6-8269FB091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037" y="1252591"/>
            <a:ext cx="10129926" cy="161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1778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5207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2pPr>
            <a:lvl3pPr marL="863600" indent="-177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58595B"/>
                </a:solidFill>
                <a:latin typeface="Calibri" panose="020F0502020204030204" pitchFamily="34" charset="0"/>
              </a:defRPr>
            </a:lvl3pPr>
            <a:lvl4pPr marL="14287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89E"/>
              </a:buClr>
              <a:buFont typeface="Times" panose="02020603050405020304" pitchFamily="18" charset="0"/>
              <a:buChar char="•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245585"/>
              </a:buClr>
              <a:buFont typeface="Times" pitchFamily="1" charset="0"/>
              <a:buChar char="•"/>
              <a:defRPr sz="2000">
                <a:solidFill>
                  <a:srgbClr val="404040"/>
                </a:solidFill>
                <a:latin typeface="+mn-lt"/>
              </a:defRPr>
            </a:lvl9pPr>
          </a:lstStyle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/>
            <a:r>
              <a:rPr lang="en-US" kern="0" dirty="0">
                <a:latin typeface="+mn-lt"/>
              </a:rPr>
              <a:t>Not all Earthquakes are created equal - It is not just magnitude, but direction and soils</a:t>
            </a:r>
          </a:p>
          <a:p>
            <a:pPr eaLnBrk="1" hangingPunct="1"/>
            <a:r>
              <a:rPr lang="en-US" kern="0" dirty="0">
                <a:latin typeface="+mn-lt"/>
              </a:rPr>
              <a:t>Two examples below : Seismic P(Primary) and Seismic S(Secondary)</a:t>
            </a:r>
          </a:p>
          <a:p>
            <a:pPr eaLnBrk="1" hangingPunct="1"/>
            <a:r>
              <a:rPr lang="en-US" kern="0" dirty="0">
                <a:latin typeface="+mn-lt"/>
                <a:cs typeface="Arial"/>
              </a:rPr>
              <a:t>Consider pipelines that are parallel and perpendicular to the propagation</a:t>
            </a:r>
          </a:p>
          <a:p>
            <a:pPr eaLnBrk="1" hangingPunct="1"/>
            <a:r>
              <a:rPr lang="en-US" kern="0" dirty="0">
                <a:latin typeface="+mn-lt"/>
                <a:cs typeface="Arial"/>
              </a:rPr>
              <a:t>Most damage occurs due to Surface wave parallel to water line</a:t>
            </a: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  <a:p>
            <a:pPr eaLnBrk="1" hangingPunct="1">
              <a:lnSpc>
                <a:spcPct val="65000"/>
              </a:lnSpc>
            </a:pPr>
            <a:endParaRPr lang="en-US" kern="0" dirty="0">
              <a:latin typeface="+mn-lt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C859EDE1-613C-4882-A592-64C4B09C886B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75418" y="2872346"/>
            <a:ext cx="5184280" cy="3024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1E4E58-9F51-447B-8108-A8985FF2F0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2" y="2872347"/>
            <a:ext cx="6047415" cy="30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601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8D4A35-E2FE-1A5E-8923-AC464DB7B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8148" y="254794"/>
            <a:ext cx="10417024" cy="685800"/>
          </a:xfrm>
        </p:spPr>
        <p:txBody>
          <a:bodyPr/>
          <a:lstStyle/>
          <a:p>
            <a:r>
              <a:rPr lang="en-US" sz="4000" dirty="0"/>
              <a:t>Seismic Resiliency = Wave Propagation Survival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4EFEB-8060-C61F-6E20-DE8D83E6D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22" y="1612874"/>
            <a:ext cx="10768355" cy="48152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30648A-2E74-EF62-FE21-A97D1E493DBA}"/>
              </a:ext>
            </a:extLst>
          </p:cNvPr>
          <p:cNvSpPr txBox="1"/>
          <p:nvPr/>
        </p:nvSpPr>
        <p:spPr>
          <a:xfrm>
            <a:off x="919246" y="1393287"/>
            <a:ext cx="2319866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ヒラギノ角ゴ Pro W3" pitchFamily="1" charset="-128"/>
                <a:cs typeface="Calibri" panose="020F0502020204030204" pitchFamily="34" charset="0"/>
              </a:rPr>
              <a:t>Seismic</a:t>
            </a:r>
          </a:p>
        </p:txBody>
      </p:sp>
    </p:spTree>
    <p:extLst>
      <p:ext uri="{BB962C8B-B14F-4D97-AF65-F5344CB8AC3E}">
        <p14:creationId xmlns:p14="http://schemas.microsoft.com/office/powerpoint/2010/main" val="3549277193"/>
      </p:ext>
    </p:extLst>
  </p:cSld>
  <p:clrMapOvr>
    <a:masterClrMapping/>
  </p:clrMapOvr>
</p:sld>
</file>

<file path=ppt/theme/theme1.xml><?xml version="1.0" encoding="utf-8"?>
<a:theme xmlns:a="http://schemas.openxmlformats.org/drawingml/2006/main" name="Lightbar">
  <a:themeElements>
    <a:clrScheme name="Aegion">
      <a:dk1>
        <a:srgbClr val="404040"/>
      </a:dk1>
      <a:lt1>
        <a:srgbClr val="00709E"/>
      </a:lt1>
      <a:dk2>
        <a:srgbClr val="994708"/>
      </a:dk2>
      <a:lt2>
        <a:srgbClr val="007A3D"/>
      </a:lt2>
      <a:accent1>
        <a:srgbClr val="FF8717"/>
      </a:accent1>
      <a:accent2>
        <a:srgbClr val="8DA93D"/>
      </a:accent2>
      <a:accent3>
        <a:srgbClr val="3D9DE2"/>
      </a:accent3>
      <a:accent4>
        <a:srgbClr val="A29F91"/>
      </a:accent4>
      <a:accent5>
        <a:srgbClr val="B9B9B9"/>
      </a:accent5>
      <a:accent6>
        <a:srgbClr val="FFFFFF"/>
      </a:accent6>
      <a:hlink>
        <a:srgbClr val="3D9DE2"/>
      </a:hlink>
      <a:folHlink>
        <a:srgbClr val="B9B9B9"/>
      </a:folHlink>
    </a:clrScheme>
    <a:fontScheme name="Light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Lightbar 1">
        <a:dk1>
          <a:srgbClr val="000000"/>
        </a:dk1>
        <a:lt1>
          <a:srgbClr val="B3D1F0"/>
        </a:lt1>
        <a:dk2>
          <a:srgbClr val="1822CD"/>
        </a:dk2>
        <a:lt2>
          <a:srgbClr val="000000"/>
        </a:lt2>
        <a:accent1>
          <a:srgbClr val="3568C7"/>
        </a:accent1>
        <a:accent2>
          <a:srgbClr val="F06157"/>
        </a:accent2>
        <a:accent3>
          <a:srgbClr val="D6E5F6"/>
        </a:accent3>
        <a:accent4>
          <a:srgbClr val="000000"/>
        </a:accent4>
        <a:accent5>
          <a:srgbClr val="AEB9E0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2">
        <a:dk1>
          <a:srgbClr val="000000"/>
        </a:dk1>
        <a:lt1>
          <a:srgbClr val="DCD1EB"/>
        </a:lt1>
        <a:dk2>
          <a:srgbClr val="6C18B0"/>
        </a:dk2>
        <a:lt2>
          <a:srgbClr val="000000"/>
        </a:lt2>
        <a:accent1>
          <a:srgbClr val="9968CC"/>
        </a:accent1>
        <a:accent2>
          <a:srgbClr val="FFAF18"/>
        </a:accent2>
        <a:accent3>
          <a:srgbClr val="EBE5F3"/>
        </a:accent3>
        <a:accent4>
          <a:srgbClr val="000000"/>
        </a:accent4>
        <a:accent5>
          <a:srgbClr val="CAB9E2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3">
        <a:dk1>
          <a:srgbClr val="000000"/>
        </a:dk1>
        <a:lt1>
          <a:srgbClr val="EECAE1"/>
        </a:lt1>
        <a:dk2>
          <a:srgbClr val="DC54AD"/>
        </a:dk2>
        <a:lt2>
          <a:srgbClr val="000000"/>
        </a:lt2>
        <a:accent1>
          <a:srgbClr val="DC359C"/>
        </a:accent1>
        <a:accent2>
          <a:srgbClr val="FFAF18"/>
        </a:accent2>
        <a:accent3>
          <a:srgbClr val="F5E1EE"/>
        </a:accent3>
        <a:accent4>
          <a:srgbClr val="000000"/>
        </a:accent4>
        <a:accent5>
          <a:srgbClr val="EBAECB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4">
        <a:dk1>
          <a:srgbClr val="000000"/>
        </a:dk1>
        <a:lt1>
          <a:srgbClr val="D7E6C5"/>
        </a:lt1>
        <a:dk2>
          <a:srgbClr val="2F8B20"/>
        </a:dk2>
        <a:lt2>
          <a:srgbClr val="000000"/>
        </a:lt2>
        <a:accent1>
          <a:srgbClr val="7ABA05"/>
        </a:accent1>
        <a:accent2>
          <a:srgbClr val="FFAF18"/>
        </a:accent2>
        <a:accent3>
          <a:srgbClr val="E8F0DF"/>
        </a:accent3>
        <a:accent4>
          <a:srgbClr val="000000"/>
        </a:accent4>
        <a:accent5>
          <a:srgbClr val="BED9AA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5">
        <a:dk1>
          <a:srgbClr val="000000"/>
        </a:dk1>
        <a:lt1>
          <a:srgbClr val="F8D1A8"/>
        </a:lt1>
        <a:dk2>
          <a:srgbClr val="FF9218"/>
        </a:dk2>
        <a:lt2>
          <a:srgbClr val="000000"/>
        </a:lt2>
        <a:accent1>
          <a:srgbClr val="FFAF18"/>
        </a:accent1>
        <a:accent2>
          <a:srgbClr val="F06157"/>
        </a:accent2>
        <a:accent3>
          <a:srgbClr val="FBE5D1"/>
        </a:accent3>
        <a:accent4>
          <a:srgbClr val="000000"/>
        </a:accent4>
        <a:accent5>
          <a:srgbClr val="FFD4AB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6">
        <a:dk1>
          <a:srgbClr val="000000"/>
        </a:dk1>
        <a:lt1>
          <a:srgbClr val="CCCCCC"/>
        </a:lt1>
        <a:dk2>
          <a:srgbClr val="555555"/>
        </a:dk2>
        <a:lt2>
          <a:srgbClr val="000000"/>
        </a:lt2>
        <a:accent1>
          <a:srgbClr val="AAAAAA"/>
        </a:accent1>
        <a:accent2>
          <a:srgbClr val="888888"/>
        </a:accent2>
        <a:accent3>
          <a:srgbClr val="E2E2E2"/>
        </a:accent3>
        <a:accent4>
          <a:srgbClr val="000000"/>
        </a:accent4>
        <a:accent5>
          <a:srgbClr val="D2D2D2"/>
        </a:accent5>
        <a:accent6>
          <a:srgbClr val="7B7B7B"/>
        </a:accent6>
        <a:hlink>
          <a:srgbClr val="333333"/>
        </a:hlink>
        <a:folHlink>
          <a:srgbClr val="8888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ightbar">
  <a:themeElements>
    <a:clrScheme name="Aegion">
      <a:dk1>
        <a:srgbClr val="404040"/>
      </a:dk1>
      <a:lt1>
        <a:srgbClr val="00709E"/>
      </a:lt1>
      <a:dk2>
        <a:srgbClr val="994708"/>
      </a:dk2>
      <a:lt2>
        <a:srgbClr val="007A3D"/>
      </a:lt2>
      <a:accent1>
        <a:srgbClr val="FF8717"/>
      </a:accent1>
      <a:accent2>
        <a:srgbClr val="8DA93D"/>
      </a:accent2>
      <a:accent3>
        <a:srgbClr val="3D9DE2"/>
      </a:accent3>
      <a:accent4>
        <a:srgbClr val="A29F91"/>
      </a:accent4>
      <a:accent5>
        <a:srgbClr val="B9B9B9"/>
      </a:accent5>
      <a:accent6>
        <a:srgbClr val="FFFFFF"/>
      </a:accent6>
      <a:hlink>
        <a:srgbClr val="3D9DE2"/>
      </a:hlink>
      <a:folHlink>
        <a:srgbClr val="B9B9B9"/>
      </a:folHlink>
    </a:clrScheme>
    <a:fontScheme name="Lightb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" charset="-128"/>
          </a:defRPr>
        </a:defPPr>
      </a:lstStyle>
    </a:lnDef>
  </a:objectDefaults>
  <a:extraClrSchemeLst>
    <a:extraClrScheme>
      <a:clrScheme name="Lightbar 1">
        <a:dk1>
          <a:srgbClr val="000000"/>
        </a:dk1>
        <a:lt1>
          <a:srgbClr val="B3D1F0"/>
        </a:lt1>
        <a:dk2>
          <a:srgbClr val="1822CD"/>
        </a:dk2>
        <a:lt2>
          <a:srgbClr val="000000"/>
        </a:lt2>
        <a:accent1>
          <a:srgbClr val="3568C7"/>
        </a:accent1>
        <a:accent2>
          <a:srgbClr val="F06157"/>
        </a:accent2>
        <a:accent3>
          <a:srgbClr val="D6E5F6"/>
        </a:accent3>
        <a:accent4>
          <a:srgbClr val="000000"/>
        </a:accent4>
        <a:accent5>
          <a:srgbClr val="AEB9E0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2">
        <a:dk1>
          <a:srgbClr val="000000"/>
        </a:dk1>
        <a:lt1>
          <a:srgbClr val="DCD1EB"/>
        </a:lt1>
        <a:dk2>
          <a:srgbClr val="6C18B0"/>
        </a:dk2>
        <a:lt2>
          <a:srgbClr val="000000"/>
        </a:lt2>
        <a:accent1>
          <a:srgbClr val="9968CC"/>
        </a:accent1>
        <a:accent2>
          <a:srgbClr val="FFAF18"/>
        </a:accent2>
        <a:accent3>
          <a:srgbClr val="EBE5F3"/>
        </a:accent3>
        <a:accent4>
          <a:srgbClr val="000000"/>
        </a:accent4>
        <a:accent5>
          <a:srgbClr val="CAB9E2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3">
        <a:dk1>
          <a:srgbClr val="000000"/>
        </a:dk1>
        <a:lt1>
          <a:srgbClr val="EECAE1"/>
        </a:lt1>
        <a:dk2>
          <a:srgbClr val="DC54AD"/>
        </a:dk2>
        <a:lt2>
          <a:srgbClr val="000000"/>
        </a:lt2>
        <a:accent1>
          <a:srgbClr val="DC359C"/>
        </a:accent1>
        <a:accent2>
          <a:srgbClr val="FFAF18"/>
        </a:accent2>
        <a:accent3>
          <a:srgbClr val="F5E1EE"/>
        </a:accent3>
        <a:accent4>
          <a:srgbClr val="000000"/>
        </a:accent4>
        <a:accent5>
          <a:srgbClr val="EBAECB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4">
        <a:dk1>
          <a:srgbClr val="000000"/>
        </a:dk1>
        <a:lt1>
          <a:srgbClr val="D7E6C5"/>
        </a:lt1>
        <a:dk2>
          <a:srgbClr val="2F8B20"/>
        </a:dk2>
        <a:lt2>
          <a:srgbClr val="000000"/>
        </a:lt2>
        <a:accent1>
          <a:srgbClr val="7ABA05"/>
        </a:accent1>
        <a:accent2>
          <a:srgbClr val="FFAF18"/>
        </a:accent2>
        <a:accent3>
          <a:srgbClr val="E8F0DF"/>
        </a:accent3>
        <a:accent4>
          <a:srgbClr val="000000"/>
        </a:accent4>
        <a:accent5>
          <a:srgbClr val="BED9AA"/>
        </a:accent5>
        <a:accent6>
          <a:srgbClr val="E79E15"/>
        </a:accent6>
        <a:hlink>
          <a:srgbClr val="1822CD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5">
        <a:dk1>
          <a:srgbClr val="000000"/>
        </a:dk1>
        <a:lt1>
          <a:srgbClr val="F8D1A8"/>
        </a:lt1>
        <a:dk2>
          <a:srgbClr val="FF9218"/>
        </a:dk2>
        <a:lt2>
          <a:srgbClr val="000000"/>
        </a:lt2>
        <a:accent1>
          <a:srgbClr val="FFAF18"/>
        </a:accent1>
        <a:accent2>
          <a:srgbClr val="F06157"/>
        </a:accent2>
        <a:accent3>
          <a:srgbClr val="FBE5D1"/>
        </a:accent3>
        <a:accent4>
          <a:srgbClr val="000000"/>
        </a:accent4>
        <a:accent5>
          <a:srgbClr val="FFD4AB"/>
        </a:accent5>
        <a:accent6>
          <a:srgbClr val="D9574E"/>
        </a:accent6>
        <a:hlink>
          <a:srgbClr val="FF9218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htbar 6">
        <a:dk1>
          <a:srgbClr val="000000"/>
        </a:dk1>
        <a:lt1>
          <a:srgbClr val="CCCCCC"/>
        </a:lt1>
        <a:dk2>
          <a:srgbClr val="555555"/>
        </a:dk2>
        <a:lt2>
          <a:srgbClr val="000000"/>
        </a:lt2>
        <a:accent1>
          <a:srgbClr val="AAAAAA"/>
        </a:accent1>
        <a:accent2>
          <a:srgbClr val="888888"/>
        </a:accent2>
        <a:accent3>
          <a:srgbClr val="E2E2E2"/>
        </a:accent3>
        <a:accent4>
          <a:srgbClr val="000000"/>
        </a:accent4>
        <a:accent5>
          <a:srgbClr val="D2D2D2"/>
        </a:accent5>
        <a:accent6>
          <a:srgbClr val="7B7B7B"/>
        </a:accent6>
        <a:hlink>
          <a:srgbClr val="333333"/>
        </a:hlink>
        <a:folHlink>
          <a:srgbClr val="88888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DF433F14657347B0D785D7F7DF0B20" ma:contentTypeVersion="7" ma:contentTypeDescription="Create a new document." ma:contentTypeScope="" ma:versionID="dfeae68ef6e08489ec932a0e02ffdf84">
  <xsd:schema xmlns:xsd="http://www.w3.org/2001/XMLSchema" xmlns:xs="http://www.w3.org/2001/XMLSchema" xmlns:p="http://schemas.microsoft.com/office/2006/metadata/properties" xmlns:ns3="f640e09e-b54f-4a07-a130-5e59e36bb341" xmlns:ns4="6a9fcdf2-49ef-43db-b661-dc6dc9383b49" targetNamespace="http://schemas.microsoft.com/office/2006/metadata/properties" ma:root="true" ma:fieldsID="25a007d15caf0f5e149637f445331c5e" ns3:_="" ns4:_="">
    <xsd:import namespace="f640e09e-b54f-4a07-a130-5e59e36bb341"/>
    <xsd:import namespace="6a9fcdf2-49ef-43db-b661-dc6dc9383b4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40e09e-b54f-4a07-a130-5e59e36bb34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9fcdf2-49ef-43db-b661-dc6dc9383b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640e09e-b54f-4a07-a130-5e59e36bb341">
      <UserInfo>
        <DisplayName>John Huhn</DisplayName>
        <AccountId>173</AccountId>
        <AccountType/>
      </UserInfo>
      <UserInfo>
        <DisplayName>Ruben Mella</DisplayName>
        <AccountId>272</AccountId>
        <AccountType/>
      </UserInfo>
      <UserInfo>
        <DisplayName>Robert Bryan</DisplayName>
        <AccountId>169</AccountId>
        <AccountType/>
      </UserInfo>
      <UserInfo>
        <DisplayName>Jack Donovan</DisplayName>
        <AccountId>2229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3DEA957-7C6D-4719-A720-346C78EA3787}">
  <ds:schemaRefs>
    <ds:schemaRef ds:uri="6a9fcdf2-49ef-43db-b661-dc6dc9383b49"/>
    <ds:schemaRef ds:uri="f640e09e-b54f-4a07-a130-5e59e36bb3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07B0E98-4728-4896-B260-708969C1D6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0CD571-487F-48B8-B7A8-2FE5917BD31A}">
  <ds:schemaRefs>
    <ds:schemaRef ds:uri="6a9fcdf2-49ef-43db-b661-dc6dc9383b49"/>
    <ds:schemaRef ds:uri="f640e09e-b54f-4a07-a130-5e59e36bb34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64582</TotalTime>
  <Words>1942</Words>
  <Application>Microsoft Office PowerPoint</Application>
  <PresentationFormat>Widescreen</PresentationFormat>
  <Paragraphs>589</Paragraphs>
  <Slides>43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Lightbar</vt:lpstr>
      <vt:lpstr>Lightbar</vt:lpstr>
      <vt:lpstr>PowerPoint Presentation</vt:lpstr>
      <vt:lpstr>Thailand 2004 - Oregon Plan  </vt:lpstr>
      <vt:lpstr>Oregon Plan  - Redmond OR</vt:lpstr>
      <vt:lpstr>Oregon Plan for Cascadia Event </vt:lpstr>
      <vt:lpstr>Where  </vt:lpstr>
      <vt:lpstr>Understanding the Risk</vt:lpstr>
      <vt:lpstr>Suitability of Structures in Areas Prone to Ground Movement</vt:lpstr>
      <vt:lpstr>Earthquake Propagation</vt:lpstr>
      <vt:lpstr>Seismic Resiliency = Wave Propagation Survival</vt:lpstr>
      <vt:lpstr>Above Ground Effects – Ground Deformation</vt:lpstr>
      <vt:lpstr>Above Ground Effects - Collapsing Slopes</vt:lpstr>
      <vt:lpstr>Underground Effects/ Pipelines Failure Modes*</vt:lpstr>
      <vt:lpstr>Underground Effects/ Pipelines Failure Modes *</vt:lpstr>
      <vt:lpstr>Understanding Vulnerabilities </vt:lpstr>
      <vt:lpstr>Understanding Vulnerabilities </vt:lpstr>
      <vt:lpstr> </vt:lpstr>
      <vt:lpstr>PowerPoint Presentation</vt:lpstr>
      <vt:lpstr>Develop Hardening Plan –  Dam Safety Treatment Upgrades  </vt:lpstr>
      <vt:lpstr>Develop Hardening Plan – Seismic Retrofit WTP  </vt:lpstr>
      <vt:lpstr>Develop Hardening Plan – Protecting Source  </vt:lpstr>
      <vt:lpstr>Develop Hardening Plan – Redundant Source</vt:lpstr>
      <vt:lpstr>Develop Hardening Plan - Pipelines</vt:lpstr>
      <vt:lpstr>ASCE MOP</vt:lpstr>
      <vt:lpstr>Considerations for a Resilient Pipeline</vt:lpstr>
      <vt:lpstr>Considerations for a Resilient Pipeline</vt:lpstr>
      <vt:lpstr>National Earthquake Engineering Sites</vt:lpstr>
      <vt:lpstr>Pipe Material Seismic Testing Background</vt:lpstr>
      <vt:lpstr>Tensile Load Test (6” DR 18)</vt:lpstr>
      <vt:lpstr>Tensile Load Testing Results</vt:lpstr>
      <vt:lpstr>Four Point Bend Test</vt:lpstr>
      <vt:lpstr>PowerPoint Presentation</vt:lpstr>
      <vt:lpstr>Four Point Bending- Results</vt:lpstr>
      <vt:lpstr>Case Studies</vt:lpstr>
      <vt:lpstr>Napa 6.0 Earthquake on 8/24/14 Fusible PVC Installations prior to Earthquake (4” – 24”)</vt:lpstr>
      <vt:lpstr>Napa 6.0 Earthquake on 8/24/14 Fusible PVC Installations prior to Earthquake</vt:lpstr>
      <vt:lpstr>Critical Water Main Installed in California Earthquake Country via Directional Drilling </vt:lpstr>
      <vt:lpstr>Salt Lake Valley 5.7 Earthquake on 3/18/20 Fusible PVC Installations in Salt Lake Valley prior to Earthquake (6” – 30”)</vt:lpstr>
      <vt:lpstr>Salt Lake Valley 5.7 Earthquake on 3/18/20 Fusible PVC Installations in Salt Lake Valley prior to Earthquake</vt:lpstr>
      <vt:lpstr>Historical Earth Movement required a Fused/Restrained Joint</vt:lpstr>
      <vt:lpstr>Direct Bury with Most Sustainable Piping Solution</vt:lpstr>
      <vt:lpstr>Earthquake Resilience required Fused/Restrained Joint Pipe </vt:lpstr>
      <vt:lpstr>Conclusions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Aura Joyce</dc:creator>
  <cp:lastModifiedBy>Steve Donovan</cp:lastModifiedBy>
  <cp:revision>5</cp:revision>
  <cp:lastPrinted>2019-06-07T15:12:22Z</cp:lastPrinted>
  <dcterms:modified xsi:type="dcterms:W3CDTF">2023-05-17T00:27:50Z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0x010100EFDF433F14657347B0D785D7F7DF0B20</vt:lpwstr>
  </property>
  <property fmtid="{D5CDD505-2E9C-101B-9397-08002B2CF9AE}" pid="3" name="_dlc_DocIdItemGuid">
    <vt:lpwstr>fd37235c-5c9e-4da9-9460-3b49e40c63d1</vt:lpwstr>
  </property>
</Properties>
</file>