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0"/>
  </p:notesMasterIdLst>
  <p:handoutMasterIdLst>
    <p:handoutMasterId r:id="rId51"/>
  </p:handoutMasterIdLst>
  <p:sldIdLst>
    <p:sldId id="339" r:id="rId2"/>
    <p:sldId id="492" r:id="rId3"/>
    <p:sldId id="504" r:id="rId4"/>
    <p:sldId id="505" r:id="rId5"/>
    <p:sldId id="507" r:id="rId6"/>
    <p:sldId id="375" r:id="rId7"/>
    <p:sldId id="349" r:id="rId8"/>
    <p:sldId id="352" r:id="rId9"/>
    <p:sldId id="335" r:id="rId10"/>
    <p:sldId id="336" r:id="rId11"/>
    <p:sldId id="353" r:id="rId12"/>
    <p:sldId id="337" r:id="rId13"/>
    <p:sldId id="506" r:id="rId14"/>
    <p:sldId id="508" r:id="rId15"/>
    <p:sldId id="509" r:id="rId16"/>
    <p:sldId id="482" r:id="rId17"/>
    <p:sldId id="332" r:id="rId18"/>
    <p:sldId id="444" r:id="rId19"/>
    <p:sldId id="448" r:id="rId20"/>
    <p:sldId id="450" r:id="rId21"/>
    <p:sldId id="449" r:id="rId22"/>
    <p:sldId id="447" r:id="rId23"/>
    <p:sldId id="442" r:id="rId24"/>
    <p:sldId id="440" r:id="rId25"/>
    <p:sldId id="510" r:id="rId26"/>
    <p:sldId id="495" r:id="rId27"/>
    <p:sldId id="425" r:id="rId28"/>
    <p:sldId id="501" r:id="rId29"/>
    <p:sldId id="468" r:id="rId30"/>
    <p:sldId id="471" r:id="rId31"/>
    <p:sldId id="483" r:id="rId32"/>
    <p:sldId id="493" r:id="rId33"/>
    <p:sldId id="477" r:id="rId34"/>
    <p:sldId id="479" r:id="rId35"/>
    <p:sldId id="478" r:id="rId36"/>
    <p:sldId id="441" r:id="rId37"/>
    <p:sldId id="470" r:id="rId38"/>
    <p:sldId id="494" r:id="rId39"/>
    <p:sldId id="340" r:id="rId40"/>
    <p:sldId id="473" r:id="rId41"/>
    <p:sldId id="488" r:id="rId42"/>
    <p:sldId id="338" r:id="rId43"/>
    <p:sldId id="500" r:id="rId44"/>
    <p:sldId id="341" r:id="rId45"/>
    <p:sldId id="513" r:id="rId46"/>
    <p:sldId id="345" r:id="rId47"/>
    <p:sldId id="514" r:id="rId48"/>
    <p:sldId id="346" r:id="rId49"/>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3300"/>
    <a:srgbClr val="E90B2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51CFB-3F94-4E29-AF75-60107278CDB8}" v="84" dt="2023-05-18T16:28:49.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55" autoAdjust="0"/>
    <p:restoredTop sz="87478" autoAdjust="0"/>
  </p:normalViewPr>
  <p:slideViewPr>
    <p:cSldViewPr>
      <p:cViewPr>
        <p:scale>
          <a:sx n="66" d="100"/>
          <a:sy n="66" d="100"/>
        </p:scale>
        <p:origin x="2160" y="25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1" d="100"/>
        <a:sy n="141" d="100"/>
      </p:scale>
      <p:origin x="0" y="-164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Chang" userId="27c971ee0729eb10" providerId="LiveId" clId="{63E51CFB-3F94-4E29-AF75-60107278CDB8}"/>
    <pc:docChg chg="custSel delSld modSld sldOrd">
      <pc:chgData name="Daniel Chang" userId="27c971ee0729eb10" providerId="LiveId" clId="{63E51CFB-3F94-4E29-AF75-60107278CDB8}" dt="2023-05-18T16:28:49.197" v="324" actId="1076"/>
      <pc:docMkLst>
        <pc:docMk/>
      </pc:docMkLst>
      <pc:sldChg chg="addSp delSp modSp mod">
        <pc:chgData name="Daniel Chang" userId="27c971ee0729eb10" providerId="LiveId" clId="{63E51CFB-3F94-4E29-AF75-60107278CDB8}" dt="2023-05-18T16:24:30.874" v="286" actId="1076"/>
        <pc:sldMkLst>
          <pc:docMk/>
          <pc:sldMk cId="2932577017" sldId="338"/>
        </pc:sldMkLst>
        <pc:spChg chg="mod">
          <ac:chgData name="Daniel Chang" userId="27c971ee0729eb10" providerId="LiveId" clId="{63E51CFB-3F94-4E29-AF75-60107278CDB8}" dt="2023-05-18T16:24:01.450" v="280" actId="1076"/>
          <ac:spMkLst>
            <pc:docMk/>
            <pc:sldMk cId="2932577017" sldId="338"/>
            <ac:spMk id="2" creationId="{8950CCA3-8AF6-8BF6-4602-8A8F44154ECD}"/>
          </ac:spMkLst>
        </pc:spChg>
        <pc:picChg chg="add del mod">
          <ac:chgData name="Daniel Chang" userId="27c971ee0729eb10" providerId="LiveId" clId="{63E51CFB-3F94-4E29-AF75-60107278CDB8}" dt="2023-05-18T16:24:24.336" v="284" actId="478"/>
          <ac:picMkLst>
            <pc:docMk/>
            <pc:sldMk cId="2932577017" sldId="338"/>
            <ac:picMk id="4" creationId="{8BA66F6E-6C95-CCE8-2B99-3042E93B315D}"/>
          </ac:picMkLst>
        </pc:picChg>
        <pc:picChg chg="del">
          <ac:chgData name="Daniel Chang" userId="27c971ee0729eb10" providerId="LiveId" clId="{63E51CFB-3F94-4E29-AF75-60107278CDB8}" dt="2023-05-18T16:24:11.096" v="281" actId="21"/>
          <ac:picMkLst>
            <pc:docMk/>
            <pc:sldMk cId="2932577017" sldId="338"/>
            <ac:picMk id="5" creationId="{90B4E0BD-5D39-A4B1-14C3-2E97DC0C22C8}"/>
          </ac:picMkLst>
        </pc:picChg>
        <pc:picChg chg="add mod">
          <ac:chgData name="Daniel Chang" userId="27c971ee0729eb10" providerId="LiveId" clId="{63E51CFB-3F94-4E29-AF75-60107278CDB8}" dt="2023-05-18T16:24:30.874" v="286" actId="1076"/>
          <ac:picMkLst>
            <pc:docMk/>
            <pc:sldMk cId="2932577017" sldId="338"/>
            <ac:picMk id="6" creationId="{B8542756-EFD3-581C-3AA7-92D22780E980}"/>
          </ac:picMkLst>
        </pc:picChg>
      </pc:sldChg>
      <pc:sldChg chg="modSp mod">
        <pc:chgData name="Daniel Chang" userId="27c971ee0729eb10" providerId="LiveId" clId="{63E51CFB-3F94-4E29-AF75-60107278CDB8}" dt="2023-05-18T16:19:58.816" v="241" actId="1035"/>
        <pc:sldMkLst>
          <pc:docMk/>
          <pc:sldMk cId="4147435291" sldId="340"/>
        </pc:sldMkLst>
        <pc:spChg chg="mod">
          <ac:chgData name="Daniel Chang" userId="27c971ee0729eb10" providerId="LiveId" clId="{63E51CFB-3F94-4E29-AF75-60107278CDB8}" dt="2023-05-18T16:19:43.490" v="239" actId="113"/>
          <ac:spMkLst>
            <pc:docMk/>
            <pc:sldMk cId="4147435291" sldId="340"/>
            <ac:spMk id="2" creationId="{F33F2BBC-78F1-50A2-23AB-8106AADAC2B9}"/>
          </ac:spMkLst>
        </pc:spChg>
        <pc:picChg chg="mod">
          <ac:chgData name="Daniel Chang" userId="27c971ee0729eb10" providerId="LiveId" clId="{63E51CFB-3F94-4E29-AF75-60107278CDB8}" dt="2023-05-18T16:19:58.816" v="241" actId="1035"/>
          <ac:picMkLst>
            <pc:docMk/>
            <pc:sldMk cId="4147435291" sldId="340"/>
            <ac:picMk id="5" creationId="{DC841E28-EDBE-5C29-C817-E12DE6554B2A}"/>
          </ac:picMkLst>
        </pc:picChg>
      </pc:sldChg>
      <pc:sldChg chg="addSp modSp mod">
        <pc:chgData name="Daniel Chang" userId="27c971ee0729eb10" providerId="LiveId" clId="{63E51CFB-3F94-4E29-AF75-60107278CDB8}" dt="2023-05-18T16:26:56.113" v="306" actId="255"/>
        <pc:sldMkLst>
          <pc:docMk/>
          <pc:sldMk cId="354842886" sldId="341"/>
        </pc:sldMkLst>
        <pc:spChg chg="mod">
          <ac:chgData name="Daniel Chang" userId="27c971ee0729eb10" providerId="LiveId" clId="{63E51CFB-3F94-4E29-AF75-60107278CDB8}" dt="2023-05-18T16:26:56.113" v="306" actId="255"/>
          <ac:spMkLst>
            <pc:docMk/>
            <pc:sldMk cId="354842886" sldId="341"/>
            <ac:spMk id="2" creationId="{5044208C-A6BF-8262-088C-63A90E547850}"/>
          </ac:spMkLst>
        </pc:spChg>
        <pc:spChg chg="mod">
          <ac:chgData name="Daniel Chang" userId="27c971ee0729eb10" providerId="LiveId" clId="{63E51CFB-3F94-4E29-AF75-60107278CDB8}" dt="2023-05-18T04:45:57.418" v="64" actId="20577"/>
          <ac:spMkLst>
            <pc:docMk/>
            <pc:sldMk cId="354842886" sldId="341"/>
            <ac:spMk id="3" creationId="{94F2A814-E12F-443B-CB28-258A689AE8A7}"/>
          </ac:spMkLst>
        </pc:spChg>
        <pc:picChg chg="add mod">
          <ac:chgData name="Daniel Chang" userId="27c971ee0729eb10" providerId="LiveId" clId="{63E51CFB-3F94-4E29-AF75-60107278CDB8}" dt="2023-05-18T04:46:32.412" v="71" actId="1076"/>
          <ac:picMkLst>
            <pc:docMk/>
            <pc:sldMk cId="354842886" sldId="341"/>
            <ac:picMk id="4" creationId="{24050E02-A57D-4C54-3BC1-B7FC554086F0}"/>
          </ac:picMkLst>
        </pc:picChg>
        <pc:picChg chg="mod">
          <ac:chgData name="Daniel Chang" userId="27c971ee0729eb10" providerId="LiveId" clId="{63E51CFB-3F94-4E29-AF75-60107278CDB8}" dt="2023-05-18T16:26:38.216" v="304" actId="1076"/>
          <ac:picMkLst>
            <pc:docMk/>
            <pc:sldMk cId="354842886" sldId="341"/>
            <ac:picMk id="5" creationId="{317C0316-36C2-EEF0-276E-D00F3C62C1A3}"/>
          </ac:picMkLst>
        </pc:picChg>
      </pc:sldChg>
      <pc:sldChg chg="modSp mod">
        <pc:chgData name="Daniel Chang" userId="27c971ee0729eb10" providerId="LiveId" clId="{63E51CFB-3F94-4E29-AF75-60107278CDB8}" dt="2023-05-18T16:28:15.780" v="319" actId="1076"/>
        <pc:sldMkLst>
          <pc:docMk/>
          <pc:sldMk cId="986098934" sldId="345"/>
        </pc:sldMkLst>
        <pc:spChg chg="mod">
          <ac:chgData name="Daniel Chang" userId="27c971ee0729eb10" providerId="LiveId" clId="{63E51CFB-3F94-4E29-AF75-60107278CDB8}" dt="2023-05-18T16:28:15.780" v="319" actId="1076"/>
          <ac:spMkLst>
            <pc:docMk/>
            <pc:sldMk cId="986098934" sldId="345"/>
            <ac:spMk id="2" creationId="{D60B9DC2-8FFC-D8EC-145B-1AA2F6546ACA}"/>
          </ac:spMkLst>
        </pc:spChg>
      </pc:sldChg>
      <pc:sldChg chg="modSp">
        <pc:chgData name="Daniel Chang" userId="27c971ee0729eb10" providerId="LiveId" clId="{63E51CFB-3F94-4E29-AF75-60107278CDB8}" dt="2023-05-18T16:14:10.083" v="202" actId="1076"/>
        <pc:sldMkLst>
          <pc:docMk/>
          <pc:sldMk cId="4093299708" sldId="468"/>
        </pc:sldMkLst>
        <pc:picChg chg="mod">
          <ac:chgData name="Daniel Chang" userId="27c971ee0729eb10" providerId="LiveId" clId="{63E51CFB-3F94-4E29-AF75-60107278CDB8}" dt="2023-05-18T16:14:10.083" v="202" actId="1076"/>
          <ac:picMkLst>
            <pc:docMk/>
            <pc:sldMk cId="4093299708" sldId="468"/>
            <ac:picMk id="5" creationId="{10B9A482-613F-7EB4-0173-681E17731455}"/>
          </ac:picMkLst>
        </pc:picChg>
      </pc:sldChg>
      <pc:sldChg chg="modSp">
        <pc:chgData name="Daniel Chang" userId="27c971ee0729eb10" providerId="LiveId" clId="{63E51CFB-3F94-4E29-AF75-60107278CDB8}" dt="2023-05-18T16:14:59.862" v="208" actId="1076"/>
        <pc:sldMkLst>
          <pc:docMk/>
          <pc:sldMk cId="1203941824" sldId="471"/>
        </pc:sldMkLst>
        <pc:picChg chg="mod">
          <ac:chgData name="Daniel Chang" userId="27c971ee0729eb10" providerId="LiveId" clId="{63E51CFB-3F94-4E29-AF75-60107278CDB8}" dt="2023-05-18T16:14:59.862" v="208" actId="1076"/>
          <ac:picMkLst>
            <pc:docMk/>
            <pc:sldMk cId="1203941824" sldId="471"/>
            <ac:picMk id="5" creationId="{10B9A482-613F-7EB4-0173-681E17731455}"/>
          </ac:picMkLst>
        </pc:picChg>
      </pc:sldChg>
      <pc:sldChg chg="modSp mod">
        <pc:chgData name="Daniel Chang" userId="27c971ee0729eb10" providerId="LiveId" clId="{63E51CFB-3F94-4E29-AF75-60107278CDB8}" dt="2023-05-18T16:20:31.057" v="246" actId="255"/>
        <pc:sldMkLst>
          <pc:docMk/>
          <pc:sldMk cId="2177720685" sldId="473"/>
        </pc:sldMkLst>
        <pc:spChg chg="mod">
          <ac:chgData name="Daniel Chang" userId="27c971ee0729eb10" providerId="LiveId" clId="{63E51CFB-3F94-4E29-AF75-60107278CDB8}" dt="2023-05-18T16:20:31.057" v="246" actId="255"/>
          <ac:spMkLst>
            <pc:docMk/>
            <pc:sldMk cId="2177720685" sldId="473"/>
            <ac:spMk id="2" creationId="{89430B8B-8CEA-F579-C5D5-BA8644B31E34}"/>
          </ac:spMkLst>
        </pc:spChg>
        <pc:picChg chg="mod">
          <ac:chgData name="Daniel Chang" userId="27c971ee0729eb10" providerId="LiveId" clId="{63E51CFB-3F94-4E29-AF75-60107278CDB8}" dt="2023-05-18T16:20:23.165" v="245" actId="1037"/>
          <ac:picMkLst>
            <pc:docMk/>
            <pc:sldMk cId="2177720685" sldId="473"/>
            <ac:picMk id="5" creationId="{AC38CD89-652D-4300-891A-91D70F8C325A}"/>
          </ac:picMkLst>
        </pc:picChg>
      </pc:sldChg>
      <pc:sldChg chg="modSp mod">
        <pc:chgData name="Daniel Chang" userId="27c971ee0729eb10" providerId="LiveId" clId="{63E51CFB-3F94-4E29-AF75-60107278CDB8}" dt="2023-05-18T16:18:01.743" v="228" actId="113"/>
        <pc:sldMkLst>
          <pc:docMk/>
          <pc:sldMk cId="1054470520" sldId="477"/>
        </pc:sldMkLst>
        <pc:spChg chg="mod">
          <ac:chgData name="Daniel Chang" userId="27c971ee0729eb10" providerId="LiveId" clId="{63E51CFB-3F94-4E29-AF75-60107278CDB8}" dt="2023-05-18T16:18:01.743" v="228" actId="113"/>
          <ac:spMkLst>
            <pc:docMk/>
            <pc:sldMk cId="1054470520" sldId="477"/>
            <ac:spMk id="2" creationId="{A875BE8B-795C-7DEC-5904-BE6D69B6719F}"/>
          </ac:spMkLst>
        </pc:spChg>
        <pc:picChg chg="mod">
          <ac:chgData name="Daniel Chang" userId="27c971ee0729eb10" providerId="LiveId" clId="{63E51CFB-3F94-4E29-AF75-60107278CDB8}" dt="2023-05-18T16:16:51.196" v="225" actId="1076"/>
          <ac:picMkLst>
            <pc:docMk/>
            <pc:sldMk cId="1054470520" sldId="477"/>
            <ac:picMk id="9" creationId="{822D1AEA-6DA5-C7B3-A271-EE9C298A6BA7}"/>
          </ac:picMkLst>
        </pc:picChg>
      </pc:sldChg>
      <pc:sldChg chg="modSp mod">
        <pc:chgData name="Daniel Chang" userId="27c971ee0729eb10" providerId="LiveId" clId="{63E51CFB-3F94-4E29-AF75-60107278CDB8}" dt="2023-05-18T16:18:56.389" v="236" actId="1076"/>
        <pc:sldMkLst>
          <pc:docMk/>
          <pc:sldMk cId="738639508" sldId="478"/>
        </pc:sldMkLst>
        <pc:spChg chg="mod">
          <ac:chgData name="Daniel Chang" userId="27c971ee0729eb10" providerId="LiveId" clId="{63E51CFB-3F94-4E29-AF75-60107278CDB8}" dt="2023-05-18T16:18:51.170" v="235" actId="1076"/>
          <ac:spMkLst>
            <pc:docMk/>
            <pc:sldMk cId="738639508" sldId="478"/>
            <ac:spMk id="2" creationId="{43431890-BC29-8B32-66AC-13648F5F8866}"/>
          </ac:spMkLst>
        </pc:spChg>
        <pc:picChg chg="mod">
          <ac:chgData name="Daniel Chang" userId="27c971ee0729eb10" providerId="LiveId" clId="{63E51CFB-3F94-4E29-AF75-60107278CDB8}" dt="2023-05-18T16:18:56.389" v="236" actId="1076"/>
          <ac:picMkLst>
            <pc:docMk/>
            <pc:sldMk cId="738639508" sldId="478"/>
            <ac:picMk id="5" creationId="{93B5094C-2365-CFD1-A2CC-48AE157C5603}"/>
          </ac:picMkLst>
        </pc:picChg>
      </pc:sldChg>
      <pc:sldChg chg="modSp mod">
        <pc:chgData name="Daniel Chang" userId="27c971ee0729eb10" providerId="LiveId" clId="{63E51CFB-3F94-4E29-AF75-60107278CDB8}" dt="2023-05-18T16:18:27.030" v="232" actId="1076"/>
        <pc:sldMkLst>
          <pc:docMk/>
          <pc:sldMk cId="3588917501" sldId="479"/>
        </pc:sldMkLst>
        <pc:spChg chg="mod">
          <ac:chgData name="Daniel Chang" userId="27c971ee0729eb10" providerId="LiveId" clId="{63E51CFB-3F94-4E29-AF75-60107278CDB8}" dt="2023-05-18T16:18:22.355" v="231" actId="1076"/>
          <ac:spMkLst>
            <pc:docMk/>
            <pc:sldMk cId="3588917501" sldId="479"/>
            <ac:spMk id="2" creationId="{43431890-BC29-8B32-66AC-13648F5F8866}"/>
          </ac:spMkLst>
        </pc:spChg>
        <pc:picChg chg="mod">
          <ac:chgData name="Daniel Chang" userId="27c971ee0729eb10" providerId="LiveId" clId="{63E51CFB-3F94-4E29-AF75-60107278CDB8}" dt="2023-05-18T16:18:27.030" v="232" actId="1076"/>
          <ac:picMkLst>
            <pc:docMk/>
            <pc:sldMk cId="3588917501" sldId="479"/>
            <ac:picMk id="5" creationId="{93B5094C-2365-CFD1-A2CC-48AE157C5603}"/>
          </ac:picMkLst>
        </pc:picChg>
      </pc:sldChg>
      <pc:sldChg chg="modSp">
        <pc:chgData name="Daniel Chang" userId="27c971ee0729eb10" providerId="LiveId" clId="{63E51CFB-3F94-4E29-AF75-60107278CDB8}" dt="2023-05-18T16:13:11.223" v="198" actId="1035"/>
        <pc:sldMkLst>
          <pc:docMk/>
          <pc:sldMk cId="3101200253" sldId="483"/>
        </pc:sldMkLst>
        <pc:picChg chg="mod">
          <ac:chgData name="Daniel Chang" userId="27c971ee0729eb10" providerId="LiveId" clId="{63E51CFB-3F94-4E29-AF75-60107278CDB8}" dt="2023-05-18T16:13:11.223" v="198" actId="1035"/>
          <ac:picMkLst>
            <pc:docMk/>
            <pc:sldMk cId="3101200253" sldId="483"/>
            <ac:picMk id="4" creationId="{BD981E15-C271-C08F-1D53-926B7B5C3CC8}"/>
          </ac:picMkLst>
        </pc:picChg>
      </pc:sldChg>
      <pc:sldChg chg="del">
        <pc:chgData name="Daniel Chang" userId="27c971ee0729eb10" providerId="LiveId" clId="{63E51CFB-3F94-4E29-AF75-60107278CDB8}" dt="2023-05-18T04:47:20.665" v="74" actId="47"/>
        <pc:sldMkLst>
          <pc:docMk/>
          <pc:sldMk cId="4237125577" sldId="484"/>
        </pc:sldMkLst>
      </pc:sldChg>
      <pc:sldChg chg="del">
        <pc:chgData name="Daniel Chang" userId="27c971ee0729eb10" providerId="LiveId" clId="{63E51CFB-3F94-4E29-AF75-60107278CDB8}" dt="2023-05-18T04:47:23.499" v="75" actId="47"/>
        <pc:sldMkLst>
          <pc:docMk/>
          <pc:sldMk cId="3199747763" sldId="486"/>
        </pc:sldMkLst>
      </pc:sldChg>
      <pc:sldChg chg="del">
        <pc:chgData name="Daniel Chang" userId="27c971ee0729eb10" providerId="LiveId" clId="{63E51CFB-3F94-4E29-AF75-60107278CDB8}" dt="2023-05-18T07:41:53.288" v="76" actId="47"/>
        <pc:sldMkLst>
          <pc:docMk/>
          <pc:sldMk cId="1946896128" sldId="487"/>
        </pc:sldMkLst>
      </pc:sldChg>
      <pc:sldChg chg="addSp delSp modSp mod">
        <pc:chgData name="Daniel Chang" userId="27c971ee0729eb10" providerId="LiveId" clId="{63E51CFB-3F94-4E29-AF75-60107278CDB8}" dt="2023-05-18T16:23:47.076" v="278" actId="1038"/>
        <pc:sldMkLst>
          <pc:docMk/>
          <pc:sldMk cId="3073517823" sldId="488"/>
        </pc:sldMkLst>
        <pc:spChg chg="del mod">
          <ac:chgData name="Daniel Chang" userId="27c971ee0729eb10" providerId="LiveId" clId="{63E51CFB-3F94-4E29-AF75-60107278CDB8}" dt="2023-05-18T16:21:16.901" v="250" actId="478"/>
          <ac:spMkLst>
            <pc:docMk/>
            <pc:sldMk cId="3073517823" sldId="488"/>
            <ac:spMk id="2" creationId="{2C0E6EF6-B78F-15AF-93FF-EAF6503CBC79}"/>
          </ac:spMkLst>
        </pc:spChg>
        <pc:spChg chg="mod">
          <ac:chgData name="Daniel Chang" userId="27c971ee0729eb10" providerId="LiveId" clId="{63E51CFB-3F94-4E29-AF75-60107278CDB8}" dt="2023-05-18T07:55:32.460" v="196" actId="1076"/>
          <ac:spMkLst>
            <pc:docMk/>
            <pc:sldMk cId="3073517823" sldId="488"/>
            <ac:spMk id="3" creationId="{7FFB6C81-47AA-831D-A188-272A4B531402}"/>
          </ac:spMkLst>
        </pc:spChg>
        <pc:spChg chg="add mod">
          <ac:chgData name="Daniel Chang" userId="27c971ee0729eb10" providerId="LiveId" clId="{63E51CFB-3F94-4E29-AF75-60107278CDB8}" dt="2023-05-18T16:23:47.076" v="278" actId="1038"/>
          <ac:spMkLst>
            <pc:docMk/>
            <pc:sldMk cId="3073517823" sldId="488"/>
            <ac:spMk id="5" creationId="{6E05F053-1D53-CF69-3B7F-B0C310B28B80}"/>
          </ac:spMkLst>
        </pc:spChg>
        <pc:picChg chg="add del mod">
          <ac:chgData name="Daniel Chang" userId="27c971ee0729eb10" providerId="LiveId" clId="{63E51CFB-3F94-4E29-AF75-60107278CDB8}" dt="2023-05-18T16:23:29.278" v="273" actId="478"/>
          <ac:picMkLst>
            <pc:docMk/>
            <pc:sldMk cId="3073517823" sldId="488"/>
            <ac:picMk id="4" creationId="{87E9BDB0-ABA5-3A21-9ACE-298D96A7A38E}"/>
          </ac:picMkLst>
        </pc:picChg>
        <pc:picChg chg="add del mod">
          <ac:chgData name="Daniel Chang" userId="27c971ee0729eb10" providerId="LiveId" clId="{63E51CFB-3F94-4E29-AF75-60107278CDB8}" dt="2023-05-18T07:52:58.768" v="98" actId="478"/>
          <ac:picMkLst>
            <pc:docMk/>
            <pc:sldMk cId="3073517823" sldId="488"/>
            <ac:picMk id="6" creationId="{9F8474C1-1F2D-02F2-9909-B9BE571F846F}"/>
          </ac:picMkLst>
        </pc:picChg>
        <pc:picChg chg="add mod">
          <ac:chgData name="Daniel Chang" userId="27c971ee0729eb10" providerId="LiveId" clId="{63E51CFB-3F94-4E29-AF75-60107278CDB8}" dt="2023-05-18T16:23:25.842" v="272"/>
          <ac:picMkLst>
            <pc:docMk/>
            <pc:sldMk cId="3073517823" sldId="488"/>
            <ac:picMk id="6" creationId="{F0512D3F-E5D8-E102-8775-FED319444E59}"/>
          </ac:picMkLst>
        </pc:picChg>
        <pc:picChg chg="add mod">
          <ac:chgData name="Daniel Chang" userId="27c971ee0729eb10" providerId="LiveId" clId="{63E51CFB-3F94-4E29-AF75-60107278CDB8}" dt="2023-05-18T07:52:56.398" v="97" actId="14100"/>
          <ac:picMkLst>
            <pc:docMk/>
            <pc:sldMk cId="3073517823" sldId="488"/>
            <ac:picMk id="7" creationId="{5F916C7D-E22F-F5C7-22B6-FA970AE0483B}"/>
          </ac:picMkLst>
        </pc:picChg>
      </pc:sldChg>
      <pc:sldChg chg="addSp delSp modSp del ord">
        <pc:chgData name="Daniel Chang" userId="27c971ee0729eb10" providerId="LiveId" clId="{63E51CFB-3F94-4E29-AF75-60107278CDB8}" dt="2023-05-18T04:47:05.176" v="72" actId="47"/>
        <pc:sldMkLst>
          <pc:docMk/>
          <pc:sldMk cId="3656033136" sldId="489"/>
        </pc:sldMkLst>
        <pc:spChg chg="del">
          <ac:chgData name="Daniel Chang" userId="27c971ee0729eb10" providerId="LiveId" clId="{63E51CFB-3F94-4E29-AF75-60107278CDB8}" dt="2023-05-18T04:44:37.887" v="2" actId="931"/>
          <ac:spMkLst>
            <pc:docMk/>
            <pc:sldMk cId="3656033136" sldId="489"/>
            <ac:spMk id="3" creationId="{7FFB6C81-47AA-831D-A188-272A4B531402}"/>
          </ac:spMkLst>
        </pc:spChg>
        <pc:spChg chg="add mod">
          <ac:chgData name="Daniel Chang" userId="27c971ee0729eb10" providerId="LiveId" clId="{63E51CFB-3F94-4E29-AF75-60107278CDB8}" dt="2023-05-18T04:46:03.392" v="65" actId="21"/>
          <ac:spMkLst>
            <pc:docMk/>
            <pc:sldMk cId="3656033136" sldId="489"/>
            <ac:spMk id="6" creationId="{434EC192-A1FC-45E7-B3ED-482FD18FB8C5}"/>
          </ac:spMkLst>
        </pc:spChg>
        <pc:picChg chg="add del mod">
          <ac:chgData name="Daniel Chang" userId="27c971ee0729eb10" providerId="LiveId" clId="{63E51CFB-3F94-4E29-AF75-60107278CDB8}" dt="2023-05-18T04:46:03.392" v="65" actId="21"/>
          <ac:picMkLst>
            <pc:docMk/>
            <pc:sldMk cId="3656033136" sldId="489"/>
            <ac:picMk id="5" creationId="{B19AE902-5813-D315-FBE5-BA6694FB5572}"/>
          </ac:picMkLst>
        </pc:picChg>
      </pc:sldChg>
      <pc:sldChg chg="addSp delSp modSp mod">
        <pc:chgData name="Daniel Chang" userId="27c971ee0729eb10" providerId="LiveId" clId="{63E51CFB-3F94-4E29-AF75-60107278CDB8}" dt="2023-05-18T16:16:33.136" v="224" actId="113"/>
        <pc:sldMkLst>
          <pc:docMk/>
          <pc:sldMk cId="2651883560" sldId="493"/>
        </pc:sldMkLst>
        <pc:spChg chg="mod">
          <ac:chgData name="Daniel Chang" userId="27c971ee0729eb10" providerId="LiveId" clId="{63E51CFB-3F94-4E29-AF75-60107278CDB8}" dt="2023-05-18T16:16:33.136" v="224" actId="113"/>
          <ac:spMkLst>
            <pc:docMk/>
            <pc:sldMk cId="2651883560" sldId="493"/>
            <ac:spMk id="2" creationId="{43431890-BC29-8B32-66AC-13648F5F8866}"/>
          </ac:spMkLst>
        </pc:spChg>
        <pc:picChg chg="add mod">
          <ac:chgData name="Daniel Chang" userId="27c971ee0729eb10" providerId="LiveId" clId="{63E51CFB-3F94-4E29-AF75-60107278CDB8}" dt="2023-05-18T16:13:18.455" v="199"/>
          <ac:picMkLst>
            <pc:docMk/>
            <pc:sldMk cId="2651883560" sldId="493"/>
            <ac:picMk id="4" creationId="{9F7E5D65-02A3-F744-EB77-90D58B7A190B}"/>
          </ac:picMkLst>
        </pc:picChg>
        <pc:picChg chg="del">
          <ac:chgData name="Daniel Chang" userId="27c971ee0729eb10" providerId="LiveId" clId="{63E51CFB-3F94-4E29-AF75-60107278CDB8}" dt="2023-05-18T16:13:22.544" v="200" actId="478"/>
          <ac:picMkLst>
            <pc:docMk/>
            <pc:sldMk cId="2651883560" sldId="493"/>
            <ac:picMk id="5" creationId="{93B5094C-2365-CFD1-A2CC-48AE157C5603}"/>
          </ac:picMkLst>
        </pc:picChg>
      </pc:sldChg>
      <pc:sldChg chg="del">
        <pc:chgData name="Daniel Chang" userId="27c971ee0729eb10" providerId="LiveId" clId="{63E51CFB-3F94-4E29-AF75-60107278CDB8}" dt="2023-05-18T04:47:12.864" v="73" actId="47"/>
        <pc:sldMkLst>
          <pc:docMk/>
          <pc:sldMk cId="3301137337" sldId="499"/>
        </pc:sldMkLst>
      </pc:sldChg>
      <pc:sldChg chg="addSp delSp modSp mod">
        <pc:chgData name="Daniel Chang" userId="27c971ee0729eb10" providerId="LiveId" clId="{63E51CFB-3F94-4E29-AF75-60107278CDB8}" dt="2023-05-18T16:25:34.359" v="297" actId="1035"/>
        <pc:sldMkLst>
          <pc:docMk/>
          <pc:sldMk cId="1416082940" sldId="500"/>
        </pc:sldMkLst>
        <pc:spChg chg="mod">
          <ac:chgData name="Daniel Chang" userId="27c971ee0729eb10" providerId="LiveId" clId="{63E51CFB-3F94-4E29-AF75-60107278CDB8}" dt="2023-05-18T16:25:29.694" v="293" actId="1076"/>
          <ac:spMkLst>
            <pc:docMk/>
            <pc:sldMk cId="1416082940" sldId="500"/>
            <ac:spMk id="2" creationId="{5D74E7AC-BCEC-9B12-1116-793E46CDCEF5}"/>
          </ac:spMkLst>
        </pc:spChg>
        <pc:picChg chg="add mod">
          <ac:chgData name="Daniel Chang" userId="27c971ee0729eb10" providerId="LiveId" clId="{63E51CFB-3F94-4E29-AF75-60107278CDB8}" dt="2023-05-18T16:25:34.359" v="297" actId="1035"/>
          <ac:picMkLst>
            <pc:docMk/>
            <pc:sldMk cId="1416082940" sldId="500"/>
            <ac:picMk id="4" creationId="{EB68AEA4-4E41-C89A-A5DB-842B17DE6C11}"/>
          </ac:picMkLst>
        </pc:picChg>
        <pc:picChg chg="del">
          <ac:chgData name="Daniel Chang" userId="27c971ee0729eb10" providerId="LiveId" clId="{63E51CFB-3F94-4E29-AF75-60107278CDB8}" dt="2023-05-18T16:25:15.183" v="291" actId="478"/>
          <ac:picMkLst>
            <pc:docMk/>
            <pc:sldMk cId="1416082940" sldId="500"/>
            <ac:picMk id="5" creationId="{95F469D8-1447-49B0-18CF-C40B3FD9BF64}"/>
          </ac:picMkLst>
        </pc:picChg>
      </pc:sldChg>
      <pc:sldChg chg="modSp">
        <pc:chgData name="Daniel Chang" userId="27c971ee0729eb10" providerId="LiveId" clId="{63E51CFB-3F94-4E29-AF75-60107278CDB8}" dt="2023-05-18T16:14:32.303" v="207" actId="1076"/>
        <pc:sldMkLst>
          <pc:docMk/>
          <pc:sldMk cId="2457719688" sldId="501"/>
        </pc:sldMkLst>
        <pc:spChg chg="mod">
          <ac:chgData name="Daniel Chang" userId="27c971ee0729eb10" providerId="LiveId" clId="{63E51CFB-3F94-4E29-AF75-60107278CDB8}" dt="2023-05-18T16:14:32.303" v="207" actId="1076"/>
          <ac:spMkLst>
            <pc:docMk/>
            <pc:sldMk cId="2457719688" sldId="501"/>
            <ac:spMk id="2" creationId="{F33F2BBC-78F1-50A2-23AB-8106AADAC2B9}"/>
          </ac:spMkLst>
        </pc:spChg>
        <pc:picChg chg="mod">
          <ac:chgData name="Daniel Chang" userId="27c971ee0729eb10" providerId="LiveId" clId="{63E51CFB-3F94-4E29-AF75-60107278CDB8}" dt="2023-05-18T16:14:25.380" v="206" actId="1036"/>
          <ac:picMkLst>
            <pc:docMk/>
            <pc:sldMk cId="2457719688" sldId="501"/>
            <ac:picMk id="5" creationId="{DC841E28-EDBE-5C29-C817-E12DE6554B2A}"/>
          </ac:picMkLst>
        </pc:picChg>
      </pc:sldChg>
      <pc:sldChg chg="modSp mod">
        <pc:chgData name="Daniel Chang" userId="27c971ee0729eb10" providerId="LiveId" clId="{63E51CFB-3F94-4E29-AF75-60107278CDB8}" dt="2023-05-18T16:27:49.024" v="315" actId="1076"/>
        <pc:sldMkLst>
          <pc:docMk/>
          <pc:sldMk cId="1412800818" sldId="513"/>
        </pc:sldMkLst>
        <pc:spChg chg="mod">
          <ac:chgData name="Daniel Chang" userId="27c971ee0729eb10" providerId="LiveId" clId="{63E51CFB-3F94-4E29-AF75-60107278CDB8}" dt="2023-05-18T16:27:49.024" v="315" actId="1076"/>
          <ac:spMkLst>
            <pc:docMk/>
            <pc:sldMk cId="1412800818" sldId="513"/>
            <ac:spMk id="6" creationId="{220F571E-DEEB-B951-3CF0-7F70F03C2ADD}"/>
          </ac:spMkLst>
        </pc:spChg>
      </pc:sldChg>
      <pc:sldChg chg="addSp modSp mod">
        <pc:chgData name="Daniel Chang" userId="27c971ee0729eb10" providerId="LiveId" clId="{63E51CFB-3F94-4E29-AF75-60107278CDB8}" dt="2023-05-18T16:28:49.197" v="324" actId="1076"/>
        <pc:sldMkLst>
          <pc:docMk/>
          <pc:sldMk cId="1784540217" sldId="514"/>
        </pc:sldMkLst>
        <pc:spChg chg="mod">
          <ac:chgData name="Daniel Chang" userId="27c971ee0729eb10" providerId="LiveId" clId="{63E51CFB-3F94-4E29-AF75-60107278CDB8}" dt="2023-05-18T16:28:38.823" v="322" actId="1076"/>
          <ac:spMkLst>
            <pc:docMk/>
            <pc:sldMk cId="1784540217" sldId="514"/>
            <ac:spMk id="2" creationId="{2C0E6EF6-B78F-15AF-93FF-EAF6503CBC79}"/>
          </ac:spMkLst>
        </pc:spChg>
        <pc:picChg chg="add mod">
          <ac:chgData name="Daniel Chang" userId="27c971ee0729eb10" providerId="LiveId" clId="{63E51CFB-3F94-4E29-AF75-60107278CDB8}" dt="2023-05-18T16:28:49.197" v="324" actId="1076"/>
          <ac:picMkLst>
            <pc:docMk/>
            <pc:sldMk cId="1784540217" sldId="514"/>
            <ac:picMk id="5" creationId="{3E69444F-7C76-F00C-A541-7B15279E7DB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2" tIns="46657" rIns="93312" bIns="46657"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2" tIns="46657" rIns="93312" bIns="46657" rtlCol="0"/>
          <a:lstStyle>
            <a:lvl1pPr algn="r" eaLnBrk="1" hangingPunct="1">
              <a:defRPr sz="1200">
                <a:latin typeface="Arial" charset="0"/>
              </a:defRPr>
            </a:lvl1pPr>
          </a:lstStyle>
          <a:p>
            <a:pPr>
              <a:defRPr/>
            </a:pPr>
            <a:fld id="{9D458A2A-F829-4C00-8D22-59BDF49445C2}" type="datetimeFigureOut">
              <a:rPr lang="en-US"/>
              <a:pPr>
                <a:defRPr/>
              </a:pPr>
              <a:t>5/18/2023</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2" tIns="46657" rIns="93312" bIns="46657"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wrap="square" lIns="93312" tIns="46657" rIns="93312" bIns="46657" numCol="1" anchor="b" anchorCtr="0" compatLnSpc="1">
            <a:prstTxWarp prst="textNoShape">
              <a:avLst/>
            </a:prstTxWarp>
          </a:bodyPr>
          <a:lstStyle>
            <a:lvl1pPr algn="r" eaLnBrk="1" hangingPunct="1">
              <a:defRPr sz="1200" smtClean="0"/>
            </a:lvl1pPr>
          </a:lstStyle>
          <a:p>
            <a:pPr>
              <a:defRPr/>
            </a:pPr>
            <a:fld id="{D99B4176-BEB6-4BA2-A596-797DAA2DD657}" type="slidenum">
              <a:rPr lang="en-US" altLang="en-US"/>
              <a:pPr>
                <a:defRPr/>
              </a:pPr>
              <a:t>‹#›</a:t>
            </a:fld>
            <a:endParaRPr lang="en-US" altLang="en-US"/>
          </a:p>
        </p:txBody>
      </p:sp>
    </p:spTree>
    <p:extLst>
      <p:ext uri="{BB962C8B-B14F-4D97-AF65-F5344CB8AC3E}">
        <p14:creationId xmlns:p14="http://schemas.microsoft.com/office/powerpoint/2010/main" val="3836074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2" tIns="46657" rIns="93312" bIns="4665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2" tIns="46657" rIns="93312" bIns="46657" rtlCol="0"/>
          <a:lstStyle>
            <a:lvl1pPr algn="r" eaLnBrk="1" fontAlgn="auto" hangingPunct="1">
              <a:spcBef>
                <a:spcPts val="0"/>
              </a:spcBef>
              <a:spcAft>
                <a:spcPts val="0"/>
              </a:spcAft>
              <a:defRPr sz="1200">
                <a:latin typeface="+mn-lt"/>
              </a:defRPr>
            </a:lvl1pPr>
          </a:lstStyle>
          <a:p>
            <a:pPr>
              <a:defRPr/>
            </a:pPr>
            <a:fld id="{5F9D9497-04B4-4CF2-AD8C-11AF54591684}" type="datetimeFigureOut">
              <a:rPr lang="en-US"/>
              <a:pPr>
                <a:defRPr/>
              </a:pPr>
              <a:t>5/18/2023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2" tIns="46657" rIns="93312" bIns="46657" rtlCol="0" anchor="ctr"/>
          <a:lstStyle/>
          <a:p>
            <a:pPr lvl="0"/>
            <a:endParaRPr lang="en-US" noProof="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2" tIns="46657" rIns="93312" bIns="4665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2" tIns="46657" rIns="93312" bIns="46657"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wrap="square" lIns="93312" tIns="46657" rIns="93312" bIns="46657"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168ED430-4405-4802-812B-1B40F08864E8}" type="slidenum">
              <a:rPr lang="en-US" altLang="en-US"/>
              <a:pPr>
                <a:defRPr/>
              </a:pPr>
              <a:t>‹#›</a:t>
            </a:fld>
            <a:endParaRPr lang="en-US" altLang="en-US"/>
          </a:p>
        </p:txBody>
      </p:sp>
    </p:spTree>
    <p:extLst>
      <p:ext uri="{BB962C8B-B14F-4D97-AF65-F5344CB8AC3E}">
        <p14:creationId xmlns:p14="http://schemas.microsoft.com/office/powerpoint/2010/main" val="378984135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70" indent="-174970" eaLnBrk="1" hangingPunct="1">
              <a:buFontTx/>
              <a:buChar char="-"/>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B33D0F-54C7-463E-9657-7E7ECE6DDAC4}" type="slidenum">
              <a:rPr lang="en-US" altLang="en-US"/>
              <a:pPr>
                <a:spcBef>
                  <a:spcPct val="0"/>
                </a:spcBef>
              </a:pPr>
              <a:t>1</a:t>
            </a:fld>
            <a:endParaRPr lang="en-US" altLang="en-US"/>
          </a:p>
        </p:txBody>
      </p:sp>
    </p:spTree>
    <p:extLst>
      <p:ext uri="{BB962C8B-B14F-4D97-AF65-F5344CB8AC3E}">
        <p14:creationId xmlns:p14="http://schemas.microsoft.com/office/powerpoint/2010/main" val="2551129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70" indent="-174970" eaLnBrk="1" hangingPunct="1">
              <a:spcBef>
                <a:spcPct val="0"/>
              </a:spcBef>
              <a:buFontTx/>
              <a:buChar char="-"/>
            </a:pPr>
            <a:r>
              <a:rPr lang="en-US" altLang="en-US" dirty="0"/>
              <a:t>Throughout today’s training,</a:t>
            </a:r>
            <a:r>
              <a:rPr lang="en-US" altLang="en-US" baseline="0" dirty="0"/>
              <a:t> as you begin to experience the Project WET activities, you will learn that the activities are designed to teach students HOW to think, not what to think. </a:t>
            </a:r>
          </a:p>
          <a:p>
            <a:pPr marL="174970" indent="-174970" eaLnBrk="1" hangingPunct="1">
              <a:spcBef>
                <a:spcPct val="0"/>
              </a:spcBef>
              <a:buFontTx/>
              <a:buChar char="-"/>
            </a:pPr>
            <a:r>
              <a:rPr lang="en-US" altLang="en-US" dirty="0"/>
              <a:t>The activities are designed to provide educators and students with factual, objective information and let the learner form their own decisions. </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78761E-90AC-4E40-951C-32D60D0D2F43}" type="slidenum">
              <a:rPr lang="en-US" altLang="en-US"/>
              <a:pPr>
                <a:spcBef>
                  <a:spcPct val="0"/>
                </a:spcBef>
              </a:pPr>
              <a:t>12</a:t>
            </a:fld>
            <a:endParaRPr lang="en-US" altLang="en-US"/>
          </a:p>
        </p:txBody>
      </p:sp>
    </p:spTree>
    <p:extLst>
      <p:ext uri="{BB962C8B-B14F-4D97-AF65-F5344CB8AC3E}">
        <p14:creationId xmlns:p14="http://schemas.microsoft.com/office/powerpoint/2010/main" val="297235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70" indent="-174970">
              <a:buFontTx/>
              <a:buChar char="-"/>
            </a:pPr>
            <a:r>
              <a:rPr lang="en-US" dirty="0">
                <a:effectLst/>
              </a:rPr>
              <a:t>In 1984,</a:t>
            </a:r>
            <a:r>
              <a:rPr lang="en-US" baseline="0" dirty="0">
                <a:effectLst/>
              </a:rPr>
              <a:t> a man named </a:t>
            </a:r>
            <a:r>
              <a:rPr lang="en-US" dirty="0">
                <a:effectLst/>
              </a:rPr>
              <a:t>Dennis Nelson founded Project WET while working at the North Dakota State Water Commission. </a:t>
            </a:r>
          </a:p>
          <a:p>
            <a:pPr marL="174970" indent="-174970">
              <a:buFontTx/>
              <a:buChar char="-"/>
            </a:pPr>
            <a:r>
              <a:rPr lang="en-US" dirty="0">
                <a:effectLst/>
                <a:highlight>
                  <a:srgbClr val="FFFF00"/>
                </a:highlight>
              </a:rPr>
              <a:t>It was developed because he saw a need for water education to help educate and address local water issues they were facing. </a:t>
            </a:r>
          </a:p>
          <a:p>
            <a:r>
              <a:rPr lang="en-US" dirty="0">
                <a:effectLst/>
                <a:highlight>
                  <a:srgbClr val="FFFF00"/>
                </a:highlight>
              </a:rPr>
              <a:t>-</a:t>
            </a:r>
            <a:r>
              <a:rPr lang="en-US" baseline="0" dirty="0">
                <a:effectLst/>
                <a:highlight>
                  <a:srgbClr val="FFFF00"/>
                </a:highlight>
              </a:rPr>
              <a:t>   </a:t>
            </a:r>
            <a:r>
              <a:rPr lang="en-US" dirty="0">
                <a:effectLst/>
                <a:highlight>
                  <a:srgbClr val="FFFF00"/>
                </a:highlight>
              </a:rPr>
              <a:t>Through extensive partnerships and successful fundraising efforts, Dennis</a:t>
            </a:r>
            <a:r>
              <a:rPr lang="en-US" baseline="0" dirty="0">
                <a:effectLst/>
                <a:highlight>
                  <a:srgbClr val="FFFF00"/>
                </a:highlight>
              </a:rPr>
              <a:t> </a:t>
            </a:r>
            <a:r>
              <a:rPr lang="en-US" dirty="0">
                <a:effectLst/>
                <a:highlight>
                  <a:srgbClr val="FFFF00"/>
                </a:highlight>
              </a:rPr>
              <a:t>developed the small hometown program into the global leader in water resource education we have today.</a:t>
            </a:r>
          </a:p>
          <a:p>
            <a:pPr marL="174970" indent="-174970">
              <a:buFontTx/>
              <a:buChar char="-"/>
            </a:pPr>
            <a:r>
              <a:rPr lang="en-US" dirty="0">
                <a:effectLst/>
                <a:highlight>
                  <a:srgbClr val="FFFF00"/>
                </a:highlight>
              </a:rPr>
              <a:t>Dennis</a:t>
            </a:r>
            <a:r>
              <a:rPr lang="en-US" baseline="0" dirty="0">
                <a:effectLst/>
                <a:highlight>
                  <a:srgbClr val="FFFF00"/>
                </a:highlight>
              </a:rPr>
              <a:t> himself has authored and co-authored over 300 original water science and education activities. </a:t>
            </a:r>
          </a:p>
          <a:p>
            <a:pPr marL="174970" indent="-174970" defTabSz="466586">
              <a:buFontTx/>
              <a:buChar char="-"/>
              <a:defRPr/>
            </a:pPr>
            <a:r>
              <a:rPr lang="en-US" dirty="0">
                <a:effectLst/>
                <a:highlight>
                  <a:srgbClr val="FFFF00"/>
                </a:highlight>
              </a:rPr>
              <a:t>The Project WET foundation continues to develop and deliver the world's most</a:t>
            </a:r>
            <a:r>
              <a:rPr lang="en-US" baseline="0" dirty="0">
                <a:effectLst/>
                <a:highlight>
                  <a:srgbClr val="FFFF00"/>
                </a:highlight>
              </a:rPr>
              <a:t> extensive </a:t>
            </a:r>
            <a:r>
              <a:rPr lang="en-US" dirty="0">
                <a:effectLst/>
                <a:highlight>
                  <a:srgbClr val="FFFF00"/>
                </a:highlight>
              </a:rPr>
              <a:t>water education resources, water festivals, manages a worldwide network of partners and advocates for the role of water education in solving the world's most pressing water issues.</a:t>
            </a:r>
            <a:endParaRPr lang="en-US" baseline="0" dirty="0">
              <a:effectLst/>
              <a:highlight>
                <a:srgbClr val="FFFF00"/>
              </a:highlight>
            </a:endParaRPr>
          </a:p>
          <a:p>
            <a:pPr marL="174970" indent="-174970">
              <a:buFontTx/>
              <a:buChar char="-"/>
            </a:pPr>
            <a:r>
              <a:rPr lang="en-US" baseline="0" dirty="0">
                <a:effectLst/>
                <a:highlight>
                  <a:srgbClr val="FFFF00"/>
                </a:highlight>
              </a:rPr>
              <a:t>The curriculum is correlated with the Common Core State Standards for English/Language Arts and Literacy in History/Social Studies, Science and Technical Subjects. </a:t>
            </a:r>
          </a:p>
          <a:p>
            <a:pPr marL="174970" indent="-174970">
              <a:buFontTx/>
              <a:buChar char="-"/>
            </a:pPr>
            <a:r>
              <a:rPr lang="en-US" baseline="0" dirty="0">
                <a:effectLst/>
                <a:highlight>
                  <a:srgbClr val="FFFF00"/>
                </a:highlight>
              </a:rPr>
              <a:t>The Project WET USA foundation is continuously developing resources and partnerships around the world to pursue their mission statement.</a:t>
            </a:r>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14</a:t>
            </a:fld>
            <a:endParaRPr lang="en-US" altLang="en-US"/>
          </a:p>
        </p:txBody>
      </p:sp>
    </p:spTree>
    <p:extLst>
      <p:ext uri="{BB962C8B-B14F-4D97-AF65-F5344CB8AC3E}">
        <p14:creationId xmlns:p14="http://schemas.microsoft.com/office/powerpoint/2010/main" val="409064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8ED430-4405-4802-812B-1B40F08864E8}" type="slidenum">
              <a:rPr lang="en-US" altLang="en-US" smtClean="0"/>
              <a:pPr>
                <a:defRPr/>
              </a:pPr>
              <a:t>15</a:t>
            </a:fld>
            <a:endParaRPr lang="en-US" altLang="en-US"/>
          </a:p>
        </p:txBody>
      </p:sp>
    </p:spTree>
    <p:extLst>
      <p:ext uri="{BB962C8B-B14F-4D97-AF65-F5344CB8AC3E}">
        <p14:creationId xmlns:p14="http://schemas.microsoft.com/office/powerpoint/2010/main" val="2661909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70" indent="-174970" eaLnBrk="1" hangingPunct="1">
              <a:buFontTx/>
              <a:buChar char="-"/>
            </a:pPr>
            <a:r>
              <a:rPr lang="en-US" altLang="en-US" dirty="0"/>
              <a:t>Project WET has networks in all 50 states.  Each network is made up of water-industry leaders, natural resource specialists and educators just like you!</a:t>
            </a:r>
          </a:p>
          <a:p>
            <a:pPr marL="174970" indent="-174970" eaLnBrk="1" hangingPunct="1">
              <a:buFontTx/>
              <a:buChar char="-"/>
            </a:pPr>
            <a:r>
              <a:rPr lang="en-US" altLang="en-US" dirty="0"/>
              <a:t>In Hawai’i, we have 16 Facilitators and over 150 Project WET educators.  </a:t>
            </a:r>
          </a:p>
        </p:txBody>
      </p:sp>
      <p:sp>
        <p:nvSpPr>
          <p:cNvPr id="21508" name="Slide Number Placeholder 3"/>
          <p:cNvSpPr txBox="1">
            <a:spLocks noGrp="1"/>
          </p:cNvSpPr>
          <p:nvPr/>
        </p:nvSpPr>
        <p:spPr bwMode="auto">
          <a:xfrm>
            <a:off x="3978132" y="8842030"/>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2" tIns="46657" rIns="93312" bIns="4665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C35F54D-B346-45EE-9D63-0286E6B73D3F}" type="slidenum">
              <a:rPr lang="en-US" altLang="en-US"/>
              <a:pPr algn="r" eaLnBrk="1" hangingPunct="1">
                <a:spcBef>
                  <a:spcPct val="0"/>
                </a:spcBef>
              </a:pPr>
              <a:t>16</a:t>
            </a:fld>
            <a:endParaRPr lang="en-US" altLang="en-US"/>
          </a:p>
        </p:txBody>
      </p:sp>
    </p:spTree>
    <p:extLst>
      <p:ext uri="{BB962C8B-B14F-4D97-AF65-F5344CB8AC3E}">
        <p14:creationId xmlns:p14="http://schemas.microsoft.com/office/powerpoint/2010/main" val="2112417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6586" eaLnBrk="1" hangingPunct="1"/>
            <a:r>
              <a:rPr lang="en-US" altLang="en-US" dirty="0">
                <a:solidFill>
                  <a:srgbClr val="002060"/>
                </a:solidFill>
              </a:rPr>
              <a:t>Our existing partners include the following agencies and county departments who have trained PWET staff within their personnel.</a:t>
            </a:r>
          </a:p>
          <a:p>
            <a:pPr defTabSz="466586" eaLnBrk="1" hangingPunct="1"/>
            <a:r>
              <a:rPr lang="en-US" altLang="en-US" dirty="0">
                <a:solidFill>
                  <a:srgbClr val="002060"/>
                </a:solidFill>
              </a:rPr>
              <a:t>We are also seeking additional partners throughout the state and within various Departments to help expand our Project WET Facilitator network.</a:t>
            </a:r>
          </a:p>
          <a:p>
            <a:pPr eaLnBrk="1" hangingPunct="1"/>
            <a:endParaRPr lang="en-US" alt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631702-AE4D-45E7-9B2D-C31D90BB6FC0}" type="slidenum">
              <a:rPr lang="en-US" altLang="en-US"/>
              <a:pPr>
                <a:spcBef>
                  <a:spcPct val="0"/>
                </a:spcBef>
              </a:pPr>
              <a:t>17</a:t>
            </a:fld>
            <a:endParaRPr lang="en-US" altLang="en-US"/>
          </a:p>
        </p:txBody>
      </p:sp>
    </p:spTree>
    <p:extLst>
      <p:ext uri="{BB962C8B-B14F-4D97-AF65-F5344CB8AC3E}">
        <p14:creationId xmlns:p14="http://schemas.microsoft.com/office/powerpoint/2010/main" val="325795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WET</a:t>
            </a:r>
            <a:r>
              <a:rPr lang="en-US" baseline="0" dirty="0"/>
              <a:t> Hawaii has been a part of the Kauai Department of Water’s educational outreach efforts for about 19 years.</a:t>
            </a:r>
          </a:p>
          <a:p>
            <a:r>
              <a:rPr lang="en-US" dirty="0"/>
              <a:t>We</a:t>
            </a:r>
            <a:r>
              <a:rPr lang="en-US" baseline="0" dirty="0"/>
              <a:t> currently host the state’s largest and only Make a Splash with Project WET- Water Education festival!</a:t>
            </a:r>
          </a:p>
          <a:p>
            <a:r>
              <a:rPr lang="en-US" baseline="0" dirty="0"/>
              <a:t>We incorporate Project WET activities and curriculum into our public relations and conservation efforts in various community outreach programs that help</a:t>
            </a:r>
          </a:p>
          <a:p>
            <a:r>
              <a:rPr lang="en-US" baseline="0" dirty="0"/>
              <a:t>to educate our current and future customers about the importance of water education and Hawaii’s sustainable future.</a:t>
            </a:r>
            <a:endParaRPr lang="en-US" dirty="0"/>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18</a:t>
            </a:fld>
            <a:endParaRPr lang="en-US" altLang="en-US"/>
          </a:p>
        </p:txBody>
      </p:sp>
    </p:spTree>
    <p:extLst>
      <p:ext uri="{BB962C8B-B14F-4D97-AF65-F5344CB8AC3E}">
        <p14:creationId xmlns:p14="http://schemas.microsoft.com/office/powerpoint/2010/main" val="98747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Make a Splash with Project WET Festival is our</a:t>
            </a:r>
            <a:r>
              <a:rPr lang="en-US" baseline="0" dirty="0"/>
              <a:t> Department’s Annual signature event and the biggest Project WET event in the state.</a:t>
            </a:r>
          </a:p>
          <a:p>
            <a:r>
              <a:rPr lang="en-US" baseline="0" dirty="0"/>
              <a:t>Together with our staff and community partners, we host 11 water education stations for students to experience water education.</a:t>
            </a:r>
          </a:p>
          <a:p>
            <a:r>
              <a:rPr lang="en-US" baseline="0" dirty="0"/>
              <a:t>We’ve partnered with local and state agencies such as DLNR’s –Aquatic Resources division, Dept. of Health, Aqua Engineers, of course Hawaii Rural Water Association as well as local landowners and development companies.</a:t>
            </a:r>
          </a:p>
          <a:p>
            <a:endParaRPr lang="en-US" dirty="0"/>
          </a:p>
          <a:p>
            <a:r>
              <a:rPr lang="en-US" dirty="0"/>
              <a:t>Next slide – MAS pics</a:t>
            </a:r>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19</a:t>
            </a:fld>
            <a:endParaRPr lang="en-US" altLang="en-US"/>
          </a:p>
        </p:txBody>
      </p:sp>
    </p:spTree>
    <p:extLst>
      <p:ext uri="{BB962C8B-B14F-4D97-AF65-F5344CB8AC3E}">
        <p14:creationId xmlns:p14="http://schemas.microsoft.com/office/powerpoint/2010/main" val="4015239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86">
              <a:defRPr/>
            </a:pPr>
            <a:r>
              <a:rPr lang="en-US" baseline="0" dirty="0"/>
              <a:t>I will admit that this is a great Public Relation and community outreach event for the Department, but our efforts go beyond that.  </a:t>
            </a:r>
          </a:p>
          <a:p>
            <a:pPr defTabSz="457886">
              <a:defRPr/>
            </a:pPr>
            <a:r>
              <a:rPr lang="en-US" baseline="0" dirty="0"/>
              <a:t>We pride ourselves in being able to impact these students with the meaningful lessons and experiences that encourages critical thinking and sound decisions when it comes to their water future.</a:t>
            </a:r>
          </a:p>
          <a:p>
            <a:pPr defTabSz="457886">
              <a:defRPr/>
            </a:pPr>
            <a:r>
              <a:rPr lang="en-US" baseline="0" dirty="0"/>
              <a:t>The students take away a better understanding and appreciation of water and our ecosystems and we see the results of this events through the teacher surveys and “thank you” notes that students send to the Dept. about what they learned.  </a:t>
            </a:r>
            <a:endParaRPr lang="en-US" dirty="0"/>
          </a:p>
          <a:p>
            <a:endParaRPr lang="en-US" dirty="0"/>
          </a:p>
          <a:p>
            <a:endParaRPr lang="en-US" dirty="0"/>
          </a:p>
          <a:p>
            <a:r>
              <a:rPr lang="en-US" dirty="0"/>
              <a:t>Next slide - MAS</a:t>
            </a:r>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20</a:t>
            </a:fld>
            <a:endParaRPr lang="en-US" altLang="en-US"/>
          </a:p>
        </p:txBody>
      </p:sp>
    </p:spTree>
    <p:extLst>
      <p:ext uri="{BB962C8B-B14F-4D97-AF65-F5344CB8AC3E}">
        <p14:creationId xmlns:p14="http://schemas.microsoft.com/office/powerpoint/2010/main" val="1309002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may also add that the Teachers</a:t>
            </a:r>
            <a:r>
              <a:rPr lang="en-US" baseline="0" dirty="0"/>
              <a:t> who attend our festival, love the hands-on learning activities and the outdoor setting!</a:t>
            </a:r>
          </a:p>
          <a:p>
            <a:r>
              <a:rPr lang="en-US" baseline="0" dirty="0"/>
              <a:t>Here is one of our popular activities called Long Haul, which teaches students how water is delivered to their homes.</a:t>
            </a:r>
          </a:p>
          <a:p>
            <a:endParaRPr lang="en-US" dirty="0"/>
          </a:p>
          <a:p>
            <a:endParaRPr lang="en-US" dirty="0"/>
          </a:p>
          <a:p>
            <a:r>
              <a:rPr lang="en-US" dirty="0"/>
              <a:t>Next slide: MAS</a:t>
            </a:r>
            <a:r>
              <a:rPr lang="en-US" baseline="0" dirty="0"/>
              <a:t> –Mini festival</a:t>
            </a:r>
            <a:endParaRPr lang="en-US" dirty="0"/>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21</a:t>
            </a:fld>
            <a:endParaRPr lang="en-US" altLang="en-US"/>
          </a:p>
        </p:txBody>
      </p:sp>
    </p:spTree>
    <p:extLst>
      <p:ext uri="{BB962C8B-B14F-4D97-AF65-F5344CB8AC3E}">
        <p14:creationId xmlns:p14="http://schemas.microsoft.com/office/powerpoint/2010/main" val="2227704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also host a mini version of the MAS festival. Where students rotate to different classrooms for activities. </a:t>
            </a:r>
          </a:p>
          <a:p>
            <a:r>
              <a:rPr lang="en-US" baseline="0" dirty="0"/>
              <a:t>Here is the 1</a:t>
            </a:r>
            <a:r>
              <a:rPr lang="en-US" baseline="30000" dirty="0"/>
              <a:t>st</a:t>
            </a:r>
            <a:r>
              <a:rPr lang="en-US" baseline="0" dirty="0"/>
              <a:t> grade students showing off their artistic interpretations of a Thunderstorm!</a:t>
            </a:r>
            <a:endParaRPr lang="en-US" dirty="0"/>
          </a:p>
          <a:p>
            <a:endParaRPr lang="en-US" dirty="0"/>
          </a:p>
          <a:p>
            <a:r>
              <a:rPr lang="en-US" dirty="0"/>
              <a:t>Speaking of Activities, let’s get ready for our next one!</a:t>
            </a:r>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22</a:t>
            </a:fld>
            <a:endParaRPr lang="en-US" altLang="en-US"/>
          </a:p>
        </p:txBody>
      </p:sp>
    </p:spTree>
    <p:extLst>
      <p:ext uri="{BB962C8B-B14F-4D97-AF65-F5344CB8AC3E}">
        <p14:creationId xmlns:p14="http://schemas.microsoft.com/office/powerpoint/2010/main" val="117283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8ED430-4405-4802-812B-1B40F08864E8}" type="slidenum">
              <a:rPr lang="en-US" altLang="en-US" smtClean="0"/>
              <a:pPr>
                <a:defRPr/>
              </a:pPr>
              <a:t>2</a:t>
            </a:fld>
            <a:endParaRPr lang="en-US" altLang="en-US"/>
          </a:p>
        </p:txBody>
      </p:sp>
    </p:spTree>
    <p:extLst>
      <p:ext uri="{BB962C8B-B14F-4D97-AF65-F5344CB8AC3E}">
        <p14:creationId xmlns:p14="http://schemas.microsoft.com/office/powerpoint/2010/main" val="204623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of what our network has done over the past 6 years.</a:t>
            </a:r>
          </a:p>
          <a:p>
            <a:r>
              <a:rPr lang="en-US" dirty="0"/>
              <a:t>We have trained many teachers over the past few years. </a:t>
            </a:r>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23</a:t>
            </a:fld>
            <a:endParaRPr lang="en-US" altLang="en-US"/>
          </a:p>
        </p:txBody>
      </p:sp>
    </p:spTree>
    <p:extLst>
      <p:ext uri="{BB962C8B-B14F-4D97-AF65-F5344CB8AC3E}">
        <p14:creationId xmlns:p14="http://schemas.microsoft.com/office/powerpoint/2010/main" val="2430927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86">
              <a:defRPr/>
            </a:pPr>
            <a:r>
              <a:rPr lang="en-US" dirty="0"/>
              <a:t>We were able to host educator</a:t>
            </a:r>
            <a:r>
              <a:rPr lang="en-US" baseline="0" dirty="0"/>
              <a:t> workshops on Oahu, Big Island, Maui and Kaua’i to help expand the use of Project WET, water education statewide.</a:t>
            </a:r>
          </a:p>
          <a:p>
            <a:endParaRPr lang="en-US" dirty="0"/>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24</a:t>
            </a:fld>
            <a:endParaRPr lang="en-US" altLang="en-US"/>
          </a:p>
        </p:txBody>
      </p:sp>
    </p:spTree>
    <p:extLst>
      <p:ext uri="{BB962C8B-B14F-4D97-AF65-F5344CB8AC3E}">
        <p14:creationId xmlns:p14="http://schemas.microsoft.com/office/powerpoint/2010/main" val="121541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70" indent="-174970">
              <a:buFontTx/>
              <a:buChar char="-"/>
            </a:pPr>
            <a:r>
              <a:rPr lang="en-US" dirty="0"/>
              <a:t>We always incorporate Teach Back lessons in our Facilitator training to allow you to dive into the guide and immediately apply what you’ve learned.</a:t>
            </a:r>
          </a:p>
          <a:p>
            <a:pPr marL="174970" indent="-174970">
              <a:buFontTx/>
              <a:buChar char="-"/>
            </a:pPr>
            <a:r>
              <a:rPr lang="en-US" dirty="0"/>
              <a:t>The hands-on experience with the Guide also helps to bring up discussions, ideas and benefits of using Project WET in your existing programs.</a:t>
            </a:r>
          </a:p>
          <a:p>
            <a:pPr marL="174970" indent="-174970">
              <a:buFontTx/>
              <a:buChar char="-"/>
            </a:pPr>
            <a:r>
              <a:rPr lang="en-US" dirty="0"/>
              <a:t>No need to reinvent the wheel – every activity has a clear lesson plan correlated to our State’s education standards</a:t>
            </a:r>
          </a:p>
          <a:p>
            <a:pPr marL="174970" indent="-174970">
              <a:buFontTx/>
              <a:buChar char="-"/>
            </a:pPr>
            <a:r>
              <a:rPr lang="en-US" dirty="0"/>
              <a:t>Learners are engaged when they participate because they are having fun through hands-on activities</a:t>
            </a:r>
          </a:p>
          <a:p>
            <a:pPr marL="174970" indent="-174970">
              <a:buFontTx/>
              <a:buChar char="-"/>
            </a:pPr>
            <a:r>
              <a:rPr lang="en-US" dirty="0"/>
              <a:t>If you are looking to fulfill or enhance an educational outreach in your program, Project WET is a great way to start</a:t>
            </a:r>
          </a:p>
          <a:p>
            <a:pPr marL="174970" indent="-174970">
              <a:buFontTx/>
              <a:buChar char="-"/>
            </a:pPr>
            <a:r>
              <a:rPr lang="en-US" dirty="0"/>
              <a:t>Your host program, Kaua’i Dept of Water will continue to sponsor workshop Guides and offer additional resources when available, statewide.</a:t>
            </a:r>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27</a:t>
            </a:fld>
            <a:endParaRPr lang="en-US" altLang="en-US"/>
          </a:p>
        </p:txBody>
      </p:sp>
    </p:spTree>
    <p:extLst>
      <p:ext uri="{BB962C8B-B14F-4D97-AF65-F5344CB8AC3E}">
        <p14:creationId xmlns:p14="http://schemas.microsoft.com/office/powerpoint/2010/main" val="4078553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8ED430-4405-4802-812B-1B40F08864E8}" type="slidenum">
              <a:rPr lang="en-US" altLang="en-US" smtClean="0"/>
              <a:pPr>
                <a:defRPr/>
              </a:pPr>
              <a:t>31</a:t>
            </a:fld>
            <a:endParaRPr lang="en-US" altLang="en-US"/>
          </a:p>
        </p:txBody>
      </p:sp>
    </p:spTree>
    <p:extLst>
      <p:ext uri="{BB962C8B-B14F-4D97-AF65-F5344CB8AC3E}">
        <p14:creationId xmlns:p14="http://schemas.microsoft.com/office/powerpoint/2010/main" val="2843508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6B9DC4-CEAD-4670-80A6-30635C79EE55}" type="slidenum">
              <a:rPr lang="en-US" altLang="en-US" smtClean="0"/>
              <a:pPr>
                <a:defRPr/>
              </a:pPr>
              <a:t>33</a:t>
            </a:fld>
            <a:endParaRPr lang="en-US" altLang="en-US"/>
          </a:p>
        </p:txBody>
      </p:sp>
    </p:spTree>
    <p:extLst>
      <p:ext uri="{BB962C8B-B14F-4D97-AF65-F5344CB8AC3E}">
        <p14:creationId xmlns:p14="http://schemas.microsoft.com/office/powerpoint/2010/main" val="239331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8ED430-4405-4802-812B-1B40F08864E8}" type="slidenum">
              <a:rPr lang="en-US" altLang="en-US" smtClean="0"/>
              <a:pPr>
                <a:defRPr/>
              </a:pPr>
              <a:t>36</a:t>
            </a:fld>
            <a:endParaRPr lang="en-US" altLang="en-US"/>
          </a:p>
        </p:txBody>
      </p:sp>
    </p:spTree>
    <p:extLst>
      <p:ext uri="{BB962C8B-B14F-4D97-AF65-F5344CB8AC3E}">
        <p14:creationId xmlns:p14="http://schemas.microsoft.com/office/powerpoint/2010/main" val="2527848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6B9DC4-CEAD-4670-80A6-30635C79EE55}" type="slidenum">
              <a:rPr lang="en-US" altLang="en-US" smtClean="0"/>
              <a:pPr>
                <a:defRPr/>
              </a:pPr>
              <a:t>37</a:t>
            </a:fld>
            <a:endParaRPr lang="en-US" altLang="en-US"/>
          </a:p>
        </p:txBody>
      </p:sp>
    </p:spTree>
    <p:extLst>
      <p:ext uri="{BB962C8B-B14F-4D97-AF65-F5344CB8AC3E}">
        <p14:creationId xmlns:p14="http://schemas.microsoft.com/office/powerpoint/2010/main" val="2486593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6B9DC4-CEAD-4670-80A6-30635C79EE55}" type="slidenum">
              <a:rPr lang="en-US" altLang="en-US" smtClean="0"/>
              <a:pPr>
                <a:defRPr/>
              </a:pPr>
              <a:t>40</a:t>
            </a:fld>
            <a:endParaRPr lang="en-US" altLang="en-US"/>
          </a:p>
        </p:txBody>
      </p:sp>
    </p:spTree>
    <p:extLst>
      <p:ext uri="{BB962C8B-B14F-4D97-AF65-F5344CB8AC3E}">
        <p14:creationId xmlns:p14="http://schemas.microsoft.com/office/powerpoint/2010/main" val="2284440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70" indent="-174970" eaLnBrk="1" hangingPunct="1">
              <a:buFontTx/>
              <a:buChar char="-"/>
            </a:pPr>
            <a:r>
              <a:rPr lang="en-US" altLang="en-US" baseline="0" dirty="0"/>
              <a:t>Mahalo!</a:t>
            </a:r>
            <a:endParaRPr lang="en-US"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57F881-6783-42BE-A5F4-4796E35C90FA}" type="slidenum">
              <a:rPr lang="en-US" altLang="en-US"/>
              <a:pPr>
                <a:spcBef>
                  <a:spcPct val="0"/>
                </a:spcBef>
              </a:pPr>
              <a:t>48</a:t>
            </a:fld>
            <a:endParaRPr lang="en-US" altLang="en-US"/>
          </a:p>
        </p:txBody>
      </p:sp>
    </p:spTree>
    <p:extLst>
      <p:ext uri="{BB962C8B-B14F-4D97-AF65-F5344CB8AC3E}">
        <p14:creationId xmlns:p14="http://schemas.microsoft.com/office/powerpoint/2010/main" val="20456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8ED430-4405-4802-812B-1B40F08864E8}" type="slidenum">
              <a:rPr lang="en-US" altLang="en-US" smtClean="0"/>
              <a:pPr>
                <a:defRPr/>
              </a:pPr>
              <a:t>4</a:t>
            </a:fld>
            <a:endParaRPr lang="en-US" altLang="en-US"/>
          </a:p>
        </p:txBody>
      </p:sp>
    </p:spTree>
    <p:extLst>
      <p:ext uri="{BB962C8B-B14F-4D97-AF65-F5344CB8AC3E}">
        <p14:creationId xmlns:p14="http://schemas.microsoft.com/office/powerpoint/2010/main" val="130717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70" indent="-174970">
              <a:buFontTx/>
              <a:buChar char="-"/>
            </a:pPr>
            <a:r>
              <a:rPr lang="en-US" dirty="0">
                <a:effectLst/>
              </a:rPr>
              <a:t>In 1984,</a:t>
            </a:r>
            <a:r>
              <a:rPr lang="en-US" baseline="0" dirty="0">
                <a:effectLst/>
              </a:rPr>
              <a:t> a man named </a:t>
            </a:r>
            <a:r>
              <a:rPr lang="en-US" dirty="0">
                <a:effectLst/>
              </a:rPr>
              <a:t>Dennis Nelson founded Project WET while working at the North Dakota State Water Commission. </a:t>
            </a:r>
          </a:p>
          <a:p>
            <a:pPr marL="174970" indent="-174970">
              <a:buFontTx/>
              <a:buChar char="-"/>
            </a:pPr>
            <a:r>
              <a:rPr lang="en-US" dirty="0">
                <a:effectLst/>
                <a:highlight>
                  <a:srgbClr val="FFFF00"/>
                </a:highlight>
              </a:rPr>
              <a:t>It was developed because he saw a need for water education to help educate and address local water issues they were facing. </a:t>
            </a:r>
          </a:p>
          <a:p>
            <a:r>
              <a:rPr lang="en-US" dirty="0">
                <a:effectLst/>
                <a:highlight>
                  <a:srgbClr val="FFFF00"/>
                </a:highlight>
              </a:rPr>
              <a:t>-</a:t>
            </a:r>
            <a:r>
              <a:rPr lang="en-US" baseline="0" dirty="0">
                <a:effectLst/>
                <a:highlight>
                  <a:srgbClr val="FFFF00"/>
                </a:highlight>
              </a:rPr>
              <a:t>   </a:t>
            </a:r>
            <a:r>
              <a:rPr lang="en-US" dirty="0">
                <a:effectLst/>
                <a:highlight>
                  <a:srgbClr val="FFFF00"/>
                </a:highlight>
              </a:rPr>
              <a:t>Through extensive partnerships and successful fundraising efforts, Dennis</a:t>
            </a:r>
            <a:r>
              <a:rPr lang="en-US" baseline="0" dirty="0">
                <a:effectLst/>
                <a:highlight>
                  <a:srgbClr val="FFFF00"/>
                </a:highlight>
              </a:rPr>
              <a:t> </a:t>
            </a:r>
            <a:r>
              <a:rPr lang="en-US" dirty="0">
                <a:effectLst/>
                <a:highlight>
                  <a:srgbClr val="FFFF00"/>
                </a:highlight>
              </a:rPr>
              <a:t>developed the small hometown program into the global leader in water resource education we have today.</a:t>
            </a:r>
          </a:p>
          <a:p>
            <a:pPr marL="174970" indent="-174970">
              <a:buFontTx/>
              <a:buChar char="-"/>
            </a:pPr>
            <a:r>
              <a:rPr lang="en-US" dirty="0">
                <a:effectLst/>
                <a:highlight>
                  <a:srgbClr val="FFFF00"/>
                </a:highlight>
              </a:rPr>
              <a:t>Dennis</a:t>
            </a:r>
            <a:r>
              <a:rPr lang="en-US" baseline="0" dirty="0">
                <a:effectLst/>
                <a:highlight>
                  <a:srgbClr val="FFFF00"/>
                </a:highlight>
              </a:rPr>
              <a:t> himself has authored and co-authored over 300 original water science and education activities. </a:t>
            </a:r>
          </a:p>
          <a:p>
            <a:pPr marL="174970" indent="-174970" defTabSz="466586">
              <a:buFontTx/>
              <a:buChar char="-"/>
              <a:defRPr/>
            </a:pPr>
            <a:r>
              <a:rPr lang="en-US" dirty="0">
                <a:effectLst/>
                <a:highlight>
                  <a:srgbClr val="FFFF00"/>
                </a:highlight>
              </a:rPr>
              <a:t>The Project WET foundation continues to develop and deliver the world's most</a:t>
            </a:r>
            <a:r>
              <a:rPr lang="en-US" baseline="0" dirty="0">
                <a:effectLst/>
                <a:highlight>
                  <a:srgbClr val="FFFF00"/>
                </a:highlight>
              </a:rPr>
              <a:t> extensive </a:t>
            </a:r>
            <a:r>
              <a:rPr lang="en-US" dirty="0">
                <a:effectLst/>
                <a:highlight>
                  <a:srgbClr val="FFFF00"/>
                </a:highlight>
              </a:rPr>
              <a:t>water education resources, water festivals, manages a worldwide network of partners and advocates for the role of water education in solving the world's most pressing water issues.</a:t>
            </a:r>
            <a:endParaRPr lang="en-US" baseline="0" dirty="0">
              <a:effectLst/>
              <a:highlight>
                <a:srgbClr val="FFFF00"/>
              </a:highlight>
            </a:endParaRPr>
          </a:p>
          <a:p>
            <a:pPr marL="174970" indent="-174970">
              <a:buFontTx/>
              <a:buChar char="-"/>
            </a:pPr>
            <a:r>
              <a:rPr lang="en-US" baseline="0" dirty="0">
                <a:effectLst/>
                <a:highlight>
                  <a:srgbClr val="FFFF00"/>
                </a:highlight>
              </a:rPr>
              <a:t>The curriculum is correlated with the Common Core State Standards for English/Language Arts and Literacy in History/Social Studies, Science and Technical Subjects. </a:t>
            </a:r>
          </a:p>
          <a:p>
            <a:pPr marL="174970" indent="-174970">
              <a:buFontTx/>
              <a:buChar char="-"/>
            </a:pPr>
            <a:r>
              <a:rPr lang="en-US" baseline="0" dirty="0">
                <a:effectLst/>
                <a:highlight>
                  <a:srgbClr val="FFFF00"/>
                </a:highlight>
              </a:rPr>
              <a:t>The Project WET USA foundation is continuously developing resources and partnerships around the world to pursue their mission statement.</a:t>
            </a:r>
          </a:p>
        </p:txBody>
      </p:sp>
      <p:sp>
        <p:nvSpPr>
          <p:cNvPr id="4" name="Slide Number Placeholder 3"/>
          <p:cNvSpPr>
            <a:spLocks noGrp="1"/>
          </p:cNvSpPr>
          <p:nvPr>
            <p:ph type="sldNum" sz="quarter" idx="10"/>
          </p:nvPr>
        </p:nvSpPr>
        <p:spPr/>
        <p:txBody>
          <a:bodyPr/>
          <a:lstStyle/>
          <a:p>
            <a:pPr>
              <a:defRPr/>
            </a:pPr>
            <a:fld id="{168ED430-4405-4802-812B-1B40F08864E8}" type="slidenum">
              <a:rPr lang="en-US" altLang="en-US" smtClean="0"/>
              <a:pPr>
                <a:defRPr/>
              </a:pPr>
              <a:t>6</a:t>
            </a:fld>
            <a:endParaRPr lang="en-US" altLang="en-US"/>
          </a:p>
        </p:txBody>
      </p:sp>
    </p:spTree>
    <p:extLst>
      <p:ext uri="{BB962C8B-B14F-4D97-AF65-F5344CB8AC3E}">
        <p14:creationId xmlns:p14="http://schemas.microsoft.com/office/powerpoint/2010/main" val="260472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p:txBody>
          <a:bodyPr wrap="square" numCol="1" anchor="t" anchorCtr="0" compatLnSpc="1">
            <a:prstTxWarp prst="textNoShape">
              <a:avLst/>
            </a:prstTxWarp>
          </a:bodyPr>
          <a:lstStyle/>
          <a:p>
            <a:pPr marL="174970" indent="-174970" eaLnBrk="1" hangingPunct="1">
              <a:spcBef>
                <a:spcPct val="0"/>
              </a:spcBef>
              <a:buFontTx/>
              <a:buChar char="-"/>
              <a:defRPr/>
            </a:pPr>
            <a:r>
              <a:rPr lang="en-US" dirty="0">
                <a:latin typeface="+mj-lt"/>
                <a:ea typeface="Cambria" pitchFamily="18" charset="0"/>
                <a:cs typeface="Times New Roman" pitchFamily="18" charset="0"/>
              </a:rPr>
              <a:t>Project WET believes that informed people are more likely to participate in the decision-making process to make a difference through their actions.</a:t>
            </a:r>
            <a:r>
              <a:rPr lang="en-US" dirty="0">
                <a:effectLst>
                  <a:outerShdw blurRad="38100" dist="38100" dir="2700000" algn="tl">
                    <a:srgbClr val="C0C0C0"/>
                  </a:outerShdw>
                </a:effectLst>
                <a:latin typeface="+mj-lt"/>
                <a:ea typeface="Cambria" pitchFamily="18" charset="0"/>
                <a:cs typeface="Times New Roman" pitchFamily="18" charset="0"/>
              </a:rPr>
              <a:t> </a:t>
            </a:r>
            <a:endParaRPr 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FCB1B6-4570-4C97-9EFA-C83B8CF5BD3E}" type="slidenum">
              <a:rPr lang="en-US" altLang="en-US"/>
              <a:pPr>
                <a:spcBef>
                  <a:spcPct val="0"/>
                </a:spcBef>
              </a:pPr>
              <a:t>7</a:t>
            </a:fld>
            <a:endParaRPr lang="en-US" altLang="en-US"/>
          </a:p>
        </p:txBody>
      </p:sp>
    </p:spTree>
    <p:extLst>
      <p:ext uri="{BB962C8B-B14F-4D97-AF65-F5344CB8AC3E}">
        <p14:creationId xmlns:p14="http://schemas.microsoft.com/office/powerpoint/2010/main" val="74591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70" indent="-174970">
              <a:buFontTx/>
              <a:buChar char="-"/>
            </a:pPr>
            <a:r>
              <a:rPr lang="en-US" altLang="en-US" dirty="0"/>
              <a:t>Project WET now has a presence in more than 66 countries around the world and has an active program in all 50 of the United States.</a:t>
            </a:r>
          </a:p>
          <a:p>
            <a:pPr marL="174970" indent="-174970">
              <a:buFontTx/>
              <a:buChar char="-"/>
            </a:pPr>
            <a:r>
              <a:rPr lang="en-US" altLang="en-US" dirty="0"/>
              <a:t>It</a:t>
            </a:r>
            <a:r>
              <a:rPr lang="en-US" altLang="en-US" baseline="0" dirty="0"/>
              <a:t> has the world’s largest water education resources network!</a:t>
            </a:r>
            <a:endParaRPr lang="en-US" altLang="en-US" dirty="0"/>
          </a:p>
          <a:p>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DE9391-9450-4041-AF1C-B3FF749317B9}" type="slidenum">
              <a:rPr lang="en-US" altLang="en-US"/>
              <a:pPr>
                <a:spcBef>
                  <a:spcPct val="0"/>
                </a:spcBef>
              </a:pPr>
              <a:t>8</a:t>
            </a:fld>
            <a:endParaRPr lang="en-US" altLang="en-US"/>
          </a:p>
        </p:txBody>
      </p:sp>
    </p:spTree>
    <p:extLst>
      <p:ext uri="{BB962C8B-B14F-4D97-AF65-F5344CB8AC3E}">
        <p14:creationId xmlns:p14="http://schemas.microsoft.com/office/powerpoint/2010/main" val="403742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970" indent="-174970" eaLnBrk="1" hangingPunct="1">
              <a:buFontTx/>
              <a:buChar char="-"/>
            </a:pPr>
            <a:r>
              <a:rPr lang="en-US" altLang="en-US" dirty="0"/>
              <a:t>Project WET activities are designed to supplement and enhance programs that are already being used</a:t>
            </a:r>
            <a:r>
              <a:rPr lang="en-US" altLang="en-US" baseline="0" dirty="0"/>
              <a:t>. </a:t>
            </a:r>
          </a:p>
          <a:p>
            <a:pPr marL="174970" indent="-174970" eaLnBrk="1" hangingPunct="1">
              <a:buFontTx/>
              <a:buChar char="-"/>
            </a:pPr>
            <a:r>
              <a:rPr lang="en-US" altLang="en-US" baseline="0" dirty="0"/>
              <a:t>It</a:t>
            </a:r>
            <a:r>
              <a:rPr lang="en-US" altLang="en-US" dirty="0"/>
              <a:t> is not meant to replace</a:t>
            </a:r>
            <a:r>
              <a:rPr lang="en-US" altLang="en-US" baseline="0" dirty="0"/>
              <a:t> or take over DOE’s</a:t>
            </a:r>
            <a:r>
              <a:rPr lang="en-US" altLang="en-US" dirty="0"/>
              <a:t> education initiatives</a:t>
            </a:r>
            <a:r>
              <a:rPr lang="en-US" altLang="en-US" baseline="0" dirty="0"/>
              <a:t> for any one subject.</a:t>
            </a:r>
            <a:endParaRPr lang="en-US" altLang="en-US" dirty="0"/>
          </a:p>
          <a:p>
            <a:pPr marL="174970" indent="-174970" eaLnBrk="1" hangingPunct="1">
              <a:buFontTx/>
              <a:buChar char="-"/>
            </a:pPr>
            <a:r>
              <a:rPr lang="en-US" altLang="en-US" dirty="0"/>
              <a:t>The activities build and engages existing knowledge and skills across multiple subject areas.  In a classroom setting, educators value these activities because it is also incorporated in Common Core and Next Generation Science standards.</a:t>
            </a:r>
          </a:p>
        </p:txBody>
      </p:sp>
      <p:sp>
        <p:nvSpPr>
          <p:cNvPr id="21508" name="Slide Number Placeholder 3"/>
          <p:cNvSpPr txBox="1">
            <a:spLocks noGrp="1"/>
          </p:cNvSpPr>
          <p:nvPr/>
        </p:nvSpPr>
        <p:spPr bwMode="auto">
          <a:xfrm>
            <a:off x="3978132" y="8842030"/>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2" tIns="46657" rIns="93312" bIns="4665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C35F54D-B346-45EE-9D63-0286E6B73D3F}" type="slidenum">
              <a:rPr lang="en-US" altLang="en-US"/>
              <a:pPr algn="r" eaLnBrk="1" hangingPunct="1">
                <a:spcBef>
                  <a:spcPct val="0"/>
                </a:spcBef>
              </a:pPr>
              <a:t>9</a:t>
            </a:fld>
            <a:endParaRPr lang="en-US" altLang="en-US"/>
          </a:p>
        </p:txBody>
      </p:sp>
    </p:spTree>
    <p:extLst>
      <p:ext uri="{BB962C8B-B14F-4D97-AF65-F5344CB8AC3E}">
        <p14:creationId xmlns:p14="http://schemas.microsoft.com/office/powerpoint/2010/main" val="207632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Project WET activities introduce water topics in stages– meaning knowledge and skills gained in activities continues to grow as the lesson gets more complex through an activity or a combination of activities in the guide.</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481EA6-22C2-4CD9-B26E-DA9E4E5D8697}" type="slidenum">
              <a:rPr lang="en-US" altLang="en-US"/>
              <a:pPr>
                <a:spcBef>
                  <a:spcPct val="0"/>
                </a:spcBef>
              </a:pPr>
              <a:t>10</a:t>
            </a:fld>
            <a:endParaRPr lang="en-US" altLang="en-US"/>
          </a:p>
        </p:txBody>
      </p:sp>
    </p:spTree>
    <p:extLst>
      <p:ext uri="{BB962C8B-B14F-4D97-AF65-F5344CB8AC3E}">
        <p14:creationId xmlns:p14="http://schemas.microsoft.com/office/powerpoint/2010/main" val="198635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Project WET activities addressing</a:t>
            </a:r>
            <a:r>
              <a:rPr lang="en-US" altLang="en-US" baseline="0" dirty="0"/>
              <a:t> </a:t>
            </a:r>
            <a:r>
              <a:rPr lang="en-US" altLang="en-US" dirty="0"/>
              <a:t>all water issues faced around the</a:t>
            </a:r>
            <a:r>
              <a:rPr lang="en-US" altLang="en-US" baseline="0" dirty="0"/>
              <a:t> world, like those depicted in this photo</a:t>
            </a:r>
            <a:r>
              <a:rPr lang="en-US" altLang="en-US" dirty="0"/>
              <a:t> – and quite a few that address the same issue from multiple angles.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02" indent="-291616">
              <a:spcBef>
                <a:spcPct val="30000"/>
              </a:spcBef>
              <a:defRPr sz="1200">
                <a:solidFill>
                  <a:schemeClr val="tx1"/>
                </a:solidFill>
                <a:latin typeface="Calibri" panose="020F0502020204030204" pitchFamily="34" charset="0"/>
              </a:defRPr>
            </a:lvl2pPr>
            <a:lvl3pPr marL="1166464" indent="-233292">
              <a:spcBef>
                <a:spcPct val="30000"/>
              </a:spcBef>
              <a:defRPr sz="1200">
                <a:solidFill>
                  <a:schemeClr val="tx1"/>
                </a:solidFill>
                <a:latin typeface="Calibri" panose="020F0502020204030204" pitchFamily="34" charset="0"/>
              </a:defRPr>
            </a:lvl3pPr>
            <a:lvl4pPr marL="1633050" indent="-233292">
              <a:spcBef>
                <a:spcPct val="30000"/>
              </a:spcBef>
              <a:defRPr sz="1200">
                <a:solidFill>
                  <a:schemeClr val="tx1"/>
                </a:solidFill>
                <a:latin typeface="Calibri" panose="020F0502020204030204" pitchFamily="34" charset="0"/>
              </a:defRPr>
            </a:lvl4pPr>
            <a:lvl5pPr marL="2099636" indent="-233292">
              <a:spcBef>
                <a:spcPct val="30000"/>
              </a:spcBef>
              <a:defRPr sz="1200">
                <a:solidFill>
                  <a:schemeClr val="tx1"/>
                </a:solidFill>
                <a:latin typeface="Calibri" panose="020F0502020204030204" pitchFamily="34" charset="0"/>
              </a:defRPr>
            </a:lvl5pPr>
            <a:lvl6pPr marL="2566221" indent="-233292" eaLnBrk="0" fontAlgn="base" hangingPunct="0">
              <a:spcBef>
                <a:spcPct val="30000"/>
              </a:spcBef>
              <a:spcAft>
                <a:spcPct val="0"/>
              </a:spcAft>
              <a:defRPr sz="1200">
                <a:solidFill>
                  <a:schemeClr val="tx1"/>
                </a:solidFill>
                <a:latin typeface="Calibri" panose="020F0502020204030204" pitchFamily="34" charset="0"/>
              </a:defRPr>
            </a:lvl6pPr>
            <a:lvl7pPr marL="3032806" indent="-233292" eaLnBrk="0" fontAlgn="base" hangingPunct="0">
              <a:spcBef>
                <a:spcPct val="30000"/>
              </a:spcBef>
              <a:spcAft>
                <a:spcPct val="0"/>
              </a:spcAft>
              <a:defRPr sz="1200">
                <a:solidFill>
                  <a:schemeClr val="tx1"/>
                </a:solidFill>
                <a:latin typeface="Calibri" panose="020F0502020204030204" pitchFamily="34" charset="0"/>
              </a:defRPr>
            </a:lvl7pPr>
            <a:lvl8pPr marL="3499392" indent="-233292" eaLnBrk="0" fontAlgn="base" hangingPunct="0">
              <a:spcBef>
                <a:spcPct val="30000"/>
              </a:spcBef>
              <a:spcAft>
                <a:spcPct val="0"/>
              </a:spcAft>
              <a:defRPr sz="1200">
                <a:solidFill>
                  <a:schemeClr val="tx1"/>
                </a:solidFill>
                <a:latin typeface="Calibri" panose="020F0502020204030204" pitchFamily="34" charset="0"/>
              </a:defRPr>
            </a:lvl8pPr>
            <a:lvl9pPr marL="3965978" indent="-233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CE4FEC-FF2F-4CBA-AF1C-7A942AF40626}" type="slidenum">
              <a:rPr lang="en-US" altLang="en-US"/>
              <a:pPr>
                <a:spcBef>
                  <a:spcPct val="0"/>
                </a:spcBef>
              </a:pPr>
              <a:t>11</a:t>
            </a:fld>
            <a:endParaRPr lang="en-US" altLang="en-US"/>
          </a:p>
        </p:txBody>
      </p:sp>
    </p:spTree>
    <p:extLst>
      <p:ext uri="{BB962C8B-B14F-4D97-AF65-F5344CB8AC3E}">
        <p14:creationId xmlns:p14="http://schemas.microsoft.com/office/powerpoint/2010/main" val="1324488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BB8581AE-2082-4312-A8F3-8B345E64CD70}" type="datetime1">
              <a:rPr lang="en-US"/>
              <a:pPr>
                <a:defRPr/>
              </a:pPr>
              <a:t>5/18/2023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9FD674-1B99-42E1-9CC8-6EAF135490B1}" type="slidenum">
              <a:rPr lang="en-US" altLang="en-US"/>
              <a:pPr>
                <a:defRPr/>
              </a:pPr>
              <a:t>‹#›</a:t>
            </a:fld>
            <a:endParaRPr lang="en-US" altLang="en-US"/>
          </a:p>
        </p:txBody>
      </p:sp>
    </p:spTree>
    <p:extLst>
      <p:ext uri="{BB962C8B-B14F-4D97-AF65-F5344CB8AC3E}">
        <p14:creationId xmlns:p14="http://schemas.microsoft.com/office/powerpoint/2010/main" val="62320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5EAB30E-0E1D-1D11-E2B6-4FA47426B0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43D1E8E-A752-921C-6E08-14FF18C39A19}"/>
              </a:ext>
            </a:extLst>
          </p:cNvPr>
          <p:cNvSpPr>
            <a:spLocks noGrp="1"/>
          </p:cNvSpPr>
          <p:nvPr>
            <p:ph type="dt" sz="half" idx="14"/>
          </p:nvPr>
        </p:nvSpPr>
        <p:spPr/>
        <p:txBody>
          <a:bodyPr/>
          <a:lstStyle>
            <a:lvl1pPr>
              <a:defRPr/>
            </a:lvl1pPr>
          </a:lstStyle>
          <a:p>
            <a:pPr>
              <a:defRPr/>
            </a:pPr>
            <a:fld id="{3041E66F-1A63-457C-B7B1-433819DE3E5B}" type="datetimeFigureOut">
              <a:rPr lang="en-US"/>
              <a:pPr>
                <a:defRPr/>
              </a:pPr>
              <a:t>5/18/2023</a:t>
            </a:fld>
            <a:endParaRPr lang="en-US"/>
          </a:p>
        </p:txBody>
      </p:sp>
      <p:sp>
        <p:nvSpPr>
          <p:cNvPr id="6" name="Footer Placeholder 4">
            <a:extLst>
              <a:ext uri="{FF2B5EF4-FFF2-40B4-BE49-F238E27FC236}">
                <a16:creationId xmlns:a16="http://schemas.microsoft.com/office/drawing/2014/main" id="{5EAA2CD5-9240-6A61-451B-E802759C2DA9}"/>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C147AE-95B8-343E-6FB3-45D7DE8F7156}"/>
              </a:ext>
            </a:extLst>
          </p:cNvPr>
          <p:cNvSpPr>
            <a:spLocks noGrp="1"/>
          </p:cNvSpPr>
          <p:nvPr>
            <p:ph type="sldNum" sz="quarter" idx="16"/>
          </p:nvPr>
        </p:nvSpPr>
        <p:spPr/>
        <p:txBody>
          <a:bodyPr/>
          <a:lstStyle>
            <a:lvl1pPr>
              <a:defRPr/>
            </a:lvl1pPr>
          </a:lstStyle>
          <a:p>
            <a:pPr>
              <a:defRPr/>
            </a:pPr>
            <a:fld id="{A22B0235-0498-44A8-B727-2A1BC12752FD}" type="slidenum">
              <a:rPr lang="en-US" altLang="en-US"/>
              <a:pPr>
                <a:defRPr/>
              </a:pPr>
              <a:t>‹#›</a:t>
            </a:fld>
            <a:endParaRPr lang="en-US" altLang="en-US"/>
          </a:p>
        </p:txBody>
      </p:sp>
    </p:spTree>
    <p:extLst>
      <p:ext uri="{BB962C8B-B14F-4D97-AF65-F5344CB8AC3E}">
        <p14:creationId xmlns:p14="http://schemas.microsoft.com/office/powerpoint/2010/main" val="1042893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B4F8D14-D106-6FB0-2E6C-16BEA97592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3259" y="1300786"/>
            <a:ext cx="6517482"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D30059E4-4118-D0D3-A1F2-0F728E71B753}"/>
              </a:ext>
            </a:extLst>
          </p:cNvPr>
          <p:cNvSpPr>
            <a:spLocks noGrp="1"/>
          </p:cNvSpPr>
          <p:nvPr>
            <p:ph type="dt" sz="half" idx="10"/>
          </p:nvPr>
        </p:nvSpPr>
        <p:spPr/>
        <p:txBody>
          <a:bodyPr/>
          <a:lstStyle>
            <a:lvl1pPr>
              <a:defRPr/>
            </a:lvl1pPr>
          </a:lstStyle>
          <a:p>
            <a:pPr>
              <a:defRPr/>
            </a:pPr>
            <a:fld id="{80D82CD8-6D40-45C8-B15D-32F9E406E226}" type="datetimeFigureOut">
              <a:rPr lang="en-US"/>
              <a:pPr>
                <a:defRPr/>
              </a:pPr>
              <a:t>5/18/2023</a:t>
            </a:fld>
            <a:endParaRPr lang="en-US"/>
          </a:p>
        </p:txBody>
      </p:sp>
      <p:sp>
        <p:nvSpPr>
          <p:cNvPr id="6" name="Footer Placeholder 4">
            <a:extLst>
              <a:ext uri="{FF2B5EF4-FFF2-40B4-BE49-F238E27FC236}">
                <a16:creationId xmlns:a16="http://schemas.microsoft.com/office/drawing/2014/main" id="{B50A1D81-F893-1335-C948-6FFD9222B2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CE3F14-7BC6-E3EF-5AC5-1200E27FC3CA}"/>
              </a:ext>
            </a:extLst>
          </p:cNvPr>
          <p:cNvSpPr>
            <a:spLocks noGrp="1"/>
          </p:cNvSpPr>
          <p:nvPr>
            <p:ph type="sldNum" sz="quarter" idx="12"/>
          </p:nvPr>
        </p:nvSpPr>
        <p:spPr/>
        <p:txBody>
          <a:bodyPr/>
          <a:lstStyle>
            <a:lvl1pPr>
              <a:defRPr/>
            </a:lvl1pPr>
          </a:lstStyle>
          <a:p>
            <a:pPr>
              <a:defRPr/>
            </a:pPr>
            <a:fld id="{0D651528-AA03-4D59-9B65-6643AAF68583}" type="slidenum">
              <a:rPr lang="en-US" altLang="en-US"/>
              <a:pPr>
                <a:defRPr/>
              </a:pPr>
              <a:t>‹#›</a:t>
            </a:fld>
            <a:endParaRPr lang="en-US" altLang="en-US"/>
          </a:p>
        </p:txBody>
      </p:sp>
    </p:spTree>
    <p:extLst>
      <p:ext uri="{BB962C8B-B14F-4D97-AF65-F5344CB8AC3E}">
        <p14:creationId xmlns:p14="http://schemas.microsoft.com/office/powerpoint/2010/main" val="283594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B762BAD1-64FB-4C9B-A3D2-2AC1F06610D0}" type="datetime1">
              <a:rPr lang="en-US"/>
              <a:pPr>
                <a:defRPr/>
              </a:pPr>
              <a:t>5/18/2023</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75B0FF23-EB83-4A02-ABCD-3779560F6110}" type="slidenum">
              <a:rPr lang="en-US" altLang="en-US"/>
              <a:pPr>
                <a:defRPr/>
              </a:pPr>
              <a:t>‹#›</a:t>
            </a:fld>
            <a:endParaRPr lang="en-US" altLang="en-US"/>
          </a:p>
        </p:txBody>
      </p:sp>
    </p:spTree>
    <p:extLst>
      <p:ext uri="{BB962C8B-B14F-4D97-AF65-F5344CB8AC3E}">
        <p14:creationId xmlns:p14="http://schemas.microsoft.com/office/powerpoint/2010/main" val="1996348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0FD9C5D-0188-44E0-8EE7-14274B0A2D56}" type="datetime1">
              <a:rPr lang="en-US"/>
              <a:pPr>
                <a:defRPr/>
              </a:pPr>
              <a:t>5/18/2023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6D5ECAA-C412-45F2-BF18-F9C4CC7ACCD9}" type="slidenum">
              <a:rPr lang="en-US" altLang="en-US"/>
              <a:pPr>
                <a:defRPr/>
              </a:pPr>
              <a:t>‹#›</a:t>
            </a:fld>
            <a:endParaRPr lang="en-US" altLang="en-US"/>
          </a:p>
        </p:txBody>
      </p:sp>
    </p:spTree>
    <p:extLst>
      <p:ext uri="{BB962C8B-B14F-4D97-AF65-F5344CB8AC3E}">
        <p14:creationId xmlns:p14="http://schemas.microsoft.com/office/powerpoint/2010/main" val="296685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FB63160-8376-4735-84F4-73957764CE0C}" type="datetime1">
              <a:rPr lang="en-US"/>
              <a:pPr>
                <a:defRPr/>
              </a:pPr>
              <a:t>5/18/2023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7852AC-9476-4EA6-8659-55776B7E5E26}" type="slidenum">
              <a:rPr lang="en-US" altLang="en-US"/>
              <a:pPr>
                <a:defRPr/>
              </a:pPr>
              <a:t>‹#›</a:t>
            </a:fld>
            <a:endParaRPr lang="en-US" altLang="en-US"/>
          </a:p>
        </p:txBody>
      </p:sp>
    </p:spTree>
    <p:extLst>
      <p:ext uri="{BB962C8B-B14F-4D97-AF65-F5344CB8AC3E}">
        <p14:creationId xmlns:p14="http://schemas.microsoft.com/office/powerpoint/2010/main" val="16430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18"/>
            <p:cNvSpPr>
              <a:spLocks/>
            </p:cNvSpPr>
            <p:nvPr/>
          </p:nvSpPr>
          <p:spPr bwMode="hidden">
            <a:xfrm>
              <a:off x="-308667" y="4319028"/>
              <a:ext cx="8279020" cy="1208091"/>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22"/>
            <p:cNvSpPr>
              <a:spLocks/>
            </p:cNvSpPr>
            <p:nvPr/>
          </p:nvSpPr>
          <p:spPr bwMode="hidden">
            <a:xfrm>
              <a:off x="4286" y="4334834"/>
              <a:ext cx="8165219"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26"/>
            <p:cNvSpPr>
              <a:spLocks/>
            </p:cNvSpPr>
            <p:nvPr/>
          </p:nvSpPr>
          <p:spPr bwMode="hidden">
            <a:xfrm>
              <a:off x="4155651" y="4316769"/>
              <a:ext cx="4940859"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8"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 name="Date Placeholder 1"/>
          <p:cNvSpPr>
            <a:spLocks noGrp="1"/>
          </p:cNvSpPr>
          <p:nvPr>
            <p:ph type="dt" sz="half" idx="10"/>
          </p:nvPr>
        </p:nvSpPr>
        <p:spPr/>
        <p:txBody>
          <a:bodyPr/>
          <a:lstStyle>
            <a:lvl1pPr>
              <a:defRPr/>
            </a:lvl1pPr>
          </a:lstStyle>
          <a:p>
            <a:pPr>
              <a:defRPr/>
            </a:pPr>
            <a:fld id="{5B1620F5-AF08-4F06-87F1-B73DDB8B00A0}" type="datetime1">
              <a:rPr lang="en-US"/>
              <a:pPr>
                <a:defRPr/>
              </a:pPr>
              <a:t>5/18/2023</a:t>
            </a:fld>
            <a:endParaRPr lang="en-US"/>
          </a:p>
        </p:txBody>
      </p:sp>
      <p:sp>
        <p:nvSpPr>
          <p:cNvPr id="10" name="Footer Placeholder 2"/>
          <p:cNvSpPr>
            <a:spLocks noGrp="1"/>
          </p:cNvSpPr>
          <p:nvPr>
            <p:ph type="ftr" sz="quarter" idx="11"/>
          </p:nvPr>
        </p:nvSpPr>
        <p:spPr/>
        <p:txBody>
          <a:bodyPr/>
          <a:lstStyle>
            <a:lvl1pPr>
              <a:defRPr/>
            </a:lvl1pPr>
          </a:lstStyle>
          <a:p>
            <a:pPr>
              <a:defRPr/>
            </a:pPr>
            <a:endParaRPr lang="en-US"/>
          </a:p>
        </p:txBody>
      </p:sp>
      <p:sp>
        <p:nvSpPr>
          <p:cNvPr id="11" name="Slide Number Placeholder 3"/>
          <p:cNvSpPr>
            <a:spLocks noGrp="1"/>
          </p:cNvSpPr>
          <p:nvPr>
            <p:ph type="sldNum" sz="quarter" idx="12"/>
          </p:nvPr>
        </p:nvSpPr>
        <p:spPr/>
        <p:txBody>
          <a:bodyPr/>
          <a:lstStyle>
            <a:lvl1pPr>
              <a:defRPr smtClean="0"/>
            </a:lvl1pPr>
          </a:lstStyle>
          <a:p>
            <a:pPr>
              <a:defRPr/>
            </a:pPr>
            <a:fld id="{3314F2E0-90AB-4F1C-A134-0A398C62E044}" type="slidenum">
              <a:rPr lang="en-US" altLang="en-US"/>
              <a:pPr>
                <a:defRPr/>
              </a:pPr>
              <a:t>‹#›</a:t>
            </a:fld>
            <a:endParaRPr lang="en-US" altLang="en-US"/>
          </a:p>
        </p:txBody>
      </p:sp>
    </p:spTree>
    <p:extLst>
      <p:ext uri="{BB962C8B-B14F-4D97-AF65-F5344CB8AC3E}">
        <p14:creationId xmlns:p14="http://schemas.microsoft.com/office/powerpoint/2010/main" val="192207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8538" y="4319027"/>
              <a:ext cx="8280254" cy="120809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4014" y="4334834"/>
              <a:ext cx="8164231"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7164" y="4316769"/>
              <a:ext cx="4939265"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25"/>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fld id="{772499E2-313D-48E9-A858-1623377716FA}" type="datetime1">
              <a:rPr lang="en-US"/>
              <a:pPr>
                <a:defRPr/>
              </a:pPr>
              <a:t>5/18/2023</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smtClean="0"/>
            </a:lvl1pPr>
          </a:lstStyle>
          <a:p>
            <a:pPr>
              <a:defRPr/>
            </a:pPr>
            <a:fld id="{74469C6F-F99D-494D-8400-0C3773C4BA1E}" type="slidenum">
              <a:rPr lang="en-US" altLang="en-US"/>
              <a:pPr>
                <a:defRPr/>
              </a:pPr>
              <a:t>‹#›</a:t>
            </a:fld>
            <a:endParaRPr lang="en-US" altLang="en-US"/>
          </a:p>
        </p:txBody>
      </p:sp>
    </p:spTree>
    <p:extLst>
      <p:ext uri="{BB962C8B-B14F-4D97-AF65-F5344CB8AC3E}">
        <p14:creationId xmlns:p14="http://schemas.microsoft.com/office/powerpoint/2010/main" val="179202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7C1944-1E94-4180-9973-2783769500A5}" type="datetime1">
              <a:rPr lang="en-US"/>
              <a:pPr>
                <a:defRPr/>
              </a:pPr>
              <a:t>5/18/2023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29821-0DB9-4299-81CD-ECBEEFD23BDD}" type="slidenum">
              <a:rPr lang="en-US" altLang="en-US"/>
              <a:pPr>
                <a:defRPr/>
              </a:pPr>
              <a:t>‹#›</a:t>
            </a:fld>
            <a:endParaRPr lang="en-US" altLang="en-US"/>
          </a:p>
        </p:txBody>
      </p:sp>
    </p:spTree>
    <p:extLst>
      <p:ext uri="{BB962C8B-B14F-4D97-AF65-F5344CB8AC3E}">
        <p14:creationId xmlns:p14="http://schemas.microsoft.com/office/powerpoint/2010/main" val="652799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BDADE2-1D6B-44D5-8260-53E1BDB29026}" type="datetime1">
              <a:rPr lang="en-US"/>
              <a:pPr>
                <a:defRPr/>
              </a:pPr>
              <a:t>5/18/2023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D57531C-33E3-44DF-821A-469BFFACD54A}" type="slidenum">
              <a:rPr lang="en-US" altLang="en-US"/>
              <a:pPr>
                <a:defRPr/>
              </a:pPr>
              <a:t>‹#›</a:t>
            </a:fld>
            <a:endParaRPr lang="en-US" altLang="en-US"/>
          </a:p>
        </p:txBody>
      </p:sp>
    </p:spTree>
    <p:extLst>
      <p:ext uri="{BB962C8B-B14F-4D97-AF65-F5344CB8AC3E}">
        <p14:creationId xmlns:p14="http://schemas.microsoft.com/office/powerpoint/2010/main" val="3207702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a:t>Click to edit Master text styles</a:t>
            </a:r>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a:t>Click to edit Master title style</a:t>
            </a:r>
          </a:p>
        </p:txBody>
      </p:sp>
      <p:sp>
        <p:nvSpPr>
          <p:cNvPr id="5" name="Footer Placeholder 4"/>
          <p:cNvSpPr>
            <a:spLocks noGrp="1"/>
          </p:cNvSpPr>
          <p:nvPr>
            <p:ph type="ftr" sz="quarter" idx="14"/>
          </p:nvPr>
        </p:nvSpPr>
        <p:spPr>
          <a:xfrm>
            <a:off x="6248400" y="6653213"/>
            <a:ext cx="2895600" cy="365125"/>
          </a:xfrm>
        </p:spPr>
        <p:txBody>
          <a:bodyPr/>
          <a:lstStyle>
            <a:lvl1pPr algn="r">
              <a:defRPr sz="900" dirty="0">
                <a:solidFill>
                  <a:schemeClr val="tx2"/>
                </a:solidFill>
                <a:latin typeface="Segoe UI" pitchFamily="34" charset="0"/>
                <a:cs typeface="Segoe UI" pitchFamily="34" charset="0"/>
              </a:defRPr>
            </a:lvl1pPr>
          </a:lstStyle>
          <a:p>
            <a:pPr>
              <a:defRPr/>
            </a:pPr>
            <a:endParaRPr lang="en-US"/>
          </a:p>
        </p:txBody>
      </p:sp>
      <p:sp>
        <p:nvSpPr>
          <p:cNvPr id="6" name="Slide Number Placeholder 5"/>
          <p:cNvSpPr>
            <a:spLocks noGrp="1"/>
          </p:cNvSpPr>
          <p:nvPr>
            <p:ph type="sldNum" sz="quarter" idx="15"/>
          </p:nvPr>
        </p:nvSpPr>
        <p:spPr>
          <a:xfrm>
            <a:off x="76200" y="6637338"/>
            <a:ext cx="2133600" cy="365125"/>
          </a:xfrm>
        </p:spPr>
        <p:txBody>
          <a:bodyPr/>
          <a:lstStyle>
            <a:lvl1pPr algn="l">
              <a:defRPr sz="1200" b="1" smtClean="0">
                <a:solidFill>
                  <a:schemeClr val="tx2"/>
                </a:solidFill>
                <a:latin typeface="Segoe UI" pitchFamily="34" charset="0"/>
                <a:cs typeface="Segoe UI" pitchFamily="34" charset="0"/>
              </a:defRPr>
            </a:lvl1pPr>
          </a:lstStyle>
          <a:p>
            <a:pPr>
              <a:defRPr/>
            </a:pPr>
            <a:fld id="{DB9EFBF2-CDE4-4381-9717-E3D895370260}" type="slidenum">
              <a:rPr lang="en-US"/>
              <a:pPr>
                <a:defRPr/>
              </a:pPr>
              <a:t>‹#›</a:t>
            </a:fld>
            <a:endParaRPr lang="en-US" dirty="0"/>
          </a:p>
        </p:txBody>
      </p:sp>
    </p:spTree>
    <p:extLst>
      <p:ext uri="{BB962C8B-B14F-4D97-AF65-F5344CB8AC3E}">
        <p14:creationId xmlns:p14="http://schemas.microsoft.com/office/powerpoint/2010/main" val="360452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66700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4"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18"/>
            <p:cNvSpPr>
              <a:spLocks/>
            </p:cNvSpPr>
            <p:nvPr/>
          </p:nvSpPr>
          <p:spPr bwMode="hidden">
            <a:xfrm>
              <a:off x="-308667" y="4319028"/>
              <a:ext cx="8279020" cy="1208091"/>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22"/>
            <p:cNvSpPr>
              <a:spLocks/>
            </p:cNvSpPr>
            <p:nvPr/>
          </p:nvSpPr>
          <p:spPr bwMode="hidden">
            <a:xfrm>
              <a:off x="4286" y="4334834"/>
              <a:ext cx="8165219"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 name="Freeform 26"/>
            <p:cNvSpPr>
              <a:spLocks/>
            </p:cNvSpPr>
            <p:nvPr/>
          </p:nvSpPr>
          <p:spPr bwMode="hidden">
            <a:xfrm>
              <a:off x="4155651" y="4316769"/>
              <a:ext cx="4940859"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38"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8" name="Title Placeholder 1"/>
          <p:cNvSpPr>
            <a:spLocks noGrp="1"/>
          </p:cNvSpPr>
          <p:nvPr>
            <p:ph type="title"/>
          </p:nvPr>
        </p:nvSpPr>
        <p:spPr bwMode="auto">
          <a:xfrm>
            <a:off x="1600200" y="338138"/>
            <a:ext cx="7086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2"/>
                </a:solidFill>
                <a:latin typeface="+mn-lt"/>
              </a:defRPr>
            </a:lvl1pPr>
          </a:lstStyle>
          <a:p>
            <a:pPr>
              <a:defRPr/>
            </a:pPr>
            <a:fld id="{DCDDFD09-DC4F-4C1E-9A7E-877F07730156}" type="datetime1">
              <a:rPr lang="en-US"/>
              <a:pPr>
                <a:defRPr/>
              </a:pPr>
              <a:t>5/18/2023</a:t>
            </a:fld>
            <a:endParaRPr lang="en-US"/>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mn-lt"/>
              </a:defRPr>
            </a:lvl1pPr>
          </a:lstStyle>
          <a:p>
            <a:pPr>
              <a:defRPr/>
            </a:pPr>
            <a:endParaRPr lang="en-US"/>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smtClean="0">
                <a:solidFill>
                  <a:schemeClr val="tx2"/>
                </a:solidFill>
                <a:latin typeface="Candara" panose="020E0502030303020204" pitchFamily="34" charset="0"/>
              </a:defRPr>
            </a:lvl1pPr>
          </a:lstStyle>
          <a:p>
            <a:pPr>
              <a:defRPr/>
            </a:pPr>
            <a:fld id="{B080D6C6-C6D0-4A11-AA28-1E0135AA7F9C}" type="slidenum">
              <a:rPr lang="en-US" altLang="en-US"/>
              <a:pPr>
                <a:defRPr/>
              </a:pPr>
              <a:t>‹#›</a:t>
            </a:fld>
            <a:endParaRPr lang="en-US" altLang="en-US"/>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3" name="Picture 6"/>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0375" y="304800"/>
            <a:ext cx="1001713"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70" r:id="rId5"/>
    <p:sldLayoutId id="2147484171" r:id="rId6"/>
    <p:sldLayoutId id="2147484157" r:id="rId7"/>
    <p:sldLayoutId id="2147484158" r:id="rId8"/>
    <p:sldLayoutId id="2147484172" r:id="rId9"/>
    <p:sldLayoutId id="2147484174" r:id="rId10"/>
    <p:sldLayoutId id="2147484175" r:id="rId11"/>
  </p:sldLayoutIdLst>
  <p:hf sldNum="0" hdr="0" ftr="0" dt="0"/>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jpeg"/><Relationship Id="rId7"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56.emf"/><Relationship Id="rId4" Type="http://schemas.openxmlformats.org/officeDocument/2006/relationships/image" Target="../media/image55.emf"/></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59.emf"/><Relationship Id="rId4" Type="http://schemas.openxmlformats.org/officeDocument/2006/relationships/image" Target="../media/image54.emf"/></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3.jpe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62.jpeg"/><Relationship Id="rId5" Type="http://schemas.openxmlformats.org/officeDocument/2006/relationships/image" Target="../media/image61.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65.emf"/></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67.emf"/><Relationship Id="rId5" Type="http://schemas.openxmlformats.org/officeDocument/2006/relationships/oleObject" Target="../embeddings/oleObject2.bin"/><Relationship Id="rId4" Type="http://schemas.openxmlformats.org/officeDocument/2006/relationships/image" Target="../media/image59.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8.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43.JPG"/><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projectwet.org./where-we-are" TargetMode="Externa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mailto:Daniel@hawaiirwa.or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9.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hyperlink" Target="https://pixnio.com/people/children-kids/playing-together"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hyperlink" Target="https://www.flickr.com/photos/86783452@N02/26916703031" TargetMode="External"/><Relationship Id="rId4" Type="http://schemas.openxmlformats.org/officeDocument/2006/relationships/image" Target="../media/image10.jpg"/><Relationship Id="rId9" Type="http://schemas.openxmlformats.org/officeDocument/2006/relationships/hyperlink" Target="http://commons.wikimedia.org/wiki/File:Local_Girls_in_Babile_Ethiopia_2012.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23882" y="838940"/>
            <a:ext cx="4876800" cy="3048000"/>
          </a:xfrm>
        </p:spPr>
        <p:txBody>
          <a:bodyPr>
            <a:normAutofit fontScale="90000"/>
          </a:bodyPr>
          <a:lstStyle/>
          <a:p>
            <a:pPr algn="ctr" eaLnBrk="1" hangingPunct="1"/>
            <a:r>
              <a:rPr lang="en-US" altLang="en-US" sz="5400" b="1" dirty="0">
                <a:solidFill>
                  <a:schemeClr val="tx1"/>
                </a:solidFill>
              </a:rPr>
              <a:t>Project WET</a:t>
            </a:r>
            <a:br>
              <a:rPr lang="en-US" altLang="en-US" sz="5400" b="1" dirty="0">
                <a:solidFill>
                  <a:schemeClr val="tx1"/>
                </a:solidFill>
              </a:rPr>
            </a:br>
            <a:r>
              <a:rPr lang="en-US" altLang="en-US" sz="2700" b="1" dirty="0">
                <a:solidFill>
                  <a:schemeClr val="tx1"/>
                </a:solidFill>
              </a:rPr>
              <a:t>(Water Education Today)</a:t>
            </a:r>
            <a:br>
              <a:rPr lang="en-US" altLang="en-US" sz="2700" b="1" dirty="0">
                <a:solidFill>
                  <a:schemeClr val="tx1"/>
                </a:solidFill>
              </a:rPr>
            </a:br>
            <a:br>
              <a:rPr lang="en-US" altLang="en-US" sz="4000" b="1" dirty="0"/>
            </a:br>
            <a:r>
              <a:rPr lang="en-US" altLang="en-US" sz="4000" b="1" dirty="0">
                <a:solidFill>
                  <a:schemeClr val="tx1"/>
                </a:solidFill>
              </a:rPr>
              <a:t>HAWAII RURAL WATER ASSOCIATION and PROJECT WET HAWAII</a:t>
            </a:r>
          </a:p>
        </p:txBody>
      </p:sp>
      <p:sp>
        <p:nvSpPr>
          <p:cNvPr id="11267" name="Subtitle 2"/>
          <p:cNvSpPr>
            <a:spLocks noGrp="1"/>
          </p:cNvSpPr>
          <p:nvPr>
            <p:ph type="body" sz="half" idx="2"/>
          </p:nvPr>
        </p:nvSpPr>
        <p:spPr>
          <a:xfrm>
            <a:off x="1905000" y="4114799"/>
            <a:ext cx="6845300" cy="1295401"/>
          </a:xfrm>
        </p:spPr>
        <p:txBody>
          <a:bodyPr>
            <a:normAutofit fontScale="85000" lnSpcReduction="20000"/>
          </a:bodyPr>
          <a:lstStyle/>
          <a:p>
            <a:pPr algn="r" eaLnBrk="1" hangingPunct="1"/>
            <a:r>
              <a:rPr lang="en-US" altLang="en-US" sz="2400" i="1" dirty="0">
                <a:solidFill>
                  <a:schemeClr val="tx1"/>
                </a:solidFill>
              </a:rPr>
              <a:t>Presented by:</a:t>
            </a:r>
          </a:p>
          <a:p>
            <a:pPr algn="r" eaLnBrk="1" hangingPunct="1"/>
            <a:r>
              <a:rPr lang="en-US" altLang="en-US" sz="2400" i="1" dirty="0">
                <a:solidFill>
                  <a:schemeClr val="tx1"/>
                </a:solidFill>
              </a:rPr>
              <a:t>Daniel Chang</a:t>
            </a:r>
          </a:p>
          <a:p>
            <a:pPr algn="r" eaLnBrk="1" hangingPunct="1"/>
            <a:r>
              <a:rPr lang="en-US" altLang="en-US" sz="2400" i="1" dirty="0">
                <a:solidFill>
                  <a:schemeClr val="tx1"/>
                </a:solidFill>
              </a:rPr>
              <a:t>Source Water Protection Specialist</a:t>
            </a:r>
          </a:p>
          <a:p>
            <a:pPr algn="r" eaLnBrk="1" hangingPunct="1"/>
            <a:r>
              <a:rPr lang="en-US" altLang="en-US" sz="2400" i="1" dirty="0">
                <a:solidFill>
                  <a:schemeClr val="tx1"/>
                </a:solidFill>
              </a:rPr>
              <a:t>Hawaii Rural Water Association (HRWA)</a:t>
            </a:r>
          </a:p>
        </p:txBody>
      </p:sp>
      <p:pic>
        <p:nvPicPr>
          <p:cNvPr id="10" name="Picture Placeholder 9"/>
          <p:cNvPicPr>
            <a:picLocks noGrp="1" noChangeAspect="1"/>
          </p:cNvPicPr>
          <p:nvPr>
            <p:ph type="pic" idx="1"/>
          </p:nvPr>
        </p:nvPicPr>
        <p:blipFill>
          <a:blip r:embed="rId3" cstate="print"/>
          <a:stretch>
            <a:fillRect/>
          </a:stretch>
        </p:blipFill>
        <p:spPr>
          <a:xfrm>
            <a:off x="762000" y="838200"/>
            <a:ext cx="3012264" cy="3581400"/>
          </a:xfrm>
          <a:prstGeom prst="roundRect">
            <a:avLst>
              <a:gd name="adj" fmla="val 0"/>
            </a:avLst>
          </a:prstGeom>
        </p:spPr>
      </p:pic>
      <p:pic>
        <p:nvPicPr>
          <p:cNvPr id="5" name="Picture 4" descr="Logo&#10;&#10;Description automatically generated">
            <a:extLst>
              <a:ext uri="{FF2B5EF4-FFF2-40B4-BE49-F238E27FC236}">
                <a16:creationId xmlns:a16="http://schemas.microsoft.com/office/drawing/2014/main" id="{948BD338-8EBF-493A-AB58-BA6755D51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532637"/>
            <a:ext cx="1600200" cy="1041402"/>
          </a:xfrm>
          <a:prstGeom prst="rect">
            <a:avLst/>
          </a:prstGeom>
        </p:spPr>
      </p:pic>
      <p:pic>
        <p:nvPicPr>
          <p:cNvPr id="2" name="Picture 2">
            <a:extLst>
              <a:ext uri="{FF2B5EF4-FFF2-40B4-BE49-F238E27FC236}">
                <a16:creationId xmlns:a16="http://schemas.microsoft.com/office/drawing/2014/main" id="{891B2F37-378C-EEE0-51F8-0EDF896467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5361" y="5638059"/>
            <a:ext cx="1380040" cy="93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28800" y="381000"/>
            <a:ext cx="6172200" cy="1219200"/>
          </a:xfrm>
        </p:spPr>
        <p:txBody>
          <a:bodyPr/>
          <a:lstStyle/>
          <a:p>
            <a:pPr eaLnBrk="1" hangingPunct="1"/>
            <a:r>
              <a:rPr lang="en-US" altLang="en-US" sz="4000" b="1" dirty="0">
                <a:solidFill>
                  <a:schemeClr val="bg1"/>
                </a:solidFill>
              </a:rPr>
              <a:t>Educational Stages</a:t>
            </a:r>
          </a:p>
        </p:txBody>
      </p:sp>
      <p:sp>
        <p:nvSpPr>
          <p:cNvPr id="22531" name="Line 3"/>
          <p:cNvSpPr>
            <a:spLocks noChangeShapeType="1"/>
          </p:cNvSpPr>
          <p:nvPr/>
        </p:nvSpPr>
        <p:spPr bwMode="auto">
          <a:xfrm>
            <a:off x="152400" y="5715000"/>
            <a:ext cx="152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2" name="Line 4"/>
          <p:cNvSpPr>
            <a:spLocks noChangeShapeType="1"/>
          </p:cNvSpPr>
          <p:nvPr/>
        </p:nvSpPr>
        <p:spPr bwMode="auto">
          <a:xfrm flipV="1">
            <a:off x="1676400" y="5181600"/>
            <a:ext cx="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3" name="Line 5"/>
          <p:cNvSpPr>
            <a:spLocks noChangeShapeType="1"/>
          </p:cNvSpPr>
          <p:nvPr/>
        </p:nvSpPr>
        <p:spPr bwMode="auto">
          <a:xfrm>
            <a:off x="1676400" y="5181600"/>
            <a:ext cx="152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4" name="Line 6"/>
          <p:cNvSpPr>
            <a:spLocks noChangeShapeType="1"/>
          </p:cNvSpPr>
          <p:nvPr/>
        </p:nvSpPr>
        <p:spPr bwMode="auto">
          <a:xfrm flipV="1">
            <a:off x="3200400" y="4648200"/>
            <a:ext cx="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5" name="Line 7"/>
          <p:cNvSpPr>
            <a:spLocks noChangeShapeType="1"/>
          </p:cNvSpPr>
          <p:nvPr/>
        </p:nvSpPr>
        <p:spPr bwMode="auto">
          <a:xfrm>
            <a:off x="3200400" y="4648200"/>
            <a:ext cx="152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6" name="Line 8"/>
          <p:cNvSpPr>
            <a:spLocks noChangeShapeType="1"/>
          </p:cNvSpPr>
          <p:nvPr/>
        </p:nvSpPr>
        <p:spPr bwMode="auto">
          <a:xfrm flipV="1">
            <a:off x="4724400" y="4114800"/>
            <a:ext cx="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7" name="Line 9"/>
          <p:cNvSpPr>
            <a:spLocks noChangeShapeType="1"/>
          </p:cNvSpPr>
          <p:nvPr/>
        </p:nvSpPr>
        <p:spPr bwMode="auto">
          <a:xfrm>
            <a:off x="4724400" y="4114800"/>
            <a:ext cx="152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8" name="Line 10"/>
          <p:cNvSpPr>
            <a:spLocks noChangeShapeType="1"/>
          </p:cNvSpPr>
          <p:nvPr/>
        </p:nvSpPr>
        <p:spPr bwMode="auto">
          <a:xfrm flipV="1">
            <a:off x="6248400" y="3581400"/>
            <a:ext cx="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9" name="Line 11"/>
          <p:cNvSpPr>
            <a:spLocks noChangeShapeType="1"/>
          </p:cNvSpPr>
          <p:nvPr/>
        </p:nvSpPr>
        <p:spPr bwMode="auto">
          <a:xfrm>
            <a:off x="6248400" y="3581400"/>
            <a:ext cx="152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0" name="Line 12"/>
          <p:cNvSpPr>
            <a:spLocks noChangeShapeType="1"/>
          </p:cNvSpPr>
          <p:nvPr/>
        </p:nvSpPr>
        <p:spPr bwMode="auto">
          <a:xfrm flipV="1">
            <a:off x="7772400" y="3048000"/>
            <a:ext cx="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1" name="Line 13"/>
          <p:cNvSpPr>
            <a:spLocks noChangeShapeType="1"/>
          </p:cNvSpPr>
          <p:nvPr/>
        </p:nvSpPr>
        <p:spPr bwMode="auto">
          <a:xfrm>
            <a:off x="7772400" y="3048000"/>
            <a:ext cx="1143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2" name="Rectangle 14"/>
          <p:cNvSpPr>
            <a:spLocks noChangeArrowheads="1"/>
          </p:cNvSpPr>
          <p:nvPr/>
        </p:nvSpPr>
        <p:spPr bwMode="auto">
          <a:xfrm>
            <a:off x="4479925" y="3246438"/>
            <a:ext cx="161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1800">
              <a:solidFill>
                <a:schemeClr val="tx1"/>
              </a:solidFill>
            </a:endParaRPr>
          </a:p>
        </p:txBody>
      </p:sp>
      <p:sp>
        <p:nvSpPr>
          <p:cNvPr id="22543" name="Rectangle 15"/>
          <p:cNvSpPr>
            <a:spLocks noChangeArrowheads="1"/>
          </p:cNvSpPr>
          <p:nvPr/>
        </p:nvSpPr>
        <p:spPr bwMode="auto">
          <a:xfrm>
            <a:off x="4479925" y="3246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1800">
              <a:solidFill>
                <a:schemeClr val="tx1"/>
              </a:solidFill>
            </a:endParaRPr>
          </a:p>
        </p:txBody>
      </p:sp>
      <p:sp>
        <p:nvSpPr>
          <p:cNvPr id="22544" name="Text Box 16"/>
          <p:cNvSpPr txBox="1">
            <a:spLocks noChangeArrowheads="1"/>
          </p:cNvSpPr>
          <p:nvPr/>
        </p:nvSpPr>
        <p:spPr bwMode="auto">
          <a:xfrm>
            <a:off x="0" y="510540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Tx/>
              <a:buNone/>
            </a:pPr>
            <a:r>
              <a:rPr lang="en-US" altLang="en-US" sz="1800" b="1">
                <a:solidFill>
                  <a:srgbClr val="0000FF"/>
                </a:solidFill>
              </a:rPr>
              <a:t>AWARENESS</a:t>
            </a:r>
          </a:p>
          <a:p>
            <a:pPr algn="ctr" eaLnBrk="1" hangingPunct="1">
              <a:spcBef>
                <a:spcPct val="0"/>
              </a:spcBef>
              <a:buClrTx/>
              <a:buSzTx/>
              <a:buFontTx/>
              <a:buNone/>
            </a:pPr>
            <a:r>
              <a:rPr lang="en-US" altLang="en-US" sz="1800" b="1">
                <a:solidFill>
                  <a:schemeClr val="tx1"/>
                </a:solidFill>
              </a:rPr>
              <a:t>(appreciation)</a:t>
            </a:r>
          </a:p>
        </p:txBody>
      </p:sp>
      <p:sp>
        <p:nvSpPr>
          <p:cNvPr id="35856" name="Text Box 17"/>
          <p:cNvSpPr txBox="1">
            <a:spLocks noChangeArrowheads="1"/>
          </p:cNvSpPr>
          <p:nvPr/>
        </p:nvSpPr>
        <p:spPr bwMode="auto">
          <a:xfrm>
            <a:off x="1447800" y="44958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Tx/>
              <a:buNone/>
            </a:pPr>
            <a:r>
              <a:rPr lang="en-US" altLang="en-US" sz="1800" b="1">
                <a:solidFill>
                  <a:srgbClr val="0000FF"/>
                </a:solidFill>
              </a:rPr>
              <a:t>KNOWLEDGE</a:t>
            </a:r>
          </a:p>
          <a:p>
            <a:pPr algn="ctr" eaLnBrk="1" hangingPunct="1">
              <a:spcBef>
                <a:spcPct val="0"/>
              </a:spcBef>
              <a:buClrTx/>
              <a:buSzTx/>
              <a:buFontTx/>
              <a:buNone/>
            </a:pPr>
            <a:r>
              <a:rPr lang="en-US" altLang="en-US" sz="1800" b="1">
                <a:solidFill>
                  <a:schemeClr val="tx1"/>
                </a:solidFill>
              </a:rPr>
              <a:t>(understanding)</a:t>
            </a:r>
          </a:p>
        </p:txBody>
      </p:sp>
      <p:sp>
        <p:nvSpPr>
          <p:cNvPr id="35857" name="Text Box 18"/>
          <p:cNvSpPr txBox="1">
            <a:spLocks noChangeArrowheads="1"/>
          </p:cNvSpPr>
          <p:nvPr/>
        </p:nvSpPr>
        <p:spPr bwMode="auto">
          <a:xfrm>
            <a:off x="4800600" y="3124200"/>
            <a:ext cx="1219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en-US" sz="1800" b="1">
                <a:solidFill>
                  <a:srgbClr val="0000FF"/>
                </a:solidFill>
              </a:rPr>
              <a:t>ATTITUDE</a:t>
            </a:r>
          </a:p>
          <a:p>
            <a:pPr eaLnBrk="1" hangingPunct="1">
              <a:spcBef>
                <a:spcPct val="0"/>
              </a:spcBef>
              <a:buClrTx/>
              <a:buSzTx/>
              <a:buFontTx/>
              <a:buNone/>
            </a:pPr>
            <a:r>
              <a:rPr lang="en-US" altLang="en-US" sz="1800" b="1">
                <a:solidFill>
                  <a:schemeClr val="tx1"/>
                </a:solidFill>
              </a:rPr>
              <a:t>(values &amp; </a:t>
            </a:r>
          </a:p>
          <a:p>
            <a:pPr eaLnBrk="1" hangingPunct="1">
              <a:spcBef>
                <a:spcPct val="0"/>
              </a:spcBef>
              <a:buClrTx/>
              <a:buSzTx/>
              <a:buFontTx/>
              <a:buNone/>
            </a:pPr>
            <a:r>
              <a:rPr lang="en-US" altLang="en-US" sz="1800" b="1">
                <a:solidFill>
                  <a:schemeClr val="tx1"/>
                </a:solidFill>
              </a:rPr>
              <a:t>feelings)</a:t>
            </a:r>
          </a:p>
        </p:txBody>
      </p:sp>
      <p:sp>
        <p:nvSpPr>
          <p:cNvPr id="35858" name="Text Box 19"/>
          <p:cNvSpPr txBox="1">
            <a:spLocks noChangeArrowheads="1"/>
          </p:cNvSpPr>
          <p:nvPr/>
        </p:nvSpPr>
        <p:spPr bwMode="auto">
          <a:xfrm>
            <a:off x="3048000" y="3657600"/>
            <a:ext cx="1600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Tx/>
              <a:buNone/>
            </a:pPr>
            <a:r>
              <a:rPr lang="en-US" altLang="en-US" sz="1800" b="1">
                <a:solidFill>
                  <a:srgbClr val="0000FF"/>
                </a:solidFill>
              </a:rPr>
              <a:t>SKILL</a:t>
            </a:r>
          </a:p>
          <a:p>
            <a:pPr algn="ctr" eaLnBrk="1" hangingPunct="1">
              <a:spcBef>
                <a:spcPct val="0"/>
              </a:spcBef>
              <a:buClrTx/>
              <a:buSzTx/>
              <a:buFontTx/>
              <a:buNone/>
            </a:pPr>
            <a:r>
              <a:rPr lang="en-US" altLang="en-US" sz="1800" b="1">
                <a:solidFill>
                  <a:schemeClr val="tx1"/>
                </a:solidFill>
              </a:rPr>
              <a:t>(identify problems)</a:t>
            </a:r>
          </a:p>
        </p:txBody>
      </p:sp>
      <p:sp>
        <p:nvSpPr>
          <p:cNvPr id="35859" name="Text Box 20"/>
          <p:cNvSpPr txBox="1">
            <a:spLocks noChangeArrowheads="1"/>
          </p:cNvSpPr>
          <p:nvPr/>
        </p:nvSpPr>
        <p:spPr bwMode="auto">
          <a:xfrm>
            <a:off x="5943600" y="2286000"/>
            <a:ext cx="182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Tx/>
              <a:buNone/>
            </a:pPr>
            <a:r>
              <a:rPr lang="en-US" altLang="en-US" sz="1800" b="1">
                <a:solidFill>
                  <a:srgbClr val="0000FF"/>
                </a:solidFill>
              </a:rPr>
              <a:t>PARTICIPATION</a:t>
            </a:r>
          </a:p>
          <a:p>
            <a:pPr algn="ctr" eaLnBrk="1" hangingPunct="1">
              <a:spcBef>
                <a:spcPct val="0"/>
              </a:spcBef>
              <a:buClrTx/>
              <a:buSzTx/>
              <a:buFontTx/>
              <a:buNone/>
            </a:pPr>
            <a:r>
              <a:rPr lang="en-US" altLang="en-US" sz="1800" b="1">
                <a:solidFill>
                  <a:schemeClr val="tx1"/>
                </a:solidFill>
              </a:rPr>
              <a:t>(acquire </a:t>
            </a:r>
          </a:p>
          <a:p>
            <a:pPr algn="ctr" eaLnBrk="1" hangingPunct="1">
              <a:spcBef>
                <a:spcPct val="0"/>
              </a:spcBef>
              <a:buClrTx/>
              <a:buSzTx/>
              <a:buFontTx/>
              <a:buNone/>
            </a:pPr>
            <a:r>
              <a:rPr lang="en-US" altLang="en-US" sz="1800" b="1">
                <a:solidFill>
                  <a:schemeClr val="tx1"/>
                </a:solidFill>
              </a:rPr>
              <a:t>experience and </a:t>
            </a:r>
          </a:p>
          <a:p>
            <a:pPr algn="ctr" eaLnBrk="1" hangingPunct="1">
              <a:spcBef>
                <a:spcPct val="0"/>
              </a:spcBef>
              <a:buClrTx/>
              <a:buSzTx/>
              <a:buFontTx/>
              <a:buNone/>
            </a:pPr>
            <a:r>
              <a:rPr lang="en-US" altLang="en-US" sz="1800" b="1">
                <a:solidFill>
                  <a:schemeClr val="tx1"/>
                </a:solidFill>
              </a:rPr>
              <a:t>take action)</a:t>
            </a:r>
          </a:p>
        </p:txBody>
      </p:sp>
      <p:sp>
        <p:nvSpPr>
          <p:cNvPr id="35860" name="Text Box 21"/>
          <p:cNvSpPr txBox="1">
            <a:spLocks noChangeArrowheads="1"/>
          </p:cNvSpPr>
          <p:nvPr/>
        </p:nvSpPr>
        <p:spPr bwMode="auto">
          <a:xfrm>
            <a:off x="7696200" y="1828800"/>
            <a:ext cx="1447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en-US" sz="1800" b="1" i="1">
                <a:solidFill>
                  <a:srgbClr val="0000FF"/>
                </a:solidFill>
              </a:rPr>
              <a:t>SOLUTIONS </a:t>
            </a:r>
          </a:p>
          <a:p>
            <a:pPr eaLnBrk="1" hangingPunct="1">
              <a:spcBef>
                <a:spcPct val="0"/>
              </a:spcBef>
              <a:buClrTx/>
              <a:buSzTx/>
              <a:buFontTx/>
              <a:buNone/>
            </a:pPr>
            <a:r>
              <a:rPr lang="en-US" altLang="en-US" sz="1800" b="1" i="1">
                <a:solidFill>
                  <a:srgbClr val="0000FF"/>
                </a:solidFill>
              </a:rPr>
              <a:t>TO WATER </a:t>
            </a:r>
          </a:p>
          <a:p>
            <a:pPr eaLnBrk="1" hangingPunct="1">
              <a:spcBef>
                <a:spcPct val="0"/>
              </a:spcBef>
              <a:buClrTx/>
              <a:buSzTx/>
              <a:buFontTx/>
              <a:buNone/>
            </a:pPr>
            <a:r>
              <a:rPr lang="en-US" altLang="en-US" sz="1800" b="1" i="1">
                <a:solidFill>
                  <a:srgbClr val="0000FF"/>
                </a:solidFill>
              </a:rPr>
              <a:t>RESOURCE PROBLEMS</a:t>
            </a:r>
          </a:p>
        </p:txBody>
      </p:sp>
      <p:sp>
        <p:nvSpPr>
          <p:cNvPr id="22550" name="Line 22"/>
          <p:cNvSpPr>
            <a:spLocks noChangeShapeType="1"/>
          </p:cNvSpPr>
          <p:nvPr/>
        </p:nvSpPr>
        <p:spPr bwMode="auto">
          <a:xfrm flipV="1">
            <a:off x="1828800" y="3581400"/>
            <a:ext cx="6553200" cy="2590800"/>
          </a:xfrm>
          <a:prstGeom prst="line">
            <a:avLst/>
          </a:prstGeom>
          <a:noFill/>
          <a:ln w="50800">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pic>
        <p:nvPicPr>
          <p:cNvPr id="22551" name="Picture 6" descr="IM0017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2667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4" descr="IM00072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697413"/>
            <a:ext cx="26670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1EBEA5A-FCB3-49BF-ACEF-568D29AFA34E}"/>
              </a:ext>
            </a:extLst>
          </p:cNvPr>
          <p:cNvPicPr>
            <a:picLocks noChangeAspect="1"/>
          </p:cNvPicPr>
          <p:nvPr/>
        </p:nvPicPr>
        <p:blipFill>
          <a:blip r:embed="rId5"/>
          <a:stretch>
            <a:fillRect/>
          </a:stretch>
        </p:blipFill>
        <p:spPr>
          <a:xfrm>
            <a:off x="7187760" y="376580"/>
            <a:ext cx="1481456"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3000"/>
                                  </p:stCondLst>
                                  <p:childTnLst>
                                    <p:set>
                                      <p:cBhvr>
                                        <p:cTn id="6" dur="1" fill="hold">
                                          <p:stCondLst>
                                            <p:cond delay="499"/>
                                          </p:stCondLst>
                                        </p:cTn>
                                        <p:tgtEl>
                                          <p:spTgt spid="35856"/>
                                        </p:tgtEl>
                                        <p:attrNameLst>
                                          <p:attrName>style.visibility</p:attrName>
                                        </p:attrNameLst>
                                      </p:cBhvr>
                                      <p:to>
                                        <p:strVal val="visible"/>
                                      </p:to>
                                    </p:set>
                                  </p:childTnLst>
                                </p:cTn>
                              </p:par>
                            </p:childTnLst>
                          </p:cTn>
                        </p:par>
                        <p:par>
                          <p:cTn id="7" fill="hold" nodeType="afterGroup">
                            <p:stCondLst>
                              <p:cond delay="3500"/>
                            </p:stCondLst>
                            <p:childTnLst>
                              <p:par>
                                <p:cTn id="8" presetID="1" presetClass="entr" presetSubtype="0" fill="hold" grpId="0" nodeType="afterEffect">
                                  <p:stCondLst>
                                    <p:cond delay="3000"/>
                                  </p:stCondLst>
                                  <p:childTnLst>
                                    <p:set>
                                      <p:cBhvr>
                                        <p:cTn id="9" dur="1" fill="hold">
                                          <p:stCondLst>
                                            <p:cond delay="499"/>
                                          </p:stCondLst>
                                        </p:cTn>
                                        <p:tgtEl>
                                          <p:spTgt spid="35858"/>
                                        </p:tgtEl>
                                        <p:attrNameLst>
                                          <p:attrName>style.visibility</p:attrName>
                                        </p:attrNameLst>
                                      </p:cBhvr>
                                      <p:to>
                                        <p:strVal val="visible"/>
                                      </p:to>
                                    </p:set>
                                  </p:childTnLst>
                                </p:cTn>
                              </p:par>
                            </p:childTnLst>
                          </p:cTn>
                        </p:par>
                        <p:par>
                          <p:cTn id="10" fill="hold" nodeType="afterGroup">
                            <p:stCondLst>
                              <p:cond delay="7000"/>
                            </p:stCondLst>
                            <p:childTnLst>
                              <p:par>
                                <p:cTn id="11" presetID="1" presetClass="entr" presetSubtype="0" fill="hold" grpId="0" nodeType="afterEffect">
                                  <p:stCondLst>
                                    <p:cond delay="3000"/>
                                  </p:stCondLst>
                                  <p:childTnLst>
                                    <p:set>
                                      <p:cBhvr>
                                        <p:cTn id="12" dur="1" fill="hold">
                                          <p:stCondLst>
                                            <p:cond delay="499"/>
                                          </p:stCondLst>
                                        </p:cTn>
                                        <p:tgtEl>
                                          <p:spTgt spid="35857"/>
                                        </p:tgtEl>
                                        <p:attrNameLst>
                                          <p:attrName>style.visibility</p:attrName>
                                        </p:attrNameLst>
                                      </p:cBhvr>
                                      <p:to>
                                        <p:strVal val="visible"/>
                                      </p:to>
                                    </p:set>
                                  </p:childTnLst>
                                </p:cTn>
                              </p:par>
                            </p:childTnLst>
                          </p:cTn>
                        </p:par>
                        <p:par>
                          <p:cTn id="13" fill="hold" nodeType="afterGroup">
                            <p:stCondLst>
                              <p:cond delay="10500"/>
                            </p:stCondLst>
                            <p:childTnLst>
                              <p:par>
                                <p:cTn id="14" presetID="1" presetClass="entr" presetSubtype="0" fill="hold" grpId="0" nodeType="afterEffect">
                                  <p:stCondLst>
                                    <p:cond delay="3000"/>
                                  </p:stCondLst>
                                  <p:childTnLst>
                                    <p:set>
                                      <p:cBhvr>
                                        <p:cTn id="15" dur="1" fill="hold">
                                          <p:stCondLst>
                                            <p:cond delay="499"/>
                                          </p:stCondLst>
                                        </p:cTn>
                                        <p:tgtEl>
                                          <p:spTgt spid="35859"/>
                                        </p:tgtEl>
                                        <p:attrNameLst>
                                          <p:attrName>style.visibility</p:attrName>
                                        </p:attrNameLst>
                                      </p:cBhvr>
                                      <p:to>
                                        <p:strVal val="visible"/>
                                      </p:to>
                                    </p:set>
                                  </p:childTnLst>
                                </p:cTn>
                              </p:par>
                            </p:childTnLst>
                          </p:cTn>
                        </p:par>
                        <p:par>
                          <p:cTn id="16" fill="hold" nodeType="afterGroup">
                            <p:stCondLst>
                              <p:cond delay="14000"/>
                            </p:stCondLst>
                            <p:childTnLst>
                              <p:par>
                                <p:cTn id="17" presetID="1" presetClass="entr" presetSubtype="0" fill="hold" grpId="0" nodeType="afterEffect">
                                  <p:stCondLst>
                                    <p:cond delay="3000"/>
                                  </p:stCondLst>
                                  <p:childTnLst>
                                    <p:set>
                                      <p:cBhvr>
                                        <p:cTn id="18" dur="1" fill="hold">
                                          <p:stCondLst>
                                            <p:cond delay="499"/>
                                          </p:stCondLst>
                                        </p:cTn>
                                        <p:tgtEl>
                                          <p:spTgt spid="35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6" grpId="0" autoUpdateAnimBg="0"/>
      <p:bldP spid="35857" grpId="0" autoUpdateAnimBg="0"/>
      <p:bldP spid="35858" grpId="0" autoUpdateAnimBg="0"/>
      <p:bldP spid="35859" grpId="0" autoUpdateAnimBg="0"/>
      <p:bldP spid="3586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47775"/>
            <a:ext cx="67818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ChangeArrowheads="1"/>
          </p:cNvSpPr>
          <p:nvPr/>
        </p:nvSpPr>
        <p:spPr bwMode="auto">
          <a:xfrm>
            <a:off x="457200" y="446088"/>
            <a:ext cx="82296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en-US" sz="4000" b="1" dirty="0">
                <a:solidFill>
                  <a:schemeClr val="bg1"/>
                </a:solidFill>
              </a:rPr>
              <a:t>Integrate Knowledge of Complex  Water Issues</a:t>
            </a:r>
          </a:p>
        </p:txBody>
      </p:sp>
      <p:pic>
        <p:nvPicPr>
          <p:cNvPr id="4" name="Picture 3" descr="Logo&#10;&#10;Description automatically generated">
            <a:extLst>
              <a:ext uri="{FF2B5EF4-FFF2-40B4-BE49-F238E27FC236}">
                <a16:creationId xmlns:a16="http://schemas.microsoft.com/office/drawing/2014/main" id="{8E9C0F5E-8FDC-4F08-87FD-629E36062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406" y="5680700"/>
            <a:ext cx="1526594" cy="10026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447800" y="324126"/>
            <a:ext cx="6096000" cy="1322387"/>
          </a:xfrm>
        </p:spPr>
        <p:txBody>
          <a:bodyPr/>
          <a:lstStyle/>
          <a:p>
            <a:pPr eaLnBrk="1" hangingPunct="1"/>
            <a:r>
              <a:rPr lang="en-US" altLang="en-US" sz="4000" b="1" dirty="0">
                <a:solidFill>
                  <a:schemeClr val="bg1"/>
                </a:solidFill>
              </a:rPr>
              <a:t>Teaching students HOW to think not WHAT to think</a:t>
            </a:r>
          </a:p>
        </p:txBody>
      </p:sp>
      <p:sp>
        <p:nvSpPr>
          <p:cNvPr id="334851" name="AutoShape 3"/>
          <p:cNvSpPr>
            <a:spLocks noChangeArrowheads="1"/>
          </p:cNvSpPr>
          <p:nvPr/>
        </p:nvSpPr>
        <p:spPr bwMode="auto">
          <a:xfrm>
            <a:off x="3429000" y="3293918"/>
            <a:ext cx="2133600" cy="872836"/>
          </a:xfrm>
          <a:prstGeom prst="downArrow">
            <a:avLst>
              <a:gd name="adj1" fmla="val 30111"/>
              <a:gd name="adj2" fmla="val 66204"/>
            </a:avLst>
          </a:prstGeom>
          <a:solidFill>
            <a:srgbClr val="00B050"/>
          </a:solidFill>
          <a:ln w="9525">
            <a:solidFill>
              <a:schemeClr val="tx1"/>
            </a:solidFill>
            <a:miter lim="800000"/>
            <a:headEnd/>
            <a:tailEnd/>
          </a:ln>
        </p:spPr>
        <p:txBody>
          <a:bodyPr vert="eaVert"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1800">
              <a:solidFill>
                <a:schemeClr val="tx1"/>
              </a:solidFill>
            </a:endParaRPr>
          </a:p>
        </p:txBody>
      </p:sp>
      <p:sp>
        <p:nvSpPr>
          <p:cNvPr id="334852" name="Text Box 4"/>
          <p:cNvSpPr txBox="1">
            <a:spLocks noChangeArrowheads="1"/>
          </p:cNvSpPr>
          <p:nvPr/>
        </p:nvSpPr>
        <p:spPr bwMode="auto">
          <a:xfrm>
            <a:off x="1981200" y="6096000"/>
            <a:ext cx="518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en-US" sz="2800" dirty="0"/>
              <a:t>Make Informed Decisions </a:t>
            </a:r>
          </a:p>
        </p:txBody>
      </p:sp>
      <p:sp>
        <p:nvSpPr>
          <p:cNvPr id="334853" name="Text Box 5"/>
          <p:cNvSpPr txBox="1">
            <a:spLocks noChangeArrowheads="1"/>
          </p:cNvSpPr>
          <p:nvPr/>
        </p:nvSpPr>
        <p:spPr bwMode="auto">
          <a:xfrm>
            <a:off x="228600" y="2552916"/>
            <a:ext cx="868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en-US" sz="2800" dirty="0"/>
              <a:t>Present Facts ∙ Maintain Objectivity ∙ Provide Guidance</a:t>
            </a:r>
          </a:p>
        </p:txBody>
      </p:sp>
      <p:sp>
        <p:nvSpPr>
          <p:cNvPr id="334854" name="Text Box 6"/>
          <p:cNvSpPr txBox="1">
            <a:spLocks noChangeArrowheads="1"/>
          </p:cNvSpPr>
          <p:nvPr/>
        </p:nvSpPr>
        <p:spPr bwMode="auto">
          <a:xfrm>
            <a:off x="1524000" y="4388644"/>
            <a:ext cx="5943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en-US" sz="2800" dirty="0"/>
              <a:t>Evaluate Choices</a:t>
            </a:r>
          </a:p>
        </p:txBody>
      </p:sp>
      <p:sp>
        <p:nvSpPr>
          <p:cNvPr id="334855" name="AutoShape 7"/>
          <p:cNvSpPr>
            <a:spLocks noChangeArrowheads="1"/>
          </p:cNvSpPr>
          <p:nvPr/>
        </p:nvSpPr>
        <p:spPr bwMode="auto">
          <a:xfrm>
            <a:off x="3429000" y="5146964"/>
            <a:ext cx="2133600" cy="872836"/>
          </a:xfrm>
          <a:prstGeom prst="downArrow">
            <a:avLst>
              <a:gd name="adj1" fmla="val 30111"/>
              <a:gd name="adj2" fmla="val 66204"/>
            </a:avLst>
          </a:prstGeom>
          <a:solidFill>
            <a:srgbClr val="00B050"/>
          </a:solidFill>
          <a:ln w="9525">
            <a:solidFill>
              <a:schemeClr val="tx1"/>
            </a:solidFill>
            <a:miter lim="800000"/>
            <a:headEnd/>
            <a:tailEnd/>
          </a:ln>
        </p:spPr>
        <p:txBody>
          <a:bodyPr vert="eaVert"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1800">
              <a:solidFill>
                <a:schemeClr val="tx1"/>
              </a:solidFill>
            </a:endParaRPr>
          </a:p>
        </p:txBody>
      </p:sp>
      <p:pic>
        <p:nvPicPr>
          <p:cNvPr id="8" name="Picture 7" descr="Logo&#10;&#10;Description automatically generated">
            <a:extLst>
              <a:ext uri="{FF2B5EF4-FFF2-40B4-BE49-F238E27FC236}">
                <a16:creationId xmlns:a16="http://schemas.microsoft.com/office/drawing/2014/main" id="{293F35DC-CC76-4F17-A5B1-840EDBE3E3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74" r="28177" b="48541"/>
          <a:stretch/>
        </p:blipFill>
        <p:spPr>
          <a:xfrm>
            <a:off x="7391400" y="413145"/>
            <a:ext cx="1480678" cy="1184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34853"/>
                                        </p:tgtEl>
                                        <p:attrNameLst>
                                          <p:attrName>style.visibility</p:attrName>
                                        </p:attrNameLst>
                                      </p:cBhvr>
                                      <p:to>
                                        <p:strVal val="visible"/>
                                      </p:to>
                                    </p:set>
                                    <p:animEffect transition="in" filter="slide(fromBottom)">
                                      <p:cBhvr>
                                        <p:cTn id="7" dur="500"/>
                                        <p:tgtEl>
                                          <p:spTgt spid="334853"/>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334851"/>
                                        </p:tgtEl>
                                        <p:attrNameLst>
                                          <p:attrName>style.visibility</p:attrName>
                                        </p:attrNameLst>
                                      </p:cBhvr>
                                      <p:to>
                                        <p:strVal val="visible"/>
                                      </p:to>
                                    </p:set>
                                    <p:animEffect transition="in" filter="dissolve">
                                      <p:cBhvr>
                                        <p:cTn id="11" dur="500"/>
                                        <p:tgtEl>
                                          <p:spTgt spid="334851"/>
                                        </p:tgtEl>
                                      </p:cBhvr>
                                    </p:animEffect>
                                  </p:childTnLst>
                                </p:cTn>
                              </p:par>
                            </p:childTnLst>
                          </p:cTn>
                        </p:par>
                        <p:par>
                          <p:cTn id="12" fill="hold" nodeType="afterGroup">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334854"/>
                                        </p:tgtEl>
                                        <p:attrNameLst>
                                          <p:attrName>style.visibility</p:attrName>
                                        </p:attrNameLst>
                                      </p:cBhvr>
                                      <p:to>
                                        <p:strVal val="visible"/>
                                      </p:to>
                                    </p:set>
                                    <p:animEffect transition="in" filter="slide(fromBottom)">
                                      <p:cBhvr>
                                        <p:cTn id="15" dur="500"/>
                                        <p:tgtEl>
                                          <p:spTgt spid="334854"/>
                                        </p:tgtEl>
                                      </p:cBhvr>
                                    </p:animEffect>
                                  </p:childTnLst>
                                </p:cTn>
                              </p:par>
                            </p:childTnLst>
                          </p:cTn>
                        </p:par>
                        <p:par>
                          <p:cTn id="16" fill="hold" nodeType="afterGroup">
                            <p:stCondLst>
                              <p:cond delay="2500"/>
                            </p:stCondLst>
                            <p:childTnLst>
                              <p:par>
                                <p:cTn id="17" presetID="9" presetClass="entr" presetSubtype="0" fill="hold" grpId="0" nodeType="afterEffect">
                                  <p:stCondLst>
                                    <p:cond delay="1000"/>
                                  </p:stCondLst>
                                  <p:childTnLst>
                                    <p:set>
                                      <p:cBhvr>
                                        <p:cTn id="18" dur="1" fill="hold">
                                          <p:stCondLst>
                                            <p:cond delay="0"/>
                                          </p:stCondLst>
                                        </p:cTn>
                                        <p:tgtEl>
                                          <p:spTgt spid="334855"/>
                                        </p:tgtEl>
                                        <p:attrNameLst>
                                          <p:attrName>style.visibility</p:attrName>
                                        </p:attrNameLst>
                                      </p:cBhvr>
                                      <p:to>
                                        <p:strVal val="visible"/>
                                      </p:to>
                                    </p:set>
                                    <p:animEffect transition="in" filter="dissolve">
                                      <p:cBhvr>
                                        <p:cTn id="19" dur="500"/>
                                        <p:tgtEl>
                                          <p:spTgt spid="334855"/>
                                        </p:tgtEl>
                                      </p:cBhvr>
                                    </p:animEffect>
                                  </p:childTnLst>
                                </p:cTn>
                              </p:par>
                            </p:childTnLst>
                          </p:cTn>
                        </p:par>
                        <p:par>
                          <p:cTn id="20" fill="hold" nodeType="afterGroup">
                            <p:stCondLst>
                              <p:cond delay="4000"/>
                            </p:stCondLst>
                            <p:childTnLst>
                              <p:par>
                                <p:cTn id="21" presetID="1" presetClass="entr" presetSubtype="0" fill="hold" grpId="0" nodeType="afterEffect">
                                  <p:stCondLst>
                                    <p:cond delay="0"/>
                                  </p:stCondLst>
                                  <p:childTnLst>
                                    <p:set>
                                      <p:cBhvr>
                                        <p:cTn id="22" dur="1" fill="hold">
                                          <p:stCondLst>
                                            <p:cond delay="499"/>
                                          </p:stCondLst>
                                        </p:cTn>
                                        <p:tgtEl>
                                          <p:spTgt spid="334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animBg="1" autoUpdateAnimBg="0"/>
      <p:bldP spid="334852" grpId="0" autoUpdateAnimBg="0"/>
      <p:bldP spid="334853" grpId="0" autoUpdateAnimBg="0"/>
      <p:bldP spid="334854" grpId="0" autoUpdateAnimBg="0"/>
      <p:bldP spid="334855"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AAC6F-2517-0754-FCC7-79AAC9D83387}"/>
              </a:ext>
            </a:extLst>
          </p:cNvPr>
          <p:cNvSpPr>
            <a:spLocks noGrp="1"/>
          </p:cNvSpPr>
          <p:nvPr>
            <p:ph idx="1"/>
          </p:nvPr>
        </p:nvSpPr>
        <p:spPr>
          <a:xfrm>
            <a:off x="381000" y="2590800"/>
            <a:ext cx="8305800" cy="3886200"/>
          </a:xfrm>
        </p:spPr>
        <p:txBody>
          <a:bodyPr/>
          <a:lstStyle/>
          <a:p>
            <a:pPr marL="0" indent="0">
              <a:buNone/>
            </a:pPr>
            <a:r>
              <a:rPr lang="en-US" sz="1800" dirty="0"/>
              <a:t>HAWAII RURAL WATER ASSOCIATION (HRWA) believes that environmental education and community outreach are important part of achieving out mission of technical assistance and training.</a:t>
            </a:r>
          </a:p>
          <a:p>
            <a:pPr marL="0" indent="0">
              <a:buNone/>
            </a:pPr>
            <a:endParaRPr lang="en-US" sz="1800" dirty="0"/>
          </a:p>
          <a:p>
            <a:pPr marL="0" indent="0">
              <a:buNone/>
            </a:pPr>
            <a:r>
              <a:rPr lang="en-US" sz="1800" dirty="0"/>
              <a:t>The Goal of PROJECT WET (Water Education for Today), formerly known as PROJECT WET (Water Education for Teachers) is to promote the awareness, appreciation, and knowledge of Hawaii’s water resources.  </a:t>
            </a:r>
          </a:p>
          <a:p>
            <a:pPr marL="0" indent="0">
              <a:buNone/>
            </a:pPr>
            <a:endParaRPr lang="en-US" sz="1800" dirty="0"/>
          </a:p>
          <a:p>
            <a:pPr marL="0" indent="0">
              <a:buNone/>
            </a:pPr>
            <a:r>
              <a:rPr lang="en-US" sz="1800" dirty="0"/>
              <a:t>PROJECT WET is also an excellent community outreach tool for many water utilities to use.  Concepts can be applied to community groups, homeowners’ associations, utility customers, youth groups and many more.</a:t>
            </a:r>
          </a:p>
          <a:p>
            <a:pPr marL="0" indent="0">
              <a:buNone/>
            </a:pPr>
            <a:endParaRPr lang="en-US" sz="1800" dirty="0"/>
          </a:p>
        </p:txBody>
      </p:sp>
      <p:sp>
        <p:nvSpPr>
          <p:cNvPr id="3" name="Text Placeholder 2">
            <a:extLst>
              <a:ext uri="{FF2B5EF4-FFF2-40B4-BE49-F238E27FC236}">
                <a16:creationId xmlns:a16="http://schemas.microsoft.com/office/drawing/2014/main" id="{B3B81241-DDB9-71A7-90A2-C3F95F366087}"/>
              </a:ext>
            </a:extLst>
          </p:cNvPr>
          <p:cNvSpPr>
            <a:spLocks noGrp="1"/>
          </p:cNvSpPr>
          <p:nvPr>
            <p:ph type="body" sz="quarter" idx="13"/>
          </p:nvPr>
        </p:nvSpPr>
        <p:spPr>
          <a:xfrm>
            <a:off x="420360" y="457200"/>
            <a:ext cx="8251200" cy="457200"/>
          </a:xfrm>
        </p:spPr>
        <p:txBody>
          <a:bodyPr/>
          <a:lstStyle/>
          <a:p>
            <a:endParaRPr lang="en-US" dirty="0"/>
          </a:p>
        </p:txBody>
      </p:sp>
      <p:sp>
        <p:nvSpPr>
          <p:cNvPr id="4" name="Title 3">
            <a:extLst>
              <a:ext uri="{FF2B5EF4-FFF2-40B4-BE49-F238E27FC236}">
                <a16:creationId xmlns:a16="http://schemas.microsoft.com/office/drawing/2014/main" id="{F6A0F97C-80E6-9FD3-3C2D-76E52B970E97}"/>
              </a:ext>
            </a:extLst>
          </p:cNvPr>
          <p:cNvSpPr>
            <a:spLocks noGrp="1"/>
          </p:cNvSpPr>
          <p:nvPr>
            <p:ph type="title"/>
          </p:nvPr>
        </p:nvSpPr>
        <p:spPr/>
        <p:txBody>
          <a:bodyPr/>
          <a:lstStyle/>
          <a:p>
            <a:endParaRPr lang="en-US"/>
          </a:p>
        </p:txBody>
      </p:sp>
      <p:pic>
        <p:nvPicPr>
          <p:cNvPr id="5" name="Picture 22">
            <a:extLst>
              <a:ext uri="{FF2B5EF4-FFF2-40B4-BE49-F238E27FC236}">
                <a16:creationId xmlns:a16="http://schemas.microsoft.com/office/drawing/2014/main" id="{A4D69BB8-A0BD-F181-B6F9-34BC692D9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6999"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43698145-1620-109A-5BB5-F63B7DF9B030}"/>
              </a:ext>
            </a:extLst>
          </p:cNvPr>
          <p:cNvSpPr txBox="1">
            <a:spLocks/>
          </p:cNvSpPr>
          <p:nvPr/>
        </p:nvSpPr>
        <p:spPr bwMode="auto">
          <a:xfrm>
            <a:off x="1066800" y="533400"/>
            <a:ext cx="594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buClr>
                <a:schemeClr val="accent3">
                  <a:lumMod val="50000"/>
                </a:schemeClr>
              </a:buClr>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b="1" dirty="0">
                <a:solidFill>
                  <a:srgbClr val="C00000"/>
                </a:solidFill>
              </a:rPr>
              <a:t>HRWA and Project WET</a:t>
            </a:r>
          </a:p>
        </p:txBody>
      </p:sp>
    </p:spTree>
    <p:extLst>
      <p:ext uri="{BB962C8B-B14F-4D97-AF65-F5344CB8AC3E}">
        <p14:creationId xmlns:p14="http://schemas.microsoft.com/office/powerpoint/2010/main" val="119588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bwMode="auto">
          <a:xfrm>
            <a:off x="190500" y="2590800"/>
            <a:ext cx="8763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1430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marL="285750" indent="-285750"/>
            <a:endParaRPr lang="en-US" sz="2800" dirty="0"/>
          </a:p>
        </p:txBody>
      </p:sp>
      <p:sp>
        <p:nvSpPr>
          <p:cNvPr id="3" name="TextBox 2">
            <a:extLst>
              <a:ext uri="{FF2B5EF4-FFF2-40B4-BE49-F238E27FC236}">
                <a16:creationId xmlns:a16="http://schemas.microsoft.com/office/drawing/2014/main" id="{668050CC-7A7D-6C9A-EF79-9CAF728CA14E}"/>
              </a:ext>
            </a:extLst>
          </p:cNvPr>
          <p:cNvSpPr txBox="1"/>
          <p:nvPr/>
        </p:nvSpPr>
        <p:spPr>
          <a:xfrm>
            <a:off x="647700" y="3124200"/>
            <a:ext cx="7848600" cy="3139321"/>
          </a:xfrm>
          <a:prstGeom prst="rect">
            <a:avLst/>
          </a:prstGeom>
          <a:noFill/>
        </p:spPr>
        <p:txBody>
          <a:bodyPr wrap="square">
            <a:spAutoFit/>
          </a:bodyPr>
          <a:lstStyle/>
          <a:p>
            <a:r>
              <a:rPr lang="en-US" dirty="0">
                <a:solidFill>
                  <a:schemeClr val="tx1"/>
                </a:solidFill>
                <a:latin typeface="+mn-lt"/>
              </a:rPr>
              <a:t>In 2021, Executive Director Juanita </a:t>
            </a:r>
            <a:r>
              <a:rPr lang="en-US" dirty="0" err="1">
                <a:solidFill>
                  <a:schemeClr val="tx1"/>
                </a:solidFill>
                <a:latin typeface="+mn-lt"/>
              </a:rPr>
              <a:t>Reyher</a:t>
            </a:r>
            <a:r>
              <a:rPr lang="en-US" dirty="0">
                <a:solidFill>
                  <a:schemeClr val="tx1"/>
                </a:solidFill>
                <a:latin typeface="+mn-lt"/>
              </a:rPr>
              <a:t>-Colon made the commitment to train all HRWA staff in the Project WET (Hawaii) program.  </a:t>
            </a:r>
          </a:p>
          <a:p>
            <a:endParaRPr lang="en-US" dirty="0">
              <a:latin typeface="+mn-lt"/>
            </a:endParaRPr>
          </a:p>
          <a:p>
            <a:r>
              <a:rPr lang="en-US" dirty="0">
                <a:solidFill>
                  <a:schemeClr val="tx1"/>
                </a:solidFill>
                <a:latin typeface="+mn-lt"/>
              </a:rPr>
              <a:t>As of December 23, 2021, 8 of the 9 HRWA staff were training as Project WET facilitators.</a:t>
            </a:r>
          </a:p>
          <a:p>
            <a:endParaRPr lang="en-US" dirty="0">
              <a:latin typeface="+mn-lt"/>
            </a:endParaRPr>
          </a:p>
          <a:p>
            <a:r>
              <a:rPr lang="en-US" dirty="0">
                <a:solidFill>
                  <a:schemeClr val="tx1"/>
                </a:solidFill>
                <a:latin typeface="+mn-lt"/>
              </a:rPr>
              <a:t>Today, 6/10 current HRWA staff are trained as Project WET facilitators.</a:t>
            </a:r>
          </a:p>
          <a:p>
            <a:endParaRPr lang="en-US" dirty="0">
              <a:latin typeface="+mn-lt"/>
            </a:endParaRPr>
          </a:p>
          <a:p>
            <a:pPr>
              <a:lnSpc>
                <a:spcPct val="100000"/>
              </a:lnSpc>
            </a:pPr>
            <a:r>
              <a:rPr lang="en-US" dirty="0">
                <a:solidFill>
                  <a:schemeClr val="tx1"/>
                </a:solidFill>
                <a:latin typeface="+mn-lt"/>
              </a:rPr>
              <a:t>The remaining 4 HRWA staff are expected to be trained as Project WET facilitators by September 2023.</a:t>
            </a:r>
          </a:p>
          <a:p>
            <a:pPr>
              <a:lnSpc>
                <a:spcPct val="100000"/>
              </a:lnSpc>
            </a:pPr>
            <a:endParaRPr lang="en-US" b="1" dirty="0"/>
          </a:p>
        </p:txBody>
      </p:sp>
      <p:pic>
        <p:nvPicPr>
          <p:cNvPr id="6" name="Picture 22">
            <a:extLst>
              <a:ext uri="{FF2B5EF4-FFF2-40B4-BE49-F238E27FC236}">
                <a16:creationId xmlns:a16="http://schemas.microsoft.com/office/drawing/2014/main" id="{05615E48-3C2A-05D4-C571-C9EE359E4D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999"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3">
            <a:extLst>
              <a:ext uri="{FF2B5EF4-FFF2-40B4-BE49-F238E27FC236}">
                <a16:creationId xmlns:a16="http://schemas.microsoft.com/office/drawing/2014/main" id="{B54611C6-830E-56F7-FE52-B3F9849B8565}"/>
              </a:ext>
            </a:extLst>
          </p:cNvPr>
          <p:cNvSpPr txBox="1">
            <a:spLocks/>
          </p:cNvSpPr>
          <p:nvPr/>
        </p:nvSpPr>
        <p:spPr bwMode="auto">
          <a:xfrm>
            <a:off x="1066800" y="616582"/>
            <a:ext cx="594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buClr>
                <a:schemeClr val="accent3">
                  <a:lumMod val="50000"/>
                </a:schemeClr>
              </a:buClr>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b="1" dirty="0">
                <a:solidFill>
                  <a:srgbClr val="C00000"/>
                </a:solidFill>
              </a:rPr>
              <a:t>HRWA and Project WET</a:t>
            </a:r>
          </a:p>
        </p:txBody>
      </p:sp>
    </p:spTree>
    <p:extLst>
      <p:ext uri="{BB962C8B-B14F-4D97-AF65-F5344CB8AC3E}">
        <p14:creationId xmlns:p14="http://schemas.microsoft.com/office/powerpoint/2010/main" val="305768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200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AAC6F-2517-0754-FCC7-79AAC9D83387}"/>
              </a:ext>
            </a:extLst>
          </p:cNvPr>
          <p:cNvSpPr>
            <a:spLocks noGrp="1"/>
          </p:cNvSpPr>
          <p:nvPr>
            <p:ph idx="1"/>
          </p:nvPr>
        </p:nvSpPr>
        <p:spPr>
          <a:xfrm>
            <a:off x="277500" y="1956312"/>
            <a:ext cx="8305800" cy="4577861"/>
          </a:xfrm>
        </p:spPr>
        <p:txBody>
          <a:bodyPr/>
          <a:lstStyle/>
          <a:p>
            <a:pPr marL="0" indent="0">
              <a:buNone/>
            </a:pPr>
            <a:r>
              <a:rPr lang="en-US" b="1" dirty="0"/>
              <a:t>Services provided by HRWA:</a:t>
            </a:r>
          </a:p>
          <a:p>
            <a:pPr marL="0" indent="0">
              <a:buNone/>
            </a:pPr>
            <a:endParaRPr lang="en-US" dirty="0"/>
          </a:p>
          <a:p>
            <a:pPr marL="0" indent="0">
              <a:buNone/>
            </a:pPr>
            <a:r>
              <a:rPr lang="en-US" b="1" u="sng" dirty="0"/>
              <a:t>Classroom training</a:t>
            </a:r>
          </a:p>
          <a:p>
            <a:pPr marL="0" indent="0">
              <a:lnSpc>
                <a:spcPct val="100000"/>
              </a:lnSpc>
              <a:buNone/>
            </a:pPr>
            <a:r>
              <a:rPr lang="en-US" sz="1400" dirty="0"/>
              <a:t>Continuing Education Units (CEUs)		Specialized Safety, Equipment and Technology</a:t>
            </a:r>
          </a:p>
          <a:p>
            <a:pPr marL="0" indent="0">
              <a:lnSpc>
                <a:spcPct val="100000"/>
              </a:lnSpc>
              <a:buNone/>
            </a:pPr>
            <a:r>
              <a:rPr lang="en-US" sz="1400" dirty="0"/>
              <a:t>Upper Management Classes		Virtual &amp; Live Classes in Various Topics</a:t>
            </a:r>
          </a:p>
          <a:p>
            <a:pPr marL="0" indent="0">
              <a:buNone/>
            </a:pPr>
            <a:endParaRPr lang="en-US" b="1" u="sng" dirty="0"/>
          </a:p>
          <a:p>
            <a:pPr marL="0" indent="0">
              <a:buNone/>
            </a:pPr>
            <a:r>
              <a:rPr lang="en-US" b="1" u="sng" dirty="0"/>
              <a:t>On-site Assistance</a:t>
            </a:r>
          </a:p>
          <a:p>
            <a:pPr marL="0" indent="0">
              <a:lnSpc>
                <a:spcPct val="100000"/>
              </a:lnSpc>
              <a:buNone/>
            </a:pPr>
            <a:r>
              <a:rPr lang="en-US" sz="1400" dirty="0"/>
              <a:t>Leak Detection			Energy &amp; Water Audits</a:t>
            </a:r>
          </a:p>
          <a:p>
            <a:pPr marL="0" indent="0">
              <a:lnSpc>
                <a:spcPct val="100000"/>
              </a:lnSpc>
              <a:buNone/>
            </a:pPr>
            <a:r>
              <a:rPr lang="en-US" sz="1400" dirty="0"/>
              <a:t>Pipe &amp; Valve Location			Source Water Protection</a:t>
            </a:r>
          </a:p>
          <a:p>
            <a:pPr marL="0" indent="0">
              <a:lnSpc>
                <a:spcPct val="100000"/>
              </a:lnSpc>
              <a:buNone/>
            </a:pPr>
            <a:r>
              <a:rPr lang="en-US" sz="1400" dirty="0"/>
              <a:t>Compliance Monitoring			Pump Vibration Analysis</a:t>
            </a:r>
          </a:p>
          <a:p>
            <a:pPr marL="0" indent="0">
              <a:lnSpc>
                <a:spcPct val="100000"/>
              </a:lnSpc>
              <a:buNone/>
            </a:pPr>
            <a:r>
              <a:rPr lang="en-US" sz="1400" dirty="0"/>
              <a:t>Mock Sanitary Surveys			Generator Load Bank Testing</a:t>
            </a:r>
          </a:p>
          <a:p>
            <a:pPr marL="0" indent="0">
              <a:lnSpc>
                <a:spcPct val="100000"/>
              </a:lnSpc>
              <a:buNone/>
            </a:pPr>
            <a:r>
              <a:rPr lang="en-US" sz="1400" dirty="0"/>
              <a:t>Rate Analysis			Backflow Preventor Test Gage Verification</a:t>
            </a:r>
          </a:p>
          <a:p>
            <a:pPr marL="0" indent="0">
              <a:lnSpc>
                <a:spcPct val="100000"/>
              </a:lnSpc>
              <a:buNone/>
            </a:pPr>
            <a:r>
              <a:rPr lang="en-US" sz="1400" dirty="0"/>
              <a:t>System Mapping (ArcGIS)		USDA RD Apply</a:t>
            </a:r>
          </a:p>
          <a:p>
            <a:pPr marL="0" indent="0">
              <a:lnSpc>
                <a:spcPct val="100000"/>
              </a:lnSpc>
              <a:buNone/>
            </a:pPr>
            <a:r>
              <a:rPr lang="en-US" sz="1400" dirty="0"/>
              <a:t>Security Assessment			AND MORE ………….. </a:t>
            </a:r>
            <a:r>
              <a:rPr lang="en-US" sz="1400" b="1" i="1" dirty="0">
                <a:solidFill>
                  <a:srgbClr val="FF0000"/>
                </a:solidFill>
              </a:rPr>
              <a:t>OUTREACH &amp; EDUCATION!!!</a:t>
            </a:r>
          </a:p>
          <a:p>
            <a:pPr marL="0" indent="0">
              <a:lnSpc>
                <a:spcPct val="100000"/>
              </a:lnSpc>
              <a:buNone/>
            </a:pPr>
            <a:r>
              <a:rPr lang="en-US" sz="1400" dirty="0"/>
              <a:t>Emergency Response Plans</a:t>
            </a:r>
          </a:p>
          <a:p>
            <a:pPr marL="0" indent="0">
              <a:buNone/>
            </a:pPr>
            <a:endParaRPr lang="en-US" dirty="0"/>
          </a:p>
        </p:txBody>
      </p:sp>
      <p:sp>
        <p:nvSpPr>
          <p:cNvPr id="3" name="Text Placeholder 2">
            <a:extLst>
              <a:ext uri="{FF2B5EF4-FFF2-40B4-BE49-F238E27FC236}">
                <a16:creationId xmlns:a16="http://schemas.microsoft.com/office/drawing/2014/main" id="{B3B81241-DDB9-71A7-90A2-C3F95F366087}"/>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F6A0F97C-80E6-9FD3-3C2D-76E52B970E97}"/>
              </a:ext>
            </a:extLst>
          </p:cNvPr>
          <p:cNvSpPr>
            <a:spLocks noGrp="1"/>
          </p:cNvSpPr>
          <p:nvPr>
            <p:ph type="title"/>
          </p:nvPr>
        </p:nvSpPr>
        <p:spPr/>
        <p:txBody>
          <a:bodyPr/>
          <a:lstStyle/>
          <a:p>
            <a:endParaRPr lang="en-US"/>
          </a:p>
        </p:txBody>
      </p:sp>
      <p:sp>
        <p:nvSpPr>
          <p:cNvPr id="7" name="Title 3">
            <a:extLst>
              <a:ext uri="{FF2B5EF4-FFF2-40B4-BE49-F238E27FC236}">
                <a16:creationId xmlns:a16="http://schemas.microsoft.com/office/drawing/2014/main" id="{E071C879-3234-F4A1-FDF9-6FDEF6902572}"/>
              </a:ext>
            </a:extLst>
          </p:cNvPr>
          <p:cNvSpPr txBox="1">
            <a:spLocks/>
          </p:cNvSpPr>
          <p:nvPr/>
        </p:nvSpPr>
        <p:spPr bwMode="auto">
          <a:xfrm>
            <a:off x="990600" y="609600"/>
            <a:ext cx="594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buClr>
                <a:schemeClr val="accent3">
                  <a:lumMod val="50000"/>
                </a:schemeClr>
              </a:buClr>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dirty="0">
                <a:solidFill>
                  <a:srgbClr val="C00000"/>
                </a:solidFill>
              </a:rPr>
              <a:t>HRWA and Project WET</a:t>
            </a:r>
          </a:p>
        </p:txBody>
      </p:sp>
      <p:pic>
        <p:nvPicPr>
          <p:cNvPr id="5" name="Picture 22">
            <a:extLst>
              <a:ext uri="{FF2B5EF4-FFF2-40B4-BE49-F238E27FC236}">
                <a16:creationId xmlns:a16="http://schemas.microsoft.com/office/drawing/2014/main" id="{37629DFE-84BC-FD8D-8A0B-E9FC4DD7DC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999"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28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362198" y="4015849"/>
            <a:ext cx="411515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Tx/>
              <a:buNone/>
            </a:pPr>
            <a:r>
              <a:rPr lang="en-US" altLang="en-US" sz="3200" b="1" dirty="0">
                <a:solidFill>
                  <a:schemeClr val="tx1"/>
                </a:solidFill>
              </a:rPr>
              <a:t>PROJECT WET HAWAII</a:t>
            </a:r>
          </a:p>
        </p:txBody>
      </p:sp>
      <p:pic>
        <p:nvPicPr>
          <p:cNvPr id="19" name="Picture 18" descr="Logo&#10;&#10;Description automatically generated">
            <a:extLst>
              <a:ext uri="{FF2B5EF4-FFF2-40B4-BE49-F238E27FC236}">
                <a16:creationId xmlns:a16="http://schemas.microsoft.com/office/drawing/2014/main" id="{FFE0745F-6E6E-41D7-A731-2F591E7F3D2E}"/>
              </a:ext>
            </a:extLst>
          </p:cNvPr>
          <p:cNvPicPr>
            <a:picLocks noChangeAspect="1"/>
          </p:cNvPicPr>
          <p:nvPr/>
        </p:nvPicPr>
        <p:blipFill rotWithShape="1">
          <a:blip r:embed="rId3">
            <a:extLst>
              <a:ext uri="{28A0092B-C50C-407E-A947-70E740481C1C}">
                <a14:useLocalDpi xmlns:a14="http://schemas.microsoft.com/office/drawing/2010/main" val="0"/>
              </a:ext>
            </a:extLst>
          </a:blip>
          <a:srcRect l="29828" r="29249" b="42554"/>
          <a:stretch/>
        </p:blipFill>
        <p:spPr>
          <a:xfrm>
            <a:off x="2657653" y="762000"/>
            <a:ext cx="3524249" cy="3101975"/>
          </a:xfrm>
          <a:prstGeom prst="rect">
            <a:avLst/>
          </a:prstGeom>
        </p:spPr>
      </p:pic>
      <p:pic>
        <p:nvPicPr>
          <p:cNvPr id="3" name="Picture 2" descr="A map of the world&#10;&#10;Description automatically generated with low confidence">
            <a:extLst>
              <a:ext uri="{FF2B5EF4-FFF2-40B4-BE49-F238E27FC236}">
                <a16:creationId xmlns:a16="http://schemas.microsoft.com/office/drawing/2014/main" id="{59DF3108-EE62-4811-9AC1-8D564E9C3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794936"/>
            <a:ext cx="4115157" cy="2402032"/>
          </a:xfrm>
          <a:prstGeom prst="rect">
            <a:avLst/>
          </a:prstGeom>
        </p:spPr>
      </p:pic>
      <p:pic>
        <p:nvPicPr>
          <p:cNvPr id="23" name="Picture 2" descr="DOW Logo_Graphic logo (no bkground)">
            <a:extLst>
              <a:ext uri="{FF2B5EF4-FFF2-40B4-BE49-F238E27FC236}">
                <a16:creationId xmlns:a16="http://schemas.microsoft.com/office/drawing/2014/main" id="{80BFE028-9948-4509-841E-377DA60F02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498" y="5486401"/>
            <a:ext cx="1638302" cy="12895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95291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Text Box 6"/>
          <p:cNvSpPr txBox="1">
            <a:spLocks noChangeArrowheads="1"/>
          </p:cNvSpPr>
          <p:nvPr/>
        </p:nvSpPr>
        <p:spPr bwMode="auto">
          <a:xfrm>
            <a:off x="4765675" y="2710508"/>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50000"/>
              </a:spcBef>
              <a:buClrTx/>
              <a:buSzTx/>
              <a:buFontTx/>
              <a:buNone/>
            </a:pPr>
            <a:endParaRPr lang="en-US" altLang="en-US" sz="1800">
              <a:solidFill>
                <a:schemeClr val="tx1"/>
              </a:solidFill>
              <a:latin typeface="Arial" panose="020B0604020202020204" pitchFamily="34" charset="0"/>
            </a:endParaRPr>
          </a:p>
        </p:txBody>
      </p:sp>
      <p:pic>
        <p:nvPicPr>
          <p:cNvPr id="348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9476" y="1944491"/>
            <a:ext cx="2254251" cy="152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1400" y="1890657"/>
            <a:ext cx="1494351" cy="148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02879" y="1017803"/>
            <a:ext cx="1756647" cy="1526087"/>
          </a:xfrm>
          <a:prstGeom prst="rect">
            <a:avLst/>
          </a:prstGeom>
        </p:spPr>
      </p:pic>
      <p:sp>
        <p:nvSpPr>
          <p:cNvPr id="9" name="Rectangle 2"/>
          <p:cNvSpPr txBox="1">
            <a:spLocks noChangeArrowheads="1"/>
          </p:cNvSpPr>
          <p:nvPr/>
        </p:nvSpPr>
        <p:spPr bwMode="auto">
          <a:xfrm>
            <a:off x="1894556" y="4005228"/>
            <a:ext cx="5219700" cy="41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lang="en-US" altLang="en-US" sz="2400" i="1" dirty="0">
                <a:solidFill>
                  <a:srgbClr val="002060"/>
                </a:solidFill>
              </a:rPr>
              <a:t>Project WET Hawaii’s Host Institution:</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0342" y="2553955"/>
            <a:ext cx="1363472" cy="1395554"/>
          </a:xfrm>
          <a:prstGeom prst="rect">
            <a:avLst/>
          </a:prstGeom>
        </p:spPr>
      </p:pic>
      <p:pic>
        <p:nvPicPr>
          <p:cNvPr id="4" name="Picture 3"/>
          <p:cNvPicPr>
            <a:picLocks noChangeAspect="1"/>
          </p:cNvPicPr>
          <p:nvPr/>
        </p:nvPicPr>
        <p:blipFill>
          <a:blip r:embed="rId7"/>
          <a:stretch>
            <a:fillRect/>
          </a:stretch>
        </p:blipFill>
        <p:spPr>
          <a:xfrm>
            <a:off x="438848" y="2864280"/>
            <a:ext cx="2236154" cy="774905"/>
          </a:xfrm>
          <a:prstGeom prst="rect">
            <a:avLst/>
          </a:prstGeom>
        </p:spPr>
      </p:pic>
      <p:pic>
        <p:nvPicPr>
          <p:cNvPr id="2050" name="Picture 2" descr="DOW Logo_Graphic logo (no bkgroun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70906" y="4411846"/>
            <a:ext cx="2667000" cy="22061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5881" y="1113937"/>
            <a:ext cx="1422226" cy="1384300"/>
          </a:xfrm>
          <a:prstGeom prst="rect">
            <a:avLst/>
          </a:prstGeom>
        </p:spPr>
      </p:pic>
      <p:sp>
        <p:nvSpPr>
          <p:cNvPr id="13" name="Text Box 2">
            <a:extLst>
              <a:ext uri="{FF2B5EF4-FFF2-40B4-BE49-F238E27FC236}">
                <a16:creationId xmlns:a16="http://schemas.microsoft.com/office/drawing/2014/main" id="{C96B034D-3811-47BB-9A67-EEC40057CCE7}"/>
              </a:ext>
            </a:extLst>
          </p:cNvPr>
          <p:cNvSpPr txBox="1">
            <a:spLocks noChangeArrowheads="1"/>
          </p:cNvSpPr>
          <p:nvPr/>
        </p:nvSpPr>
        <p:spPr bwMode="auto">
          <a:xfrm>
            <a:off x="3886200" y="201175"/>
            <a:ext cx="4718538" cy="1323439"/>
          </a:xfrm>
          <a:prstGeom prst="rect">
            <a:avLst/>
          </a:prstGeom>
          <a:noFill/>
          <a:ln w="9525">
            <a:noFill/>
            <a:miter lim="800000"/>
            <a:headEnd/>
            <a:tailEnd/>
          </a:ln>
          <a:effectLst/>
        </p:spPr>
        <p:txBody>
          <a:bodyPr wrap="square">
            <a:spAutoFit/>
          </a:bodyPr>
          <a:lstStyle/>
          <a:p>
            <a:pPr algn="r" eaLnBrk="1" hangingPunct="1">
              <a:defRPr/>
            </a:pPr>
            <a:r>
              <a:rPr lang="en-US" sz="4000" b="1" dirty="0">
                <a:solidFill>
                  <a:schemeClr val="bg1"/>
                </a:solidFill>
                <a:latin typeface="Candara" pitchFamily="34" charset="0"/>
              </a:rPr>
              <a:t>Project WET Hawai’i State Partners</a:t>
            </a:r>
            <a:endParaRPr lang="en-US" sz="4000" b="1" dirty="0">
              <a:solidFill>
                <a:schemeClr val="bg1"/>
              </a:solidFill>
              <a:effectLst>
                <a:outerShdw blurRad="38100" dist="38100" dir="2700000" algn="tl">
                  <a:srgbClr val="C0C0C0"/>
                </a:outerShdw>
              </a:effectLst>
              <a:latin typeface="Candara"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5138" y="432641"/>
            <a:ext cx="8077200" cy="646331"/>
          </a:xfrm>
          <a:prstGeom prst="rect">
            <a:avLst/>
          </a:prstGeom>
          <a:noFill/>
        </p:spPr>
        <p:txBody>
          <a:bodyPr wrap="square" rtlCol="0">
            <a:spAutoFit/>
          </a:bodyPr>
          <a:lstStyle/>
          <a:p>
            <a:r>
              <a:rPr lang="en-US" sz="3600" b="1" dirty="0">
                <a:solidFill>
                  <a:schemeClr val="bg1"/>
                </a:solidFill>
                <a:latin typeface="+mj-lt"/>
              </a:rPr>
              <a:t>Kaua`i Department of Water</a:t>
            </a:r>
          </a:p>
        </p:txBody>
      </p:sp>
      <p:sp>
        <p:nvSpPr>
          <p:cNvPr id="10" name="TextBox 9"/>
          <p:cNvSpPr txBox="1"/>
          <p:nvPr/>
        </p:nvSpPr>
        <p:spPr>
          <a:xfrm>
            <a:off x="315050" y="1334381"/>
            <a:ext cx="8311662" cy="4216539"/>
          </a:xfrm>
          <a:prstGeom prst="rect">
            <a:avLst/>
          </a:prstGeom>
          <a:noFill/>
        </p:spPr>
        <p:txBody>
          <a:bodyPr wrap="square" rtlCol="0">
            <a:spAutoFit/>
          </a:bodyPr>
          <a:lstStyle/>
          <a:p>
            <a:pPr marL="457200" indent="-457200">
              <a:buFont typeface="Wingdings" panose="05000000000000000000" pitchFamily="2" charset="2"/>
              <a:buChar char="v"/>
            </a:pPr>
            <a:r>
              <a:rPr lang="en-US" sz="2800" dirty="0">
                <a:solidFill>
                  <a:schemeClr val="bg1"/>
                </a:solidFill>
                <a:latin typeface="+mj-lt"/>
              </a:rPr>
              <a:t>Project WET in Hawaii for 19 years</a:t>
            </a:r>
          </a:p>
          <a:p>
            <a:pPr marL="457200" indent="-457200">
              <a:buFont typeface="Wingdings" panose="05000000000000000000" pitchFamily="2" charset="2"/>
              <a:buChar char="v"/>
            </a:pPr>
            <a:r>
              <a:rPr lang="en-US" sz="2800" dirty="0">
                <a:solidFill>
                  <a:schemeClr val="bg1"/>
                </a:solidFill>
                <a:latin typeface="+mj-lt"/>
              </a:rPr>
              <a:t>Host Institution for Project WET USA</a:t>
            </a:r>
          </a:p>
          <a:p>
            <a:pPr marL="457200" indent="-457200">
              <a:buFont typeface="Wingdings" panose="05000000000000000000" pitchFamily="2" charset="2"/>
              <a:buChar char="v"/>
            </a:pPr>
            <a:r>
              <a:rPr lang="en-US" sz="2800" dirty="0">
                <a:solidFill>
                  <a:schemeClr val="bg1"/>
                </a:solidFill>
                <a:latin typeface="+mj-lt"/>
              </a:rPr>
              <a:t>Annual Make a Splash with Project WET Festival</a:t>
            </a:r>
          </a:p>
          <a:p>
            <a:pPr marL="457200" indent="-457200">
              <a:buFont typeface="Wingdings" panose="05000000000000000000" pitchFamily="2" charset="2"/>
              <a:buChar char="v"/>
            </a:pPr>
            <a:r>
              <a:rPr lang="en-US" sz="2800" dirty="0">
                <a:solidFill>
                  <a:schemeClr val="bg1"/>
                </a:solidFill>
                <a:latin typeface="+mj-lt"/>
              </a:rPr>
              <a:t>Incorporates PWET into KDOW’s public relations efforts:</a:t>
            </a:r>
          </a:p>
          <a:p>
            <a:pPr marL="1371600" lvl="2" indent="-457200">
              <a:buFont typeface="Courier New" panose="02070309020205020404" pitchFamily="49" charset="0"/>
              <a:buChar char="o"/>
            </a:pPr>
            <a:r>
              <a:rPr lang="en-US" sz="2400" i="1" dirty="0">
                <a:solidFill>
                  <a:schemeClr val="bg1"/>
                </a:solidFill>
                <a:latin typeface="+mj-lt"/>
              </a:rPr>
              <a:t>School educational programs</a:t>
            </a:r>
          </a:p>
          <a:p>
            <a:pPr marL="1371600" lvl="2" indent="-457200">
              <a:buFont typeface="Courier New" panose="02070309020205020404" pitchFamily="49" charset="0"/>
              <a:buChar char="o"/>
            </a:pPr>
            <a:r>
              <a:rPr lang="en-US" sz="2400" i="1" dirty="0">
                <a:solidFill>
                  <a:schemeClr val="bg1"/>
                </a:solidFill>
                <a:latin typeface="+mj-lt"/>
              </a:rPr>
              <a:t>Community event presentations</a:t>
            </a:r>
          </a:p>
          <a:p>
            <a:pPr marL="1371600" lvl="2" indent="-457200">
              <a:buFont typeface="Courier New" panose="02070309020205020404" pitchFamily="49" charset="0"/>
              <a:buChar char="o"/>
            </a:pPr>
            <a:r>
              <a:rPr lang="en-US" sz="2400" i="1" dirty="0">
                <a:solidFill>
                  <a:schemeClr val="bg1"/>
                </a:solidFill>
                <a:latin typeface="+mj-lt"/>
              </a:rPr>
              <a:t>KDOW’s annual Signature Event, MAS</a:t>
            </a:r>
          </a:p>
          <a:p>
            <a:pPr marL="1371600" lvl="2" indent="-457200">
              <a:buFont typeface="Courier New" panose="02070309020205020404" pitchFamily="49" charset="0"/>
              <a:buChar char="o"/>
            </a:pPr>
            <a:r>
              <a:rPr lang="en-US" sz="2400" i="1" dirty="0">
                <a:solidFill>
                  <a:schemeClr val="bg1"/>
                </a:solidFill>
                <a:latin typeface="+mj-lt"/>
              </a:rPr>
              <a:t>Customer educational outreach efforts</a:t>
            </a:r>
            <a:endParaRPr lang="en-US" sz="2000" i="1" dirty="0">
              <a:solidFill>
                <a:schemeClr val="bg1"/>
              </a:solidFill>
              <a:latin typeface="+mj-lt"/>
            </a:endParaRPr>
          </a:p>
          <a:p>
            <a:pPr marL="457200" indent="-457200">
              <a:buFont typeface="Arial" panose="020B0604020202020204" pitchFamily="34" charset="0"/>
              <a:buChar char="•"/>
            </a:pPr>
            <a:endParaRPr lang="en-US" sz="3200" dirty="0">
              <a:solidFill>
                <a:schemeClr val="bg1"/>
              </a:solidFill>
              <a:latin typeface="+mj-lt"/>
            </a:endParaRPr>
          </a:p>
        </p:txBody>
      </p:sp>
      <p:pic>
        <p:nvPicPr>
          <p:cNvPr id="1026" name="Picture 2" descr="DOW Logo_Graphic logo (no b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04800"/>
            <a:ext cx="2382430" cy="1970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Logo&#10;&#10;Description automatically generated">
            <a:extLst>
              <a:ext uri="{FF2B5EF4-FFF2-40B4-BE49-F238E27FC236}">
                <a16:creationId xmlns:a16="http://schemas.microsoft.com/office/drawing/2014/main" id="{956E071B-C595-46DF-9299-6A9E23148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066" y="5410200"/>
            <a:ext cx="1897997" cy="1264405"/>
          </a:xfrm>
          <a:prstGeom prst="rect">
            <a:avLst/>
          </a:prstGeom>
        </p:spPr>
      </p:pic>
    </p:spTree>
    <p:extLst>
      <p:ext uri="{BB962C8B-B14F-4D97-AF65-F5344CB8AC3E}">
        <p14:creationId xmlns:p14="http://schemas.microsoft.com/office/powerpoint/2010/main" val="98651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33800" y="6267778"/>
            <a:ext cx="5143500" cy="400110"/>
          </a:xfrm>
          <a:prstGeom prst="rect">
            <a:avLst/>
          </a:prstGeom>
          <a:noFill/>
        </p:spPr>
        <p:txBody>
          <a:bodyPr wrap="square" rtlCol="0">
            <a:spAutoFit/>
          </a:bodyPr>
          <a:lstStyle/>
          <a:p>
            <a:r>
              <a:rPr lang="en-US" sz="2000" i="1" dirty="0">
                <a:solidFill>
                  <a:schemeClr val="tx2"/>
                </a:solidFill>
                <a:latin typeface="+mj-lt"/>
              </a:rPr>
              <a:t>KDOW’s Make a Splash w/ Project WET Festival</a:t>
            </a:r>
          </a:p>
        </p:txBody>
      </p:sp>
      <p:sp>
        <p:nvSpPr>
          <p:cNvPr id="11" name="TextBox 10"/>
          <p:cNvSpPr txBox="1"/>
          <p:nvPr/>
        </p:nvSpPr>
        <p:spPr>
          <a:xfrm>
            <a:off x="152400" y="288586"/>
            <a:ext cx="3276600" cy="3077766"/>
          </a:xfrm>
          <a:prstGeom prst="rect">
            <a:avLst/>
          </a:prstGeom>
          <a:noFill/>
        </p:spPr>
        <p:txBody>
          <a:bodyPr wrap="square" rtlCol="0">
            <a:spAutoFit/>
          </a:bodyPr>
          <a:lstStyle/>
          <a:p>
            <a:pPr algn="ctr"/>
            <a:r>
              <a:rPr lang="en-US" sz="2000" b="1" i="1" dirty="0">
                <a:solidFill>
                  <a:schemeClr val="bg1"/>
                </a:solidFill>
                <a:latin typeface="+mj-lt"/>
              </a:rPr>
              <a:t>KDOW’s </a:t>
            </a:r>
          </a:p>
          <a:p>
            <a:pPr algn="ctr"/>
            <a:r>
              <a:rPr lang="en-US" sz="2000" b="1" i="1" dirty="0">
                <a:solidFill>
                  <a:schemeClr val="bg1"/>
                </a:solidFill>
                <a:latin typeface="+mj-lt"/>
              </a:rPr>
              <a:t>Make a Splash w/ Project WET Festival</a:t>
            </a:r>
          </a:p>
          <a:p>
            <a:pPr algn="ctr"/>
            <a:r>
              <a:rPr lang="en-US" sz="1400" b="1" i="1" dirty="0">
                <a:solidFill>
                  <a:schemeClr val="bg1"/>
                </a:solidFill>
                <a:latin typeface="+mj-lt"/>
              </a:rPr>
              <a:t>----------------------------------</a:t>
            </a:r>
          </a:p>
          <a:p>
            <a:pPr marL="342900" indent="-342900">
              <a:buFont typeface="Wingdings" panose="05000000000000000000" pitchFamily="2" charset="2"/>
              <a:buChar char="v"/>
            </a:pPr>
            <a:r>
              <a:rPr lang="en-US" sz="2000" b="1" i="1" dirty="0">
                <a:solidFill>
                  <a:schemeClr val="bg1"/>
                </a:solidFill>
                <a:latin typeface="+mj-lt"/>
              </a:rPr>
              <a:t>11-12 activity stations</a:t>
            </a:r>
          </a:p>
          <a:p>
            <a:pPr marL="342900" indent="-342900">
              <a:buFont typeface="Wingdings" panose="05000000000000000000" pitchFamily="2" charset="2"/>
              <a:buChar char="v"/>
            </a:pPr>
            <a:r>
              <a:rPr lang="en-US" sz="2000" b="1" i="1" dirty="0">
                <a:solidFill>
                  <a:schemeClr val="bg1"/>
                </a:solidFill>
                <a:latin typeface="+mj-lt"/>
              </a:rPr>
              <a:t>Reached approx. 12,000 fifth graders since 2003</a:t>
            </a:r>
          </a:p>
          <a:p>
            <a:pPr marL="342900" indent="-342900">
              <a:buFont typeface="Wingdings" panose="05000000000000000000" pitchFamily="2" charset="2"/>
              <a:buChar char="v"/>
            </a:pPr>
            <a:r>
              <a:rPr lang="en-US" sz="2000" b="1" i="1" dirty="0">
                <a:solidFill>
                  <a:schemeClr val="bg1"/>
                </a:solidFill>
                <a:latin typeface="+mj-lt"/>
              </a:rPr>
              <a:t>community partners</a:t>
            </a:r>
          </a:p>
          <a:p>
            <a:pPr marL="342900" indent="-342900">
              <a:buFont typeface="Wingdings" panose="05000000000000000000" pitchFamily="2" charset="2"/>
              <a:buChar char="v"/>
            </a:pPr>
            <a:r>
              <a:rPr lang="en-US" sz="2000" b="1" i="1" dirty="0">
                <a:solidFill>
                  <a:schemeClr val="bg1"/>
                </a:solidFill>
                <a:latin typeface="+mj-lt"/>
              </a:rPr>
              <a:t>200+ volunteers, including staff each year</a:t>
            </a:r>
            <a:endParaRPr lang="en-US" sz="2000" i="1" dirty="0">
              <a:solidFill>
                <a:schemeClr val="tx2"/>
              </a:solidFill>
              <a:latin typeface="+mj-lt"/>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31315"/>
            <a:ext cx="5391554" cy="2975261"/>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b="9918"/>
          <a:stretch/>
        </p:blipFill>
        <p:spPr>
          <a:xfrm>
            <a:off x="351692" y="3516922"/>
            <a:ext cx="2768977" cy="1914486"/>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24167" b="5000"/>
          <a:stretch/>
        </p:blipFill>
        <p:spPr>
          <a:xfrm>
            <a:off x="5715000" y="3429000"/>
            <a:ext cx="3048000" cy="2545583"/>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1034" y="3394619"/>
            <a:ext cx="2133600" cy="272656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0401" y="5581978"/>
            <a:ext cx="1354522" cy="1120983"/>
          </a:xfrm>
          <a:prstGeom prst="rect">
            <a:avLst/>
          </a:prstGeom>
        </p:spPr>
      </p:pic>
      <p:pic>
        <p:nvPicPr>
          <p:cNvPr id="12" name="Picture 11" descr="Logo&#10;&#10;Description automatically generated">
            <a:extLst>
              <a:ext uri="{FF2B5EF4-FFF2-40B4-BE49-F238E27FC236}">
                <a16:creationId xmlns:a16="http://schemas.microsoft.com/office/drawing/2014/main" id="{DD0ADE43-D348-4963-BF18-33199C6BB2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476" y="5535140"/>
            <a:ext cx="1723049" cy="1147858"/>
          </a:xfrm>
          <a:prstGeom prst="rect">
            <a:avLst/>
          </a:prstGeom>
        </p:spPr>
      </p:pic>
    </p:spTree>
    <p:extLst>
      <p:ext uri="{BB962C8B-B14F-4D97-AF65-F5344CB8AC3E}">
        <p14:creationId xmlns:p14="http://schemas.microsoft.com/office/powerpoint/2010/main" val="67569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AAC6F-2517-0754-FCC7-79AAC9D83387}"/>
              </a:ext>
            </a:extLst>
          </p:cNvPr>
          <p:cNvSpPr>
            <a:spLocks noGrp="1"/>
          </p:cNvSpPr>
          <p:nvPr>
            <p:ph idx="1"/>
          </p:nvPr>
        </p:nvSpPr>
        <p:spPr>
          <a:xfrm>
            <a:off x="484208" y="2856749"/>
            <a:ext cx="8305800" cy="3650416"/>
          </a:xfrm>
        </p:spPr>
        <p:txBody>
          <a:bodyPr/>
          <a:lstStyle/>
          <a:p>
            <a:pPr marL="0" indent="0">
              <a:buNone/>
            </a:pPr>
            <a:r>
              <a:rPr lang="en-US" b="1" dirty="0"/>
              <a:t>Hawaii Rural Water Association, known as HRWA, Incorporated as a 501c3 non-profit association.</a:t>
            </a:r>
          </a:p>
          <a:p>
            <a:pPr marL="0" indent="0">
              <a:buNone/>
            </a:pPr>
            <a:endParaRPr lang="en-US" dirty="0"/>
          </a:p>
          <a:p>
            <a:pPr marL="0" indent="0">
              <a:buNone/>
            </a:pPr>
            <a:r>
              <a:rPr lang="en-US" dirty="0"/>
              <a:t>Provided training and on-site assistance in Hawaii since 2010.</a:t>
            </a:r>
          </a:p>
          <a:p>
            <a:pPr marL="0" indent="0">
              <a:buNone/>
            </a:pPr>
            <a:endParaRPr lang="en-US" dirty="0"/>
          </a:p>
          <a:p>
            <a:pPr marL="0" indent="0">
              <a:buNone/>
            </a:pPr>
            <a:r>
              <a:rPr lang="en-US" dirty="0"/>
              <a:t>  </a:t>
            </a:r>
            <a:r>
              <a:rPr lang="en-US" b="1" dirty="0"/>
              <a:t>&gt;10,000 hours</a:t>
            </a:r>
            <a:r>
              <a:rPr lang="en-US" dirty="0"/>
              <a:t> of instruction/formal classroom training</a:t>
            </a:r>
          </a:p>
          <a:p>
            <a:pPr marL="0" indent="0">
              <a:buNone/>
            </a:pPr>
            <a:r>
              <a:rPr lang="en-US" dirty="0"/>
              <a:t>  </a:t>
            </a:r>
            <a:r>
              <a:rPr lang="en-US" b="1" dirty="0"/>
              <a:t>&gt;23,000 hours </a:t>
            </a:r>
            <a:r>
              <a:rPr lang="en-US" dirty="0"/>
              <a:t>of on-site assistance/training in all areas of               </a:t>
            </a:r>
          </a:p>
          <a:p>
            <a:pPr marL="0" indent="0">
              <a:buNone/>
            </a:pPr>
            <a:r>
              <a:rPr lang="en-US" dirty="0"/>
              <a:t>     governance, management, operations, finance, and  </a:t>
            </a:r>
          </a:p>
          <a:p>
            <a:pPr marL="0" indent="0">
              <a:buNone/>
            </a:pPr>
            <a:r>
              <a:rPr lang="en-US" dirty="0"/>
              <a:t>     regulatory compliance.</a:t>
            </a:r>
          </a:p>
        </p:txBody>
      </p:sp>
      <p:sp>
        <p:nvSpPr>
          <p:cNvPr id="3" name="Text Placeholder 2">
            <a:extLst>
              <a:ext uri="{FF2B5EF4-FFF2-40B4-BE49-F238E27FC236}">
                <a16:creationId xmlns:a16="http://schemas.microsoft.com/office/drawing/2014/main" id="{B3B81241-DDB9-71A7-90A2-C3F95F366087}"/>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F6A0F97C-80E6-9FD3-3C2D-76E52B970E97}"/>
              </a:ext>
            </a:extLst>
          </p:cNvPr>
          <p:cNvSpPr>
            <a:spLocks noGrp="1"/>
          </p:cNvSpPr>
          <p:nvPr>
            <p:ph type="title"/>
          </p:nvPr>
        </p:nvSpPr>
        <p:spPr/>
        <p:txBody>
          <a:bodyPr/>
          <a:lstStyle/>
          <a:p>
            <a:endParaRPr lang="en-US"/>
          </a:p>
        </p:txBody>
      </p:sp>
      <p:sp>
        <p:nvSpPr>
          <p:cNvPr id="5" name="Title 3">
            <a:extLst>
              <a:ext uri="{FF2B5EF4-FFF2-40B4-BE49-F238E27FC236}">
                <a16:creationId xmlns:a16="http://schemas.microsoft.com/office/drawing/2014/main" id="{3A65B155-ACC3-C828-EBAB-4C5727845060}"/>
              </a:ext>
            </a:extLst>
          </p:cNvPr>
          <p:cNvSpPr txBox="1">
            <a:spLocks/>
          </p:cNvSpPr>
          <p:nvPr/>
        </p:nvSpPr>
        <p:spPr bwMode="auto">
          <a:xfrm>
            <a:off x="990600" y="669600"/>
            <a:ext cx="594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buClr>
                <a:schemeClr val="accent3">
                  <a:lumMod val="50000"/>
                </a:schemeClr>
              </a:buClr>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dirty="0">
                <a:solidFill>
                  <a:srgbClr val="C00000"/>
                </a:solidFill>
              </a:rPr>
              <a:t>Who is Hawaii Rural Water Association?</a:t>
            </a:r>
          </a:p>
        </p:txBody>
      </p:sp>
      <p:pic>
        <p:nvPicPr>
          <p:cNvPr id="7" name="Picture 22">
            <a:extLst>
              <a:ext uri="{FF2B5EF4-FFF2-40B4-BE49-F238E27FC236}">
                <a16:creationId xmlns:a16="http://schemas.microsoft.com/office/drawing/2014/main" id="{FDC1B44F-2556-49C0-6C6F-20014BAA76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999"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827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33800" y="6267778"/>
            <a:ext cx="5143500" cy="400110"/>
          </a:xfrm>
          <a:prstGeom prst="rect">
            <a:avLst/>
          </a:prstGeom>
          <a:noFill/>
        </p:spPr>
        <p:txBody>
          <a:bodyPr wrap="square" rtlCol="0">
            <a:spAutoFit/>
          </a:bodyPr>
          <a:lstStyle/>
          <a:p>
            <a:r>
              <a:rPr lang="en-US" sz="2000" i="1" dirty="0">
                <a:solidFill>
                  <a:schemeClr val="tx2"/>
                </a:solidFill>
                <a:latin typeface="+mj-lt"/>
              </a:rPr>
              <a:t>KDOW’s Make a Splash w/ Project WET Festival</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1619" r="40621" b="10688"/>
          <a:stretch/>
        </p:blipFill>
        <p:spPr>
          <a:xfrm flipH="1">
            <a:off x="369276" y="3525125"/>
            <a:ext cx="2069120" cy="179731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0445" t="3497"/>
          <a:stretch/>
        </p:blipFill>
        <p:spPr>
          <a:xfrm>
            <a:off x="2571459" y="3525125"/>
            <a:ext cx="2235002" cy="1807421"/>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7182" r="4835"/>
          <a:stretch/>
        </p:blipFill>
        <p:spPr>
          <a:xfrm>
            <a:off x="4876800" y="476135"/>
            <a:ext cx="3733800" cy="282055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276" y="464412"/>
            <a:ext cx="4446883" cy="2964588"/>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0938" y="3429000"/>
            <a:ext cx="3897924" cy="259861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0401" y="5581978"/>
            <a:ext cx="1354522" cy="1120983"/>
          </a:xfrm>
          <a:prstGeom prst="rect">
            <a:avLst/>
          </a:prstGeom>
        </p:spPr>
      </p:pic>
      <p:pic>
        <p:nvPicPr>
          <p:cNvPr id="12" name="Picture 11" descr="Logo&#10;&#10;Description automatically generated">
            <a:extLst>
              <a:ext uri="{FF2B5EF4-FFF2-40B4-BE49-F238E27FC236}">
                <a16:creationId xmlns:a16="http://schemas.microsoft.com/office/drawing/2014/main" id="{021D2D38-8515-49FC-9201-B18638B4EF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476" y="5535140"/>
            <a:ext cx="1723049" cy="1147858"/>
          </a:xfrm>
          <a:prstGeom prst="rect">
            <a:avLst/>
          </a:prstGeom>
        </p:spPr>
      </p:pic>
    </p:spTree>
    <p:extLst>
      <p:ext uri="{BB962C8B-B14F-4D97-AF65-F5344CB8AC3E}">
        <p14:creationId xmlns:p14="http://schemas.microsoft.com/office/powerpoint/2010/main" val="601509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33800" y="6267778"/>
            <a:ext cx="5143500" cy="400110"/>
          </a:xfrm>
          <a:prstGeom prst="rect">
            <a:avLst/>
          </a:prstGeom>
          <a:noFill/>
        </p:spPr>
        <p:txBody>
          <a:bodyPr wrap="square" rtlCol="0">
            <a:spAutoFit/>
          </a:bodyPr>
          <a:lstStyle/>
          <a:p>
            <a:r>
              <a:rPr lang="en-US" sz="2000" i="1" dirty="0">
                <a:solidFill>
                  <a:schemeClr val="tx2"/>
                </a:solidFill>
                <a:latin typeface="+mj-lt"/>
              </a:rPr>
              <a:t>KDOW’s Make a Splash w/ Project WET Festival</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726" r="28060" b="12727"/>
          <a:stretch/>
        </p:blipFill>
        <p:spPr>
          <a:xfrm>
            <a:off x="320582" y="3399648"/>
            <a:ext cx="1736010" cy="1705752"/>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9690" r="18587" b="33733"/>
          <a:stretch/>
        </p:blipFill>
        <p:spPr>
          <a:xfrm>
            <a:off x="4564234" y="427463"/>
            <a:ext cx="4229525" cy="2645761"/>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9166" r="25000"/>
          <a:stretch/>
        </p:blipFill>
        <p:spPr>
          <a:xfrm>
            <a:off x="2209800" y="3276600"/>
            <a:ext cx="2056592" cy="2082624"/>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8333" t="35000" r="22500"/>
          <a:stretch/>
        </p:blipFill>
        <p:spPr>
          <a:xfrm>
            <a:off x="330546" y="511913"/>
            <a:ext cx="4088246" cy="2561311"/>
          </a:xfrm>
          <a:prstGeom prst="rect">
            <a:avLst/>
          </a:prstGeom>
        </p:spPr>
      </p:pic>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b="9081"/>
          <a:stretch/>
        </p:blipFill>
        <p:spPr>
          <a:xfrm>
            <a:off x="4593542" y="3264457"/>
            <a:ext cx="4022920" cy="243840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0401" y="5581978"/>
            <a:ext cx="1354522" cy="1120983"/>
          </a:xfrm>
          <a:prstGeom prst="rect">
            <a:avLst/>
          </a:prstGeom>
        </p:spPr>
      </p:pic>
      <p:pic>
        <p:nvPicPr>
          <p:cNvPr id="11" name="Picture 10" descr="Logo&#10;&#10;Description automatically generated">
            <a:extLst>
              <a:ext uri="{FF2B5EF4-FFF2-40B4-BE49-F238E27FC236}">
                <a16:creationId xmlns:a16="http://schemas.microsoft.com/office/drawing/2014/main" id="{926147E0-87EE-4271-B576-730B49747F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476" y="5535140"/>
            <a:ext cx="1723049" cy="1147858"/>
          </a:xfrm>
          <a:prstGeom prst="rect">
            <a:avLst/>
          </a:prstGeom>
        </p:spPr>
      </p:pic>
    </p:spTree>
    <p:extLst>
      <p:ext uri="{BB962C8B-B14F-4D97-AF65-F5344CB8AC3E}">
        <p14:creationId xmlns:p14="http://schemas.microsoft.com/office/powerpoint/2010/main" val="588745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33800" y="6267778"/>
            <a:ext cx="5143500" cy="400110"/>
          </a:xfrm>
          <a:prstGeom prst="rect">
            <a:avLst/>
          </a:prstGeom>
          <a:noFill/>
        </p:spPr>
        <p:txBody>
          <a:bodyPr wrap="square" rtlCol="0">
            <a:spAutoFit/>
          </a:bodyPr>
          <a:lstStyle/>
          <a:p>
            <a:r>
              <a:rPr lang="en-US" sz="2000" i="1" dirty="0">
                <a:solidFill>
                  <a:schemeClr val="tx2"/>
                </a:solidFill>
                <a:latin typeface="+mj-lt"/>
              </a:rPr>
              <a:t>KDOW’s Make a Splash w/ Project WET Festival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533400"/>
            <a:ext cx="6197600" cy="4648200"/>
          </a:xfrm>
          <a:prstGeom prst="rect">
            <a:avLst/>
          </a:prstGeom>
        </p:spPr>
      </p:pic>
      <p:sp>
        <p:nvSpPr>
          <p:cNvPr id="7" name="TextBox 6"/>
          <p:cNvSpPr txBox="1"/>
          <p:nvPr/>
        </p:nvSpPr>
        <p:spPr>
          <a:xfrm>
            <a:off x="3048000" y="5181600"/>
            <a:ext cx="5829300" cy="369332"/>
          </a:xfrm>
          <a:prstGeom prst="rect">
            <a:avLst/>
          </a:prstGeom>
          <a:noFill/>
        </p:spPr>
        <p:txBody>
          <a:bodyPr wrap="square" rtlCol="0">
            <a:spAutoFit/>
          </a:bodyPr>
          <a:lstStyle/>
          <a:p>
            <a:r>
              <a:rPr lang="en-US" i="1" dirty="0">
                <a:solidFill>
                  <a:schemeClr val="tx2"/>
                </a:solidFill>
                <a:latin typeface="+mj-lt"/>
              </a:rPr>
              <a:t>“Thunderstorm” with 1</a:t>
            </a:r>
            <a:r>
              <a:rPr lang="en-US" i="1" baseline="30000" dirty="0">
                <a:solidFill>
                  <a:schemeClr val="tx2"/>
                </a:solidFill>
                <a:latin typeface="+mj-lt"/>
              </a:rPr>
              <a:t>st</a:t>
            </a:r>
            <a:r>
              <a:rPr lang="en-US" i="1" dirty="0">
                <a:solidFill>
                  <a:schemeClr val="tx2"/>
                </a:solidFill>
                <a:latin typeface="+mj-lt"/>
              </a:rPr>
              <a:t> graders at the Mini-Festival in Hilo</a:t>
            </a:r>
          </a:p>
        </p:txBody>
      </p:sp>
      <p:sp>
        <p:nvSpPr>
          <p:cNvPr id="11" name="TextBox 10"/>
          <p:cNvSpPr txBox="1"/>
          <p:nvPr/>
        </p:nvSpPr>
        <p:spPr>
          <a:xfrm>
            <a:off x="351692" y="472619"/>
            <a:ext cx="2209800" cy="4093428"/>
          </a:xfrm>
          <a:prstGeom prst="rect">
            <a:avLst/>
          </a:prstGeom>
          <a:noFill/>
        </p:spPr>
        <p:txBody>
          <a:bodyPr wrap="square" rtlCol="0">
            <a:spAutoFit/>
          </a:bodyPr>
          <a:lstStyle/>
          <a:p>
            <a:pPr algn="ctr"/>
            <a:r>
              <a:rPr lang="en-US" sz="2000" b="1" i="1" dirty="0">
                <a:solidFill>
                  <a:schemeClr val="bg1"/>
                </a:solidFill>
                <a:latin typeface="+mj-lt"/>
              </a:rPr>
              <a:t>KDOW’s Make a Splash w/ Project WET Mini-Festival</a:t>
            </a:r>
          </a:p>
          <a:p>
            <a:pPr algn="ctr"/>
            <a:endParaRPr lang="en-US" sz="2000" b="1" i="1" dirty="0">
              <a:solidFill>
                <a:schemeClr val="bg1"/>
              </a:solidFill>
              <a:latin typeface="+mj-lt"/>
            </a:endParaRPr>
          </a:p>
          <a:p>
            <a:pPr marL="342900" indent="-342900">
              <a:buFont typeface="Wingdings" panose="05000000000000000000" pitchFamily="2" charset="2"/>
              <a:buChar char="v"/>
            </a:pPr>
            <a:r>
              <a:rPr lang="en-US" sz="2000" b="1" i="1" dirty="0">
                <a:solidFill>
                  <a:schemeClr val="bg1"/>
                </a:solidFill>
                <a:latin typeface="+mj-lt"/>
              </a:rPr>
              <a:t>6 water activity sessions</a:t>
            </a:r>
          </a:p>
          <a:p>
            <a:pPr marL="342900" indent="-342900">
              <a:buFont typeface="Wingdings" panose="05000000000000000000" pitchFamily="2" charset="2"/>
              <a:buChar char="v"/>
            </a:pPr>
            <a:r>
              <a:rPr lang="en-US" sz="2000" b="1" i="1" dirty="0">
                <a:solidFill>
                  <a:schemeClr val="bg1"/>
                </a:solidFill>
                <a:latin typeface="+mj-lt"/>
              </a:rPr>
              <a:t>84 students</a:t>
            </a:r>
          </a:p>
          <a:p>
            <a:pPr marL="342900" indent="-342900">
              <a:buFont typeface="Wingdings" panose="05000000000000000000" pitchFamily="2" charset="2"/>
              <a:buChar char="v"/>
            </a:pPr>
            <a:r>
              <a:rPr lang="en-US" sz="2000" b="1" i="1" dirty="0">
                <a:solidFill>
                  <a:schemeClr val="bg1"/>
                </a:solidFill>
                <a:latin typeface="+mj-lt"/>
              </a:rPr>
              <a:t>Offered to grades K – 4</a:t>
            </a:r>
          </a:p>
          <a:p>
            <a:pPr marL="342900" indent="-342900">
              <a:buFont typeface="Wingdings" panose="05000000000000000000" pitchFamily="2" charset="2"/>
              <a:buChar char="v"/>
            </a:pPr>
            <a:r>
              <a:rPr lang="en-US" sz="2000" b="1" i="1" dirty="0">
                <a:solidFill>
                  <a:schemeClr val="bg1"/>
                </a:solidFill>
                <a:latin typeface="+mj-lt"/>
              </a:rPr>
              <a:t>Indoor &amp; outdoor activities</a:t>
            </a:r>
          </a:p>
          <a:p>
            <a:endParaRPr lang="en-US" sz="2000" i="1" dirty="0">
              <a:solidFill>
                <a:schemeClr val="tx2"/>
              </a:solidFill>
              <a:latin typeface="+mj-lt"/>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401" y="5581978"/>
            <a:ext cx="1354522" cy="1120983"/>
          </a:xfrm>
          <a:prstGeom prst="rect">
            <a:avLst/>
          </a:prstGeom>
        </p:spPr>
      </p:pic>
      <p:pic>
        <p:nvPicPr>
          <p:cNvPr id="8" name="Picture 7" descr="Logo&#10;&#10;Description automatically generated">
            <a:extLst>
              <a:ext uri="{FF2B5EF4-FFF2-40B4-BE49-F238E27FC236}">
                <a16:creationId xmlns:a16="http://schemas.microsoft.com/office/drawing/2014/main" id="{8C0694D3-73BD-472D-84B8-97758BDD7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476" y="5535140"/>
            <a:ext cx="1723049" cy="1147858"/>
          </a:xfrm>
          <a:prstGeom prst="rect">
            <a:avLst/>
          </a:prstGeom>
        </p:spPr>
      </p:pic>
    </p:spTree>
    <p:extLst>
      <p:ext uri="{BB962C8B-B14F-4D97-AF65-F5344CB8AC3E}">
        <p14:creationId xmlns:p14="http://schemas.microsoft.com/office/powerpoint/2010/main" val="346981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3773" r="13210" b="3505"/>
          <a:stretch/>
        </p:blipFill>
        <p:spPr>
          <a:xfrm>
            <a:off x="3429000" y="3657600"/>
            <a:ext cx="5482900" cy="2971800"/>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8246" y="373402"/>
            <a:ext cx="4457600" cy="3343200"/>
          </a:xfrm>
          <a:prstGeom prst="rect">
            <a:avLst/>
          </a:prstGeom>
        </p:spPr>
      </p:pic>
      <p:sp>
        <p:nvSpPr>
          <p:cNvPr id="4" name="TextBox 3"/>
          <p:cNvSpPr txBox="1"/>
          <p:nvPr/>
        </p:nvSpPr>
        <p:spPr>
          <a:xfrm>
            <a:off x="4343400" y="228600"/>
            <a:ext cx="4369777" cy="1200329"/>
          </a:xfrm>
          <a:prstGeom prst="rect">
            <a:avLst/>
          </a:prstGeom>
          <a:noFill/>
        </p:spPr>
        <p:txBody>
          <a:bodyPr wrap="square" rtlCol="0">
            <a:spAutoFit/>
          </a:bodyPr>
          <a:lstStyle/>
          <a:p>
            <a:pPr algn="r"/>
            <a:r>
              <a:rPr lang="en-US" sz="3600" b="1" i="1" dirty="0">
                <a:solidFill>
                  <a:schemeClr val="bg1"/>
                </a:solidFill>
                <a:latin typeface="+mn-lt"/>
              </a:rPr>
              <a:t>Project WET Hawaii in action!</a:t>
            </a:r>
          </a:p>
        </p:txBody>
      </p:sp>
      <p:sp>
        <p:nvSpPr>
          <p:cNvPr id="6" name="TextBox 5"/>
          <p:cNvSpPr txBox="1"/>
          <p:nvPr/>
        </p:nvSpPr>
        <p:spPr>
          <a:xfrm>
            <a:off x="-232552" y="4141972"/>
            <a:ext cx="4178808" cy="954107"/>
          </a:xfrm>
          <a:prstGeom prst="rect">
            <a:avLst/>
          </a:prstGeom>
          <a:noFill/>
        </p:spPr>
        <p:txBody>
          <a:bodyPr wrap="square" rtlCol="0">
            <a:spAutoFit/>
          </a:bodyPr>
          <a:lstStyle/>
          <a:p>
            <a:pPr algn="ctr"/>
            <a:r>
              <a:rPr lang="en-US" sz="2800" i="1" dirty="0">
                <a:solidFill>
                  <a:schemeClr val="accent2">
                    <a:lumMod val="50000"/>
                  </a:schemeClr>
                </a:solidFill>
                <a:latin typeface="+mn-lt"/>
              </a:rPr>
              <a:t>PWET Educator</a:t>
            </a:r>
          </a:p>
          <a:p>
            <a:pPr algn="ctr"/>
            <a:r>
              <a:rPr lang="en-US" sz="2800" i="1" dirty="0">
                <a:solidFill>
                  <a:schemeClr val="accent2">
                    <a:lumMod val="50000"/>
                  </a:schemeClr>
                </a:solidFill>
                <a:latin typeface="+mn-lt"/>
              </a:rPr>
              <a:t>Workshops</a:t>
            </a:r>
            <a:endParaRPr lang="en-US" sz="3600" i="1" dirty="0">
              <a:solidFill>
                <a:schemeClr val="accent2">
                  <a:lumMod val="50000"/>
                </a:schemeClr>
              </a:solidFill>
              <a:latin typeface="+mn-lt"/>
            </a:endParaRPr>
          </a:p>
        </p:txBody>
      </p:sp>
      <p:pic>
        <p:nvPicPr>
          <p:cNvPr id="7" name="Picture 6" descr="Logo&#10;&#10;Description automatically generated">
            <a:extLst>
              <a:ext uri="{FF2B5EF4-FFF2-40B4-BE49-F238E27FC236}">
                <a16:creationId xmlns:a16="http://schemas.microsoft.com/office/drawing/2014/main" id="{B49F1540-19A6-4F64-AE13-E0480AF790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476" y="5535140"/>
            <a:ext cx="1723049" cy="1147858"/>
          </a:xfrm>
          <a:prstGeom prst="rect">
            <a:avLst/>
          </a:prstGeom>
        </p:spPr>
      </p:pic>
      <p:sp>
        <p:nvSpPr>
          <p:cNvPr id="8" name="TextBox 7">
            <a:extLst>
              <a:ext uri="{FF2B5EF4-FFF2-40B4-BE49-F238E27FC236}">
                <a16:creationId xmlns:a16="http://schemas.microsoft.com/office/drawing/2014/main" id="{B1E14055-994E-4450-8210-6C776BEA5F07}"/>
              </a:ext>
            </a:extLst>
          </p:cNvPr>
          <p:cNvSpPr txBox="1"/>
          <p:nvPr/>
        </p:nvSpPr>
        <p:spPr>
          <a:xfrm>
            <a:off x="4855942" y="1815405"/>
            <a:ext cx="4178808" cy="1384995"/>
          </a:xfrm>
          <a:prstGeom prst="rect">
            <a:avLst/>
          </a:prstGeom>
          <a:noFill/>
        </p:spPr>
        <p:txBody>
          <a:bodyPr wrap="square" rtlCol="0">
            <a:spAutoFit/>
          </a:bodyPr>
          <a:lstStyle/>
          <a:p>
            <a:pPr algn="ctr"/>
            <a:r>
              <a:rPr lang="en-US" sz="2800" i="1" dirty="0">
                <a:solidFill>
                  <a:schemeClr val="accent2">
                    <a:lumMod val="50000"/>
                  </a:schemeClr>
                </a:solidFill>
                <a:latin typeface="+mn-lt"/>
              </a:rPr>
              <a:t>Sharing Project WET with teachers and non-formal educators</a:t>
            </a:r>
            <a:endParaRPr lang="en-US" sz="3600" i="1" dirty="0">
              <a:solidFill>
                <a:schemeClr val="accent2">
                  <a:lumMod val="50000"/>
                </a:schemeClr>
              </a:solidFill>
              <a:latin typeface="+mn-lt"/>
            </a:endParaRPr>
          </a:p>
        </p:txBody>
      </p:sp>
    </p:spTree>
    <p:extLst>
      <p:ext uri="{BB962C8B-B14F-4D97-AF65-F5344CB8AC3E}">
        <p14:creationId xmlns:p14="http://schemas.microsoft.com/office/powerpoint/2010/main" val="676277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677" y="3403005"/>
            <a:ext cx="2842846" cy="213213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66347"/>
            <a:ext cx="3886200" cy="291465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3392700"/>
            <a:ext cx="2893200" cy="2169900"/>
          </a:xfrm>
          <a:prstGeom prst="rect">
            <a:avLst/>
          </a:prstGeom>
        </p:spPr>
      </p:pic>
      <p:sp>
        <p:nvSpPr>
          <p:cNvPr id="24" name="TextBox 23"/>
          <p:cNvSpPr txBox="1"/>
          <p:nvPr/>
        </p:nvSpPr>
        <p:spPr>
          <a:xfrm>
            <a:off x="1752600" y="6007559"/>
            <a:ext cx="4419600" cy="400110"/>
          </a:xfrm>
          <a:prstGeom prst="rect">
            <a:avLst/>
          </a:prstGeom>
          <a:noFill/>
        </p:spPr>
        <p:txBody>
          <a:bodyPr wrap="square" rtlCol="0">
            <a:spAutoFit/>
          </a:bodyPr>
          <a:lstStyle/>
          <a:p>
            <a:pPr algn="ctr"/>
            <a:r>
              <a:rPr lang="en-US" sz="2000" i="1" dirty="0">
                <a:solidFill>
                  <a:schemeClr val="accent2">
                    <a:lumMod val="50000"/>
                  </a:schemeClr>
                </a:solidFill>
                <a:latin typeface="+mn-lt"/>
              </a:rPr>
              <a:t>Project WET Hawaii in action</a:t>
            </a:r>
            <a:endParaRPr lang="en-US" sz="2800" i="1" dirty="0">
              <a:solidFill>
                <a:schemeClr val="accent2">
                  <a:lumMod val="50000"/>
                </a:schemeClr>
              </a:solidFill>
              <a:latin typeface="+mn-lt"/>
            </a:endParaRPr>
          </a:p>
        </p:txBody>
      </p:sp>
      <p:sp>
        <p:nvSpPr>
          <p:cNvPr id="25" name="TextBox 24"/>
          <p:cNvSpPr txBox="1"/>
          <p:nvPr/>
        </p:nvSpPr>
        <p:spPr>
          <a:xfrm>
            <a:off x="404446" y="3520039"/>
            <a:ext cx="2262554" cy="1631216"/>
          </a:xfrm>
          <a:prstGeom prst="rect">
            <a:avLst/>
          </a:prstGeom>
          <a:noFill/>
        </p:spPr>
        <p:txBody>
          <a:bodyPr wrap="square" rtlCol="0">
            <a:spAutoFit/>
          </a:bodyPr>
          <a:lstStyle/>
          <a:p>
            <a:pPr algn="ctr"/>
            <a:r>
              <a:rPr lang="en-US" sz="2000" i="1" dirty="0">
                <a:solidFill>
                  <a:schemeClr val="accent2">
                    <a:lumMod val="50000"/>
                  </a:schemeClr>
                </a:solidFill>
                <a:latin typeface="+mn-lt"/>
              </a:rPr>
              <a:t>Project WET Facilitator &amp; Educator workshops are held across the state</a:t>
            </a:r>
            <a:endParaRPr lang="en-US" sz="2800" i="1" dirty="0">
              <a:solidFill>
                <a:schemeClr val="accent2">
                  <a:lumMod val="50000"/>
                </a:schemeClr>
              </a:solidFill>
              <a:latin typeface="+mn-lt"/>
            </a:endParaRPr>
          </a:p>
        </p:txBody>
      </p:sp>
      <p:pic>
        <p:nvPicPr>
          <p:cNvPr id="9" name="Picture 8" descr="Logo&#10;&#10;Description automatically generated">
            <a:extLst>
              <a:ext uri="{FF2B5EF4-FFF2-40B4-BE49-F238E27FC236}">
                <a16:creationId xmlns:a16="http://schemas.microsoft.com/office/drawing/2014/main" id="{709ADE6D-4401-4ECA-8B37-5DB50C7DD5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476" y="5535140"/>
            <a:ext cx="1723049" cy="1147858"/>
          </a:xfrm>
          <a:prstGeom prst="rect">
            <a:avLst/>
          </a:prstGeom>
        </p:spPr>
      </p:pic>
      <p:pic>
        <p:nvPicPr>
          <p:cNvPr id="5" name="Picture 4" descr="A group of people standing outside&#10;&#10;Description automatically generated with medium confidence">
            <a:extLst>
              <a:ext uri="{FF2B5EF4-FFF2-40B4-BE49-F238E27FC236}">
                <a16:creationId xmlns:a16="http://schemas.microsoft.com/office/drawing/2014/main" id="{103C8C61-D7EB-F686-BB5B-61392D0216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33"/>
          <a:stretch/>
        </p:blipFill>
        <p:spPr>
          <a:xfrm>
            <a:off x="342900" y="366347"/>
            <a:ext cx="4007644" cy="2914650"/>
          </a:xfrm>
          <a:prstGeom prst="rect">
            <a:avLst/>
          </a:prstGeom>
        </p:spPr>
      </p:pic>
    </p:spTree>
    <p:extLst>
      <p:ext uri="{BB962C8B-B14F-4D97-AF65-F5344CB8AC3E}">
        <p14:creationId xmlns:p14="http://schemas.microsoft.com/office/powerpoint/2010/main" val="157810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6EF6-B78F-15AF-93FF-EAF6503CBC79}"/>
              </a:ext>
            </a:extLst>
          </p:cNvPr>
          <p:cNvSpPr>
            <a:spLocks noGrp="1"/>
          </p:cNvSpPr>
          <p:nvPr>
            <p:ph type="title"/>
          </p:nvPr>
        </p:nvSpPr>
        <p:spPr>
          <a:xfrm>
            <a:off x="1600200" y="423863"/>
            <a:ext cx="4648200" cy="1252537"/>
          </a:xfrm>
        </p:spPr>
        <p:txBody>
          <a:bodyPr/>
          <a:lstStyle/>
          <a:p>
            <a:r>
              <a:rPr lang="en-US" sz="3200" dirty="0"/>
              <a:t>HRWA and Project WET</a:t>
            </a:r>
          </a:p>
        </p:txBody>
      </p:sp>
      <p:sp>
        <p:nvSpPr>
          <p:cNvPr id="3" name="Content Placeholder 2">
            <a:extLst>
              <a:ext uri="{FF2B5EF4-FFF2-40B4-BE49-F238E27FC236}">
                <a16:creationId xmlns:a16="http://schemas.microsoft.com/office/drawing/2014/main" id="{7FFB6C81-47AA-831D-A188-272A4B531402}"/>
              </a:ext>
            </a:extLst>
          </p:cNvPr>
          <p:cNvSpPr>
            <a:spLocks noGrp="1"/>
          </p:cNvSpPr>
          <p:nvPr>
            <p:ph sz="quarter" idx="13"/>
          </p:nvPr>
        </p:nvSpPr>
        <p:spPr>
          <a:xfrm>
            <a:off x="304800" y="1981200"/>
            <a:ext cx="8686800" cy="4109907"/>
          </a:xfrm>
        </p:spPr>
        <p:txBody>
          <a:bodyPr/>
          <a:lstStyle/>
          <a:p>
            <a:pPr marL="0" indent="0">
              <a:lnSpc>
                <a:spcPct val="100000"/>
              </a:lnSpc>
              <a:buNone/>
            </a:pPr>
            <a:r>
              <a:rPr lang="en-US" sz="2800" b="1" u="sng" dirty="0">
                <a:solidFill>
                  <a:schemeClr val="tx1"/>
                </a:solidFill>
              </a:rPr>
              <a:t>HRWA PROJECT WET ACTIVITIES</a:t>
            </a:r>
            <a:r>
              <a:rPr lang="en-US" sz="2800" b="1" dirty="0">
                <a:solidFill>
                  <a:schemeClr val="tx1"/>
                </a:solidFill>
              </a:rPr>
              <a:t>:</a:t>
            </a:r>
          </a:p>
          <a:p>
            <a:pPr>
              <a:lnSpc>
                <a:spcPct val="100000"/>
              </a:lnSpc>
            </a:pPr>
            <a:endParaRPr lang="en-US" sz="2000" dirty="0">
              <a:solidFill>
                <a:schemeClr val="tx1"/>
              </a:solidFill>
            </a:endParaRPr>
          </a:p>
          <a:p>
            <a:pPr>
              <a:lnSpc>
                <a:spcPct val="100000"/>
              </a:lnSpc>
            </a:pPr>
            <a:r>
              <a:rPr lang="en-US" sz="2000" dirty="0">
                <a:solidFill>
                  <a:schemeClr val="tx1"/>
                </a:solidFill>
              </a:rPr>
              <a:t>Involved with various Project WET presentations at schools, homeowner associations, professional conferences/events.</a:t>
            </a:r>
          </a:p>
          <a:p>
            <a:pPr marL="0" indent="0">
              <a:lnSpc>
                <a:spcPct val="100000"/>
              </a:lnSpc>
              <a:buNone/>
            </a:pPr>
            <a:endParaRPr lang="en-US" sz="2000" dirty="0">
              <a:solidFill>
                <a:schemeClr val="tx1"/>
              </a:solidFill>
            </a:endParaRPr>
          </a:p>
          <a:p>
            <a:pPr>
              <a:lnSpc>
                <a:spcPct val="100000"/>
              </a:lnSpc>
            </a:pPr>
            <a:r>
              <a:rPr lang="en-US" sz="2000" dirty="0">
                <a:solidFill>
                  <a:schemeClr val="tx1"/>
                </a:solidFill>
              </a:rPr>
              <a:t>Participated in KDOW – Make-A-Splash festival (for 5</a:t>
            </a:r>
            <a:r>
              <a:rPr lang="en-US" sz="2000" baseline="30000" dirty="0">
                <a:solidFill>
                  <a:schemeClr val="tx1"/>
                </a:solidFill>
              </a:rPr>
              <a:t>th</a:t>
            </a:r>
            <a:r>
              <a:rPr lang="en-US" sz="2000" dirty="0">
                <a:solidFill>
                  <a:schemeClr val="tx1"/>
                </a:solidFill>
              </a:rPr>
              <a:t> graders)</a:t>
            </a:r>
          </a:p>
          <a:p>
            <a:pPr>
              <a:lnSpc>
                <a:spcPct val="100000"/>
              </a:lnSpc>
            </a:pPr>
            <a:endParaRPr lang="en-US" sz="2000" dirty="0">
              <a:solidFill>
                <a:schemeClr val="tx1"/>
              </a:solidFill>
            </a:endParaRPr>
          </a:p>
          <a:p>
            <a:pPr>
              <a:lnSpc>
                <a:spcPct val="100000"/>
              </a:lnSpc>
            </a:pPr>
            <a:r>
              <a:rPr lang="en-US" sz="2000" dirty="0">
                <a:solidFill>
                  <a:schemeClr val="tx1"/>
                </a:solidFill>
              </a:rPr>
              <a:t>Conducted Project WET educators training at HRWA Conferences, meetings, water workshops and other environmental and water events.</a:t>
            </a:r>
          </a:p>
          <a:p>
            <a:pPr>
              <a:lnSpc>
                <a:spcPct val="100000"/>
              </a:lnSpc>
            </a:pPr>
            <a:endParaRPr lang="en-US" sz="2000" dirty="0">
              <a:solidFill>
                <a:schemeClr val="tx1"/>
              </a:solidFill>
            </a:endParaRPr>
          </a:p>
          <a:p>
            <a:pPr>
              <a:lnSpc>
                <a:spcPct val="100000"/>
              </a:lnSpc>
            </a:pPr>
            <a:r>
              <a:rPr lang="en-US" sz="2000" dirty="0">
                <a:solidFill>
                  <a:schemeClr val="tx1"/>
                </a:solidFill>
              </a:rPr>
              <a:t>Development of education/outreach curriculum for specific water topics (groundwater and wells, wastewater disposal, source water protection, …).</a:t>
            </a:r>
          </a:p>
          <a:p>
            <a:endParaRPr lang="en-US" dirty="0"/>
          </a:p>
        </p:txBody>
      </p:sp>
      <p:pic>
        <p:nvPicPr>
          <p:cNvPr id="4" name="Picture 22">
            <a:extLst>
              <a:ext uri="{FF2B5EF4-FFF2-40B4-BE49-F238E27FC236}">
                <a16:creationId xmlns:a16="http://schemas.microsoft.com/office/drawing/2014/main" id="{BD981E15-C271-C08F-1D53-926B7B5C3C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6999"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630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0115-0E66-03B0-CF68-F4F12149325D}"/>
              </a:ext>
            </a:extLst>
          </p:cNvPr>
          <p:cNvSpPr>
            <a:spLocks noGrp="1"/>
          </p:cNvSpPr>
          <p:nvPr>
            <p:ph type="ctrTitle"/>
          </p:nvPr>
        </p:nvSpPr>
        <p:spPr>
          <a:xfrm>
            <a:off x="-35703" y="787332"/>
            <a:ext cx="7361674" cy="1524000"/>
          </a:xfrm>
        </p:spPr>
        <p:txBody>
          <a:bodyPr>
            <a:normAutofit fontScale="90000"/>
          </a:bodyPr>
          <a:lstStyle/>
          <a:p>
            <a:r>
              <a:rPr lang="en-US" sz="3200" b="1" dirty="0">
                <a:solidFill>
                  <a:schemeClr val="tx1"/>
                </a:solidFill>
              </a:rPr>
              <a:t>Hawaii Rural Water Association</a:t>
            </a:r>
            <a:br>
              <a:rPr lang="en-US" sz="3200" b="1" dirty="0">
                <a:solidFill>
                  <a:schemeClr val="tx1"/>
                </a:solidFill>
              </a:rPr>
            </a:br>
            <a:r>
              <a:rPr lang="en-US" sz="3200" b="1" dirty="0">
                <a:solidFill>
                  <a:schemeClr val="tx1"/>
                </a:solidFill>
              </a:rPr>
              <a:t> and </a:t>
            </a:r>
            <a:br>
              <a:rPr lang="en-US" sz="3200" b="1" dirty="0">
                <a:solidFill>
                  <a:schemeClr val="tx1"/>
                </a:solidFill>
              </a:rPr>
            </a:br>
            <a:r>
              <a:rPr lang="en-US" sz="3200" b="1" dirty="0">
                <a:solidFill>
                  <a:schemeClr val="tx1"/>
                </a:solidFill>
              </a:rPr>
              <a:t>Project wet Hawaii</a:t>
            </a:r>
            <a:br>
              <a:rPr lang="en-US" sz="3200" b="1" dirty="0">
                <a:solidFill>
                  <a:schemeClr val="tx1"/>
                </a:solidFill>
              </a:rPr>
            </a:br>
            <a:endParaRPr lang="en-US" sz="3200" b="1" dirty="0">
              <a:solidFill>
                <a:schemeClr val="tx1"/>
              </a:solidFill>
            </a:endParaRPr>
          </a:p>
        </p:txBody>
      </p:sp>
      <p:sp>
        <p:nvSpPr>
          <p:cNvPr id="3" name="Subtitle 2">
            <a:extLst>
              <a:ext uri="{FF2B5EF4-FFF2-40B4-BE49-F238E27FC236}">
                <a16:creationId xmlns:a16="http://schemas.microsoft.com/office/drawing/2014/main" id="{567CB963-C1F9-C916-0C85-068BF6A03C59}"/>
              </a:ext>
            </a:extLst>
          </p:cNvPr>
          <p:cNvSpPr>
            <a:spLocks noGrp="1"/>
          </p:cNvSpPr>
          <p:nvPr>
            <p:ph type="subTitle" idx="1"/>
          </p:nvPr>
        </p:nvSpPr>
        <p:spPr>
          <a:xfrm>
            <a:off x="469067" y="2414954"/>
            <a:ext cx="8159118" cy="4114799"/>
          </a:xfrm>
        </p:spPr>
        <p:txBody>
          <a:bodyPr>
            <a:noAutofit/>
          </a:bodyPr>
          <a:lstStyle/>
          <a:p>
            <a:pPr>
              <a:lnSpc>
                <a:spcPct val="100000"/>
              </a:lnSpc>
            </a:pPr>
            <a:r>
              <a:rPr lang="en-US" sz="2400" b="1" u="sng" dirty="0">
                <a:solidFill>
                  <a:schemeClr val="tx1"/>
                </a:solidFill>
              </a:rPr>
              <a:t>Development of educational resources</a:t>
            </a:r>
          </a:p>
        </p:txBody>
      </p:sp>
      <p:pic>
        <p:nvPicPr>
          <p:cNvPr id="5" name="Picture 22">
            <a:extLst>
              <a:ext uri="{FF2B5EF4-FFF2-40B4-BE49-F238E27FC236}">
                <a16:creationId xmlns:a16="http://schemas.microsoft.com/office/drawing/2014/main" id="{10B9A482-613F-7EB4-0173-681E177314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3975" y="829957"/>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EFD06D3-54A1-B815-FF33-1280BFB43768}"/>
              </a:ext>
            </a:extLst>
          </p:cNvPr>
          <p:cNvPicPr>
            <a:picLocks noChangeAspect="1"/>
          </p:cNvPicPr>
          <p:nvPr/>
        </p:nvPicPr>
        <p:blipFill>
          <a:blip r:embed="rId3"/>
          <a:stretch>
            <a:fillRect/>
          </a:stretch>
        </p:blipFill>
        <p:spPr>
          <a:xfrm>
            <a:off x="340764" y="3317998"/>
            <a:ext cx="2885273" cy="3245057"/>
          </a:xfrm>
          <a:prstGeom prst="rect">
            <a:avLst/>
          </a:prstGeom>
        </p:spPr>
      </p:pic>
      <p:pic>
        <p:nvPicPr>
          <p:cNvPr id="7" name="Picture 6">
            <a:extLst>
              <a:ext uri="{FF2B5EF4-FFF2-40B4-BE49-F238E27FC236}">
                <a16:creationId xmlns:a16="http://schemas.microsoft.com/office/drawing/2014/main" id="{23C3E8F3-5880-11DF-C804-BFF69F53F4BB}"/>
              </a:ext>
            </a:extLst>
          </p:cNvPr>
          <p:cNvPicPr>
            <a:picLocks noChangeAspect="1"/>
          </p:cNvPicPr>
          <p:nvPr/>
        </p:nvPicPr>
        <p:blipFill>
          <a:blip r:embed="rId4"/>
          <a:stretch>
            <a:fillRect/>
          </a:stretch>
        </p:blipFill>
        <p:spPr>
          <a:xfrm>
            <a:off x="6222703" y="3317998"/>
            <a:ext cx="2692879" cy="3245057"/>
          </a:xfrm>
          <a:prstGeom prst="rect">
            <a:avLst/>
          </a:prstGeom>
        </p:spPr>
      </p:pic>
      <p:pic>
        <p:nvPicPr>
          <p:cNvPr id="11" name="Picture 10">
            <a:extLst>
              <a:ext uri="{FF2B5EF4-FFF2-40B4-BE49-F238E27FC236}">
                <a16:creationId xmlns:a16="http://schemas.microsoft.com/office/drawing/2014/main" id="{F1E1FD96-7DC7-3317-0EF0-785F44895922}"/>
              </a:ext>
            </a:extLst>
          </p:cNvPr>
          <p:cNvPicPr>
            <a:picLocks noChangeAspect="1"/>
          </p:cNvPicPr>
          <p:nvPr/>
        </p:nvPicPr>
        <p:blipFill>
          <a:blip r:embed="rId5"/>
          <a:stretch>
            <a:fillRect/>
          </a:stretch>
        </p:blipFill>
        <p:spPr>
          <a:xfrm>
            <a:off x="3366713" y="3288453"/>
            <a:ext cx="2692878" cy="3314143"/>
          </a:xfrm>
          <a:prstGeom prst="rect">
            <a:avLst/>
          </a:prstGeom>
        </p:spPr>
      </p:pic>
    </p:spTree>
    <p:extLst>
      <p:ext uri="{BB962C8B-B14F-4D97-AF65-F5344CB8AC3E}">
        <p14:creationId xmlns:p14="http://schemas.microsoft.com/office/powerpoint/2010/main" val="838565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9FDF42-21EB-44B1-8330-CE5B34CE472A}"/>
              </a:ext>
            </a:extLst>
          </p:cNvPr>
          <p:cNvSpPr>
            <a:spLocks noGrp="1"/>
          </p:cNvSpPr>
          <p:nvPr>
            <p:ph type="title"/>
          </p:nvPr>
        </p:nvSpPr>
        <p:spPr/>
        <p:txBody>
          <a:bodyPr/>
          <a:lstStyle/>
          <a:p>
            <a:r>
              <a:rPr lang="en-US" b="1" dirty="0"/>
              <a:t>Benefits of Project WET for Educational Outreach</a:t>
            </a:r>
            <a:endParaRPr lang="en-US" dirty="0"/>
          </a:p>
        </p:txBody>
      </p:sp>
      <p:sp>
        <p:nvSpPr>
          <p:cNvPr id="7" name="Text Placeholder 3"/>
          <p:cNvSpPr>
            <a:spLocks noGrp="1"/>
          </p:cNvSpPr>
          <p:nvPr>
            <p:ph sz="quarter" idx="13"/>
          </p:nvPr>
        </p:nvSpPr>
        <p:spPr>
          <a:xfrm>
            <a:off x="228600" y="1981200"/>
            <a:ext cx="4914900" cy="2659063"/>
          </a:xfrm>
        </p:spPr>
        <p:txBody>
          <a:bodyPr/>
          <a:lstStyle/>
          <a:p>
            <a:r>
              <a:rPr lang="en-US" dirty="0"/>
              <a:t>Guide 2.0 provides a clear understanding of water topics, lessons and includes all the information you need!</a:t>
            </a:r>
          </a:p>
          <a:p>
            <a:r>
              <a:rPr lang="en-US" dirty="0"/>
              <a:t>Learners are engaged when they participate because they are having fun learning through hands-on activities.</a:t>
            </a:r>
          </a:p>
        </p:txBody>
      </p:sp>
      <p:sp>
        <p:nvSpPr>
          <p:cNvPr id="9" name="Content Placeholder 8">
            <a:extLst>
              <a:ext uri="{FF2B5EF4-FFF2-40B4-BE49-F238E27FC236}">
                <a16:creationId xmlns:a16="http://schemas.microsoft.com/office/drawing/2014/main" id="{A299E42A-3C98-4F5D-BCCB-1EAEE7F198F2}"/>
              </a:ext>
            </a:extLst>
          </p:cNvPr>
          <p:cNvSpPr>
            <a:spLocks noGrp="1"/>
          </p:cNvSpPr>
          <p:nvPr>
            <p:ph sz="quarter" idx="14"/>
          </p:nvPr>
        </p:nvSpPr>
        <p:spPr>
          <a:xfrm>
            <a:off x="228600" y="5030788"/>
            <a:ext cx="8674100" cy="1598612"/>
          </a:xfrm>
        </p:spPr>
        <p:txBody>
          <a:bodyPr/>
          <a:lstStyle/>
          <a:p>
            <a:r>
              <a:rPr lang="en-US" dirty="0"/>
              <a:t>It’s a great tool to help launch or enhance your education outreach efforts.</a:t>
            </a:r>
          </a:p>
          <a:p>
            <a:r>
              <a:rPr lang="en-US" dirty="0"/>
              <a:t>Project WET Hawai’i offers sponsorship of workshop supplies, additional resources and assistance, statewide.</a:t>
            </a:r>
          </a:p>
        </p:txBody>
      </p:sp>
      <p:pic>
        <p:nvPicPr>
          <p:cNvPr id="8" name="Picture 7">
            <a:extLst>
              <a:ext uri="{FF2B5EF4-FFF2-40B4-BE49-F238E27FC236}">
                <a16:creationId xmlns:a16="http://schemas.microsoft.com/office/drawing/2014/main" id="{65DB42DE-27AC-400F-8591-2FF7673F2C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0" y="1820863"/>
            <a:ext cx="3759200" cy="2819400"/>
          </a:xfrm>
          <a:prstGeom prst="rect">
            <a:avLst/>
          </a:prstGeom>
        </p:spPr>
      </p:pic>
    </p:spTree>
    <p:extLst>
      <p:ext uri="{BB962C8B-B14F-4D97-AF65-F5344CB8AC3E}">
        <p14:creationId xmlns:p14="http://schemas.microsoft.com/office/powerpoint/2010/main" val="314490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2BBC-78F1-50A2-23AB-8106AADAC2B9}"/>
              </a:ext>
            </a:extLst>
          </p:cNvPr>
          <p:cNvSpPr>
            <a:spLocks noGrp="1"/>
          </p:cNvSpPr>
          <p:nvPr>
            <p:ph type="title"/>
          </p:nvPr>
        </p:nvSpPr>
        <p:spPr>
          <a:xfrm>
            <a:off x="446541" y="367506"/>
            <a:ext cx="7086600" cy="1252537"/>
          </a:xfrm>
        </p:spPr>
        <p:txBody>
          <a:bodyPr/>
          <a:lstStyle/>
          <a:p>
            <a:r>
              <a:rPr lang="en-US" sz="3200" b="1" dirty="0"/>
              <a:t>ADAPTABLE and FLEXIBLE</a:t>
            </a:r>
          </a:p>
        </p:txBody>
      </p:sp>
      <p:sp>
        <p:nvSpPr>
          <p:cNvPr id="3" name="Content Placeholder 2">
            <a:extLst>
              <a:ext uri="{FF2B5EF4-FFF2-40B4-BE49-F238E27FC236}">
                <a16:creationId xmlns:a16="http://schemas.microsoft.com/office/drawing/2014/main" id="{D95EB56C-A67C-C8F5-E350-5635760143E3}"/>
              </a:ext>
            </a:extLst>
          </p:cNvPr>
          <p:cNvSpPr>
            <a:spLocks noGrp="1"/>
          </p:cNvSpPr>
          <p:nvPr>
            <p:ph sz="quarter" idx="13"/>
          </p:nvPr>
        </p:nvSpPr>
        <p:spPr>
          <a:xfrm>
            <a:off x="685330" y="1788160"/>
            <a:ext cx="7772870" cy="4754879"/>
          </a:xfrm>
        </p:spPr>
        <p:txBody>
          <a:bodyPr/>
          <a:lstStyle/>
          <a:p>
            <a:pPr marL="0" indent="0">
              <a:buNone/>
            </a:pPr>
            <a:r>
              <a:rPr lang="en-US" b="1" dirty="0"/>
              <a:t>“It is the supreme art of the teacher to awaken joy in creative expression and knowledge.”     </a:t>
            </a:r>
            <a:r>
              <a:rPr lang="en-US" i="1" dirty="0">
                <a:latin typeface="Aldhabi" panose="01000000000000000000" pitchFamily="2" charset="-78"/>
                <a:cs typeface="Aldhabi" panose="01000000000000000000" pitchFamily="2" charset="-78"/>
              </a:rPr>
              <a:t>albert </a:t>
            </a:r>
            <a:r>
              <a:rPr lang="en-US" i="1" dirty="0" err="1">
                <a:latin typeface="Aldhabi" panose="01000000000000000000" pitchFamily="2" charset="-78"/>
                <a:cs typeface="Aldhabi" panose="01000000000000000000" pitchFamily="2" charset="-78"/>
              </a:rPr>
              <a:t>einstein</a:t>
            </a:r>
            <a:r>
              <a:rPr lang="en-US" i="1" dirty="0">
                <a:latin typeface="Aldhabi" panose="01000000000000000000" pitchFamily="2" charset="-78"/>
                <a:cs typeface="Aldhabi" panose="01000000000000000000" pitchFamily="2" charset="-78"/>
              </a:rPr>
              <a:t>   </a:t>
            </a:r>
          </a:p>
        </p:txBody>
      </p:sp>
      <p:pic>
        <p:nvPicPr>
          <p:cNvPr id="5" name="Picture 22">
            <a:extLst>
              <a:ext uri="{FF2B5EF4-FFF2-40B4-BE49-F238E27FC236}">
                <a16:creationId xmlns:a16="http://schemas.microsoft.com/office/drawing/2014/main" id="{DC841E28-EDBE-5C29-C817-E12DE6554B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615950"/>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8">
            <a:extLst>
              <a:ext uri="{FF2B5EF4-FFF2-40B4-BE49-F238E27FC236}">
                <a16:creationId xmlns:a16="http://schemas.microsoft.com/office/drawing/2014/main" id="{5B3A9618-25F8-DBAD-A6AE-36268B94E281}"/>
              </a:ext>
            </a:extLst>
          </p:cNvPr>
          <p:cNvPicPr>
            <a:picLocks noChangeAspect="1"/>
          </p:cNvPicPr>
          <p:nvPr/>
        </p:nvPicPr>
        <p:blipFill>
          <a:blip r:embed="rId3"/>
          <a:stretch>
            <a:fillRect/>
          </a:stretch>
        </p:blipFill>
        <p:spPr>
          <a:xfrm>
            <a:off x="436381" y="3308991"/>
            <a:ext cx="2446460" cy="3028672"/>
          </a:xfrm>
          <a:prstGeom prst="rect">
            <a:avLst/>
          </a:prstGeom>
        </p:spPr>
      </p:pic>
      <p:pic>
        <p:nvPicPr>
          <p:cNvPr id="9" name="Picture 8">
            <a:extLst>
              <a:ext uri="{FF2B5EF4-FFF2-40B4-BE49-F238E27FC236}">
                <a16:creationId xmlns:a16="http://schemas.microsoft.com/office/drawing/2014/main" id="{58AA43D7-FD7E-F269-8C89-7402CBF41259}"/>
              </a:ext>
            </a:extLst>
          </p:cNvPr>
          <p:cNvPicPr>
            <a:picLocks noChangeAspect="1"/>
          </p:cNvPicPr>
          <p:nvPr/>
        </p:nvPicPr>
        <p:blipFill>
          <a:blip r:embed="rId4"/>
          <a:stretch>
            <a:fillRect/>
          </a:stretch>
        </p:blipFill>
        <p:spPr>
          <a:xfrm>
            <a:off x="6136849" y="3308991"/>
            <a:ext cx="2692879" cy="3028672"/>
          </a:xfrm>
          <a:prstGeom prst="rect">
            <a:avLst/>
          </a:prstGeom>
        </p:spPr>
      </p:pic>
      <p:pic>
        <p:nvPicPr>
          <p:cNvPr id="10" name="Picture 9">
            <a:extLst>
              <a:ext uri="{FF2B5EF4-FFF2-40B4-BE49-F238E27FC236}">
                <a16:creationId xmlns:a16="http://schemas.microsoft.com/office/drawing/2014/main" id="{4882CD3C-45CB-8970-A4E4-242C7268B84B}"/>
              </a:ext>
            </a:extLst>
          </p:cNvPr>
          <p:cNvPicPr>
            <a:picLocks noChangeAspect="1"/>
          </p:cNvPicPr>
          <p:nvPr/>
        </p:nvPicPr>
        <p:blipFill>
          <a:blip r:embed="rId5"/>
          <a:stretch>
            <a:fillRect/>
          </a:stretch>
        </p:blipFill>
        <p:spPr>
          <a:xfrm>
            <a:off x="2996534" y="2620863"/>
            <a:ext cx="3026622" cy="3716800"/>
          </a:xfrm>
          <a:prstGeom prst="rect">
            <a:avLst/>
          </a:prstGeom>
        </p:spPr>
      </p:pic>
    </p:spTree>
    <p:extLst>
      <p:ext uri="{BB962C8B-B14F-4D97-AF65-F5344CB8AC3E}">
        <p14:creationId xmlns:p14="http://schemas.microsoft.com/office/powerpoint/2010/main" val="2457719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0115-0E66-03B0-CF68-F4F12149325D}"/>
              </a:ext>
            </a:extLst>
          </p:cNvPr>
          <p:cNvSpPr>
            <a:spLocks noGrp="1"/>
          </p:cNvSpPr>
          <p:nvPr>
            <p:ph type="ctrTitle"/>
          </p:nvPr>
        </p:nvSpPr>
        <p:spPr>
          <a:xfrm>
            <a:off x="961534" y="845344"/>
            <a:ext cx="7361674" cy="2583656"/>
          </a:xfrm>
        </p:spPr>
        <p:txBody>
          <a:bodyPr>
            <a:normAutofit/>
          </a:bodyPr>
          <a:lstStyle/>
          <a:p>
            <a:r>
              <a:rPr lang="en-US" sz="3200" b="1" dirty="0">
                <a:solidFill>
                  <a:schemeClr val="tx1"/>
                </a:solidFill>
              </a:rPr>
              <a:t>OTHER</a:t>
            </a:r>
            <a:br>
              <a:rPr lang="en-US" sz="3200" b="1" dirty="0">
                <a:solidFill>
                  <a:schemeClr val="tx1"/>
                </a:solidFill>
              </a:rPr>
            </a:br>
            <a:r>
              <a:rPr lang="en-US" sz="3200" b="1" dirty="0">
                <a:solidFill>
                  <a:schemeClr val="tx1"/>
                </a:solidFill>
              </a:rPr>
              <a:t>SOURCE WATER PROTECTION</a:t>
            </a:r>
            <a:br>
              <a:rPr lang="en-US" sz="3200" b="1" dirty="0">
                <a:solidFill>
                  <a:schemeClr val="tx1"/>
                </a:solidFill>
              </a:rPr>
            </a:br>
            <a:r>
              <a:rPr lang="en-US" sz="3200" b="1" dirty="0">
                <a:solidFill>
                  <a:schemeClr val="tx1"/>
                </a:solidFill>
              </a:rPr>
              <a:t>Activities</a:t>
            </a:r>
            <a:br>
              <a:rPr lang="en-US" sz="3200" b="1" dirty="0">
                <a:solidFill>
                  <a:schemeClr val="tx1"/>
                </a:solidFill>
              </a:rPr>
            </a:br>
            <a:br>
              <a:rPr lang="en-US" sz="3200" b="1" dirty="0">
                <a:solidFill>
                  <a:schemeClr val="tx1"/>
                </a:solidFill>
              </a:rPr>
            </a:br>
            <a:r>
              <a:rPr lang="en-US" sz="3200" b="1" dirty="0">
                <a:solidFill>
                  <a:schemeClr val="tx1"/>
                </a:solidFill>
              </a:rPr>
              <a:t> </a:t>
            </a:r>
          </a:p>
        </p:txBody>
      </p:sp>
      <p:sp>
        <p:nvSpPr>
          <p:cNvPr id="3" name="Subtitle 2">
            <a:extLst>
              <a:ext uri="{FF2B5EF4-FFF2-40B4-BE49-F238E27FC236}">
                <a16:creationId xmlns:a16="http://schemas.microsoft.com/office/drawing/2014/main" id="{567CB963-C1F9-C916-0C85-068BF6A03C59}"/>
              </a:ext>
            </a:extLst>
          </p:cNvPr>
          <p:cNvSpPr>
            <a:spLocks noGrp="1"/>
          </p:cNvSpPr>
          <p:nvPr>
            <p:ph type="subTitle" idx="1"/>
          </p:nvPr>
        </p:nvSpPr>
        <p:spPr>
          <a:xfrm>
            <a:off x="659756" y="3429000"/>
            <a:ext cx="7836061" cy="3168569"/>
          </a:xfrm>
        </p:spPr>
        <p:txBody>
          <a:bodyPr>
            <a:noAutofit/>
          </a:bodyPr>
          <a:lstStyle/>
          <a:p>
            <a:pPr algn="l">
              <a:lnSpc>
                <a:spcPct val="100000"/>
              </a:lnSpc>
            </a:pPr>
            <a:r>
              <a:rPr lang="en-US" sz="2400" b="1" u="sng" dirty="0"/>
              <a:t>EPA</a:t>
            </a:r>
          </a:p>
        </p:txBody>
      </p:sp>
      <p:pic>
        <p:nvPicPr>
          <p:cNvPr id="5" name="Picture 22">
            <a:extLst>
              <a:ext uri="{FF2B5EF4-FFF2-40B4-BE49-F238E27FC236}">
                <a16:creationId xmlns:a16="http://schemas.microsoft.com/office/drawing/2014/main" id="{10B9A482-613F-7EB4-0173-681E177314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9291" y="193404"/>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BD18BDC-25ED-4D8D-4DA3-1E0DEB69AEB1}"/>
              </a:ext>
            </a:extLst>
          </p:cNvPr>
          <p:cNvPicPr>
            <a:picLocks noChangeAspect="1"/>
          </p:cNvPicPr>
          <p:nvPr/>
        </p:nvPicPr>
        <p:blipFill>
          <a:blip r:embed="rId3"/>
          <a:stretch>
            <a:fillRect/>
          </a:stretch>
        </p:blipFill>
        <p:spPr>
          <a:xfrm>
            <a:off x="5555500" y="2880769"/>
            <a:ext cx="3026622" cy="3716800"/>
          </a:xfrm>
          <a:prstGeom prst="rect">
            <a:avLst/>
          </a:prstGeom>
        </p:spPr>
      </p:pic>
      <p:pic>
        <p:nvPicPr>
          <p:cNvPr id="10" name="Picture 3">
            <a:extLst>
              <a:ext uri="{FF2B5EF4-FFF2-40B4-BE49-F238E27FC236}">
                <a16:creationId xmlns:a16="http://schemas.microsoft.com/office/drawing/2014/main" id="{A03493E3-8F21-581F-BE41-94DBD0B34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974" y="3663821"/>
            <a:ext cx="2666928" cy="234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29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AAC6F-2517-0754-FCC7-79AAC9D83387}"/>
              </a:ext>
            </a:extLst>
          </p:cNvPr>
          <p:cNvSpPr>
            <a:spLocks noGrp="1"/>
          </p:cNvSpPr>
          <p:nvPr>
            <p:ph idx="1"/>
          </p:nvPr>
        </p:nvSpPr>
        <p:spPr>
          <a:xfrm>
            <a:off x="419100" y="3124200"/>
            <a:ext cx="8305800" cy="3382965"/>
          </a:xfrm>
        </p:spPr>
        <p:txBody>
          <a:bodyPr/>
          <a:lstStyle/>
          <a:p>
            <a:pPr marL="0" indent="0">
              <a:buNone/>
            </a:pPr>
            <a:r>
              <a:rPr lang="en-US" dirty="0"/>
              <a:t>Also completed formal training programs in Guam, Saipan, and American Samoa.</a:t>
            </a:r>
          </a:p>
          <a:p>
            <a:pPr marL="0" indent="0">
              <a:buNone/>
            </a:pPr>
            <a:endParaRPr lang="en-US" dirty="0"/>
          </a:p>
          <a:p>
            <a:pPr marL="0" indent="0">
              <a:buNone/>
            </a:pPr>
            <a:r>
              <a:rPr lang="en-US" dirty="0"/>
              <a:t>As an NRWA State Affiliate, HRWA is connected to resources and expertise throughout the Nation and can draw upon the knowledge and expertise of other State Affiliates.</a:t>
            </a:r>
          </a:p>
        </p:txBody>
      </p:sp>
      <p:sp>
        <p:nvSpPr>
          <p:cNvPr id="3" name="Text Placeholder 2">
            <a:extLst>
              <a:ext uri="{FF2B5EF4-FFF2-40B4-BE49-F238E27FC236}">
                <a16:creationId xmlns:a16="http://schemas.microsoft.com/office/drawing/2014/main" id="{B3B81241-DDB9-71A7-90A2-C3F95F366087}"/>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F6A0F97C-80E6-9FD3-3C2D-76E52B970E97}"/>
              </a:ext>
            </a:extLst>
          </p:cNvPr>
          <p:cNvSpPr>
            <a:spLocks noGrp="1"/>
          </p:cNvSpPr>
          <p:nvPr>
            <p:ph type="title"/>
          </p:nvPr>
        </p:nvSpPr>
        <p:spPr/>
        <p:txBody>
          <a:bodyPr/>
          <a:lstStyle/>
          <a:p>
            <a:endParaRPr lang="en-US"/>
          </a:p>
        </p:txBody>
      </p:sp>
      <p:sp>
        <p:nvSpPr>
          <p:cNvPr id="7" name="Title 3">
            <a:extLst>
              <a:ext uri="{FF2B5EF4-FFF2-40B4-BE49-F238E27FC236}">
                <a16:creationId xmlns:a16="http://schemas.microsoft.com/office/drawing/2014/main" id="{F017A958-6397-12A1-E671-42EBE5EDFB6D}"/>
              </a:ext>
            </a:extLst>
          </p:cNvPr>
          <p:cNvSpPr txBox="1">
            <a:spLocks/>
          </p:cNvSpPr>
          <p:nvPr/>
        </p:nvSpPr>
        <p:spPr bwMode="auto">
          <a:xfrm>
            <a:off x="990600" y="563563"/>
            <a:ext cx="594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buClr>
                <a:schemeClr val="accent3">
                  <a:lumMod val="50000"/>
                </a:schemeClr>
              </a:buClr>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dirty="0">
                <a:solidFill>
                  <a:srgbClr val="C00000"/>
                </a:solidFill>
              </a:rPr>
              <a:t>Who is Hawaii Rural Water Association?</a:t>
            </a:r>
          </a:p>
        </p:txBody>
      </p:sp>
      <p:pic>
        <p:nvPicPr>
          <p:cNvPr id="5" name="Picture 22">
            <a:extLst>
              <a:ext uri="{FF2B5EF4-FFF2-40B4-BE49-F238E27FC236}">
                <a16:creationId xmlns:a16="http://schemas.microsoft.com/office/drawing/2014/main" id="{F0CAF656-832D-D21A-85CF-663422108C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3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0115-0E66-03B0-CF68-F4F12149325D}"/>
              </a:ext>
            </a:extLst>
          </p:cNvPr>
          <p:cNvSpPr>
            <a:spLocks noGrp="1"/>
          </p:cNvSpPr>
          <p:nvPr>
            <p:ph type="ctrTitle"/>
          </p:nvPr>
        </p:nvSpPr>
        <p:spPr>
          <a:xfrm>
            <a:off x="929785" y="879872"/>
            <a:ext cx="7361674" cy="2583656"/>
          </a:xfrm>
        </p:spPr>
        <p:txBody>
          <a:bodyPr>
            <a:normAutofit/>
          </a:bodyPr>
          <a:lstStyle/>
          <a:p>
            <a:r>
              <a:rPr lang="en-US" sz="3200" b="1" dirty="0">
                <a:solidFill>
                  <a:schemeClr val="tx1"/>
                </a:solidFill>
              </a:rPr>
              <a:t>OTHER</a:t>
            </a:r>
            <a:br>
              <a:rPr lang="en-US" sz="3200" b="1" dirty="0">
                <a:solidFill>
                  <a:schemeClr val="tx1"/>
                </a:solidFill>
              </a:rPr>
            </a:br>
            <a:r>
              <a:rPr lang="en-US" sz="3200" b="1" dirty="0">
                <a:solidFill>
                  <a:schemeClr val="tx1"/>
                </a:solidFill>
              </a:rPr>
              <a:t>SOURCE WATER PROTECTION</a:t>
            </a:r>
            <a:br>
              <a:rPr lang="en-US" sz="3200" b="1" dirty="0">
                <a:solidFill>
                  <a:schemeClr val="tx1"/>
                </a:solidFill>
              </a:rPr>
            </a:br>
            <a:r>
              <a:rPr lang="en-US" sz="3200" b="1" dirty="0">
                <a:solidFill>
                  <a:schemeClr val="tx1"/>
                </a:solidFill>
              </a:rPr>
              <a:t>Activities</a:t>
            </a:r>
            <a:br>
              <a:rPr lang="en-US" sz="3200" b="1" dirty="0">
                <a:solidFill>
                  <a:schemeClr val="tx1"/>
                </a:solidFill>
              </a:rPr>
            </a:br>
            <a:br>
              <a:rPr lang="en-US" sz="3200" b="1" dirty="0">
                <a:solidFill>
                  <a:schemeClr val="tx1"/>
                </a:solidFill>
              </a:rPr>
            </a:br>
            <a:r>
              <a:rPr lang="en-US" sz="3200" b="1" dirty="0">
                <a:solidFill>
                  <a:schemeClr val="tx1"/>
                </a:solidFill>
              </a:rPr>
              <a:t> </a:t>
            </a:r>
          </a:p>
        </p:txBody>
      </p:sp>
      <p:sp>
        <p:nvSpPr>
          <p:cNvPr id="3" name="Subtitle 2">
            <a:extLst>
              <a:ext uri="{FF2B5EF4-FFF2-40B4-BE49-F238E27FC236}">
                <a16:creationId xmlns:a16="http://schemas.microsoft.com/office/drawing/2014/main" id="{567CB963-C1F9-C916-0C85-068BF6A03C59}"/>
              </a:ext>
            </a:extLst>
          </p:cNvPr>
          <p:cNvSpPr>
            <a:spLocks noGrp="1"/>
          </p:cNvSpPr>
          <p:nvPr>
            <p:ph type="subTitle" idx="1"/>
          </p:nvPr>
        </p:nvSpPr>
        <p:spPr>
          <a:xfrm>
            <a:off x="659756" y="2804160"/>
            <a:ext cx="7836061" cy="3793409"/>
          </a:xfrm>
        </p:spPr>
        <p:txBody>
          <a:bodyPr>
            <a:noAutofit/>
          </a:bodyPr>
          <a:lstStyle/>
          <a:p>
            <a:pPr algn="l">
              <a:lnSpc>
                <a:spcPct val="100000"/>
              </a:lnSpc>
            </a:pPr>
            <a:r>
              <a:rPr lang="en-US" sz="2400" b="1" u="sng" dirty="0">
                <a:latin typeface="Arial" panose="020B0604020202020204" pitchFamily="34" charset="0"/>
                <a:cs typeface="Arial" panose="020B0604020202020204" pitchFamily="34" charset="0"/>
              </a:rPr>
              <a:t>Groundwater foundation </a:t>
            </a:r>
          </a:p>
          <a:p>
            <a:pPr algn="l">
              <a:lnSpc>
                <a:spcPct val="100000"/>
              </a:lnSpc>
            </a:pPr>
            <a:endParaRPr lang="en-US" sz="1200" b="1" dirty="0">
              <a:latin typeface="Arial" panose="020B0604020202020204" pitchFamily="34" charset="0"/>
              <a:cs typeface="Arial" panose="020B0604020202020204" pitchFamily="34" charset="0"/>
            </a:endParaRPr>
          </a:p>
        </p:txBody>
      </p:sp>
      <p:pic>
        <p:nvPicPr>
          <p:cNvPr id="5" name="Picture 22">
            <a:extLst>
              <a:ext uri="{FF2B5EF4-FFF2-40B4-BE49-F238E27FC236}">
                <a16:creationId xmlns:a16="http://schemas.microsoft.com/office/drawing/2014/main" id="{10B9A482-613F-7EB4-0173-681E177314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383177"/>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8">
            <a:extLst>
              <a:ext uri="{FF2B5EF4-FFF2-40B4-BE49-F238E27FC236}">
                <a16:creationId xmlns:a16="http://schemas.microsoft.com/office/drawing/2014/main" id="{E7D24A84-DDD1-66F6-4F9F-1A59221B1119}"/>
              </a:ext>
            </a:extLst>
          </p:cNvPr>
          <p:cNvPicPr>
            <a:picLocks noChangeAspect="1"/>
          </p:cNvPicPr>
          <p:nvPr/>
        </p:nvPicPr>
        <p:blipFill>
          <a:blip r:embed="rId3"/>
          <a:stretch>
            <a:fillRect/>
          </a:stretch>
        </p:blipFill>
        <p:spPr>
          <a:xfrm>
            <a:off x="239808" y="3498056"/>
            <a:ext cx="2446460" cy="3028672"/>
          </a:xfrm>
          <a:prstGeom prst="rect">
            <a:avLst/>
          </a:prstGeom>
        </p:spPr>
      </p:pic>
      <p:graphicFrame>
        <p:nvGraphicFramePr>
          <p:cNvPr id="6" name="Object 5">
            <a:extLst>
              <a:ext uri="{FF2B5EF4-FFF2-40B4-BE49-F238E27FC236}">
                <a16:creationId xmlns:a16="http://schemas.microsoft.com/office/drawing/2014/main" id="{725DE485-FFD7-632E-F6B5-40F044E9179B}"/>
              </a:ext>
            </a:extLst>
          </p:cNvPr>
          <p:cNvGraphicFramePr>
            <a:graphicFrameLocks noChangeAspect="1"/>
          </p:cNvGraphicFramePr>
          <p:nvPr/>
        </p:nvGraphicFramePr>
        <p:xfrm>
          <a:off x="6517506" y="3309746"/>
          <a:ext cx="2446460" cy="3165077"/>
        </p:xfrm>
        <a:graphic>
          <a:graphicData uri="http://schemas.openxmlformats.org/presentationml/2006/ole">
            <mc:AlternateContent xmlns:mc="http://schemas.openxmlformats.org/markup-compatibility/2006">
              <mc:Choice xmlns:v="urn:schemas-microsoft-com:vml" Requires="v">
                <p:oleObj name="Acrobat Document" r:id="rId4" imgW="4663440" imgH="6034757" progId="Acrobat.Document.DC">
                  <p:embed/>
                </p:oleObj>
              </mc:Choice>
              <mc:Fallback>
                <p:oleObj name="Acrobat Document" r:id="rId4" imgW="4663440" imgH="6034757" progId="Acrobat.Document.DC">
                  <p:embed/>
                  <p:pic>
                    <p:nvPicPr>
                      <p:cNvPr id="6" name="Object 5">
                        <a:extLst>
                          <a:ext uri="{FF2B5EF4-FFF2-40B4-BE49-F238E27FC236}">
                            <a16:creationId xmlns:a16="http://schemas.microsoft.com/office/drawing/2014/main" id="{725DE485-FFD7-632E-F6B5-40F044E9179B}"/>
                          </a:ext>
                        </a:extLst>
                      </p:cNvPr>
                      <p:cNvPicPr/>
                      <p:nvPr/>
                    </p:nvPicPr>
                    <p:blipFill>
                      <a:blip r:embed="rId5"/>
                      <a:stretch>
                        <a:fillRect/>
                      </a:stretch>
                    </p:blipFill>
                    <p:spPr>
                      <a:xfrm>
                        <a:off x="6517506" y="3309746"/>
                        <a:ext cx="2446460" cy="3165077"/>
                      </a:xfrm>
                      <a:prstGeom prst="rect">
                        <a:avLst/>
                      </a:prstGeom>
                    </p:spPr>
                  </p:pic>
                </p:oleObj>
              </mc:Fallback>
            </mc:AlternateContent>
          </a:graphicData>
        </a:graphic>
      </p:graphicFrame>
      <p:pic>
        <p:nvPicPr>
          <p:cNvPr id="11" name="Picture 4">
            <a:extLst>
              <a:ext uri="{FF2B5EF4-FFF2-40B4-BE49-F238E27FC236}">
                <a16:creationId xmlns:a16="http://schemas.microsoft.com/office/drawing/2014/main" id="{EE688435-EC66-4912-3C96-1E80B3785B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36308" y="4186539"/>
            <a:ext cx="1981198" cy="22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3541666F-40E2-3D0A-CD52-68EF86B71B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28592" y="3497360"/>
            <a:ext cx="1982030" cy="22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941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6EF6-B78F-15AF-93FF-EAF6503CBC79}"/>
              </a:ext>
            </a:extLst>
          </p:cNvPr>
          <p:cNvSpPr>
            <a:spLocks noGrp="1"/>
          </p:cNvSpPr>
          <p:nvPr>
            <p:ph type="title"/>
          </p:nvPr>
        </p:nvSpPr>
        <p:spPr>
          <a:xfrm>
            <a:off x="1600200" y="423863"/>
            <a:ext cx="4648200" cy="1252537"/>
          </a:xfrm>
        </p:spPr>
        <p:txBody>
          <a:bodyPr/>
          <a:lstStyle/>
          <a:p>
            <a:r>
              <a:rPr lang="en-US" sz="3200" dirty="0"/>
              <a:t>HRWA and Project WET</a:t>
            </a:r>
          </a:p>
        </p:txBody>
      </p:sp>
      <p:sp>
        <p:nvSpPr>
          <p:cNvPr id="3" name="Content Placeholder 2">
            <a:extLst>
              <a:ext uri="{FF2B5EF4-FFF2-40B4-BE49-F238E27FC236}">
                <a16:creationId xmlns:a16="http://schemas.microsoft.com/office/drawing/2014/main" id="{7FFB6C81-47AA-831D-A188-272A4B531402}"/>
              </a:ext>
            </a:extLst>
          </p:cNvPr>
          <p:cNvSpPr>
            <a:spLocks noGrp="1"/>
          </p:cNvSpPr>
          <p:nvPr>
            <p:ph sz="quarter" idx="13"/>
          </p:nvPr>
        </p:nvSpPr>
        <p:spPr>
          <a:xfrm>
            <a:off x="685565" y="3086230"/>
            <a:ext cx="7772870" cy="3424107"/>
          </a:xfrm>
        </p:spPr>
        <p:txBody>
          <a:bodyPr/>
          <a:lstStyle/>
          <a:p>
            <a:pPr marL="0" indent="0" algn="ctr">
              <a:buNone/>
            </a:pPr>
            <a:r>
              <a:rPr lang="en-US" sz="4400" b="1" dirty="0"/>
              <a:t>UTILIZATION OF PROJECT WET IN HRWA’s GRASSROOT SOURCE WATER PROTECTION PROGRAM</a:t>
            </a:r>
          </a:p>
          <a:p>
            <a:pPr marL="0" indent="0">
              <a:buNone/>
            </a:pPr>
            <a:endParaRPr lang="en-US" dirty="0"/>
          </a:p>
          <a:p>
            <a:pPr marL="0" indent="0">
              <a:buNone/>
            </a:pPr>
            <a:endParaRPr lang="en-US" dirty="0"/>
          </a:p>
        </p:txBody>
      </p:sp>
      <p:pic>
        <p:nvPicPr>
          <p:cNvPr id="4" name="Picture 22">
            <a:extLst>
              <a:ext uri="{FF2B5EF4-FFF2-40B4-BE49-F238E27FC236}">
                <a16:creationId xmlns:a16="http://schemas.microsoft.com/office/drawing/2014/main" id="{BD981E15-C271-C08F-1D53-926B7B5C3C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999"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200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1890-BC29-8B32-66AC-13648F5F8866}"/>
              </a:ext>
            </a:extLst>
          </p:cNvPr>
          <p:cNvSpPr>
            <a:spLocks noGrp="1"/>
          </p:cNvSpPr>
          <p:nvPr>
            <p:ph type="title"/>
          </p:nvPr>
        </p:nvSpPr>
        <p:spPr>
          <a:xfrm>
            <a:off x="228600" y="76200"/>
            <a:ext cx="7073901" cy="1595438"/>
          </a:xfrm>
        </p:spPr>
        <p:txBody>
          <a:bodyPr/>
          <a:lstStyle/>
          <a:p>
            <a:r>
              <a:rPr lang="en-US" sz="2400" b="1" dirty="0"/>
              <a:t>Hawaii’s Grassroot </a:t>
            </a:r>
            <a:br>
              <a:rPr lang="en-US" sz="2400" b="1" dirty="0"/>
            </a:br>
            <a:r>
              <a:rPr lang="en-US" sz="2400" b="1" dirty="0"/>
              <a:t>Source Water Protection Program</a:t>
            </a:r>
          </a:p>
        </p:txBody>
      </p:sp>
      <p:sp>
        <p:nvSpPr>
          <p:cNvPr id="3" name="Content Placeholder 2">
            <a:extLst>
              <a:ext uri="{FF2B5EF4-FFF2-40B4-BE49-F238E27FC236}">
                <a16:creationId xmlns:a16="http://schemas.microsoft.com/office/drawing/2014/main" id="{C44B8379-6186-0A25-ED8A-2B87887C59A7}"/>
              </a:ext>
            </a:extLst>
          </p:cNvPr>
          <p:cNvSpPr>
            <a:spLocks noGrp="1"/>
          </p:cNvSpPr>
          <p:nvPr>
            <p:ph sz="quarter" idx="13"/>
          </p:nvPr>
        </p:nvSpPr>
        <p:spPr>
          <a:xfrm>
            <a:off x="685330" y="2852556"/>
            <a:ext cx="7772870" cy="3424107"/>
          </a:xfrm>
        </p:spPr>
        <p:txBody>
          <a:bodyPr>
            <a:normAutofit/>
          </a:bodyPr>
          <a:lstStyle/>
          <a:p>
            <a:pPr marL="0" indent="0">
              <a:buNone/>
            </a:pPr>
            <a:r>
              <a:rPr lang="en-US" sz="2400" b="1" u="sng" dirty="0"/>
              <a:t>Source water protection priority areas</a:t>
            </a:r>
            <a:r>
              <a:rPr lang="en-US" sz="2400" b="1" dirty="0"/>
              <a:t>:</a:t>
            </a:r>
          </a:p>
          <a:p>
            <a:pPr marL="0" indent="0">
              <a:buNone/>
            </a:pPr>
            <a:endParaRPr lang="en-US" sz="2400" dirty="0"/>
          </a:p>
          <a:p>
            <a:pPr>
              <a:buFontTx/>
              <a:buChar char="-"/>
            </a:pPr>
            <a:r>
              <a:rPr lang="en-US" sz="2400" dirty="0"/>
              <a:t>Cesspool upgrades</a:t>
            </a:r>
          </a:p>
          <a:p>
            <a:pPr>
              <a:buFontTx/>
              <a:buChar char="-"/>
            </a:pPr>
            <a:r>
              <a:rPr lang="en-US" sz="2400" dirty="0"/>
              <a:t>Abandoned wells</a:t>
            </a:r>
          </a:p>
          <a:p>
            <a:pPr>
              <a:buFontTx/>
              <a:buChar char="-"/>
            </a:pPr>
            <a:r>
              <a:rPr lang="en-US" sz="2400" dirty="0"/>
              <a:t>Education and outreach</a:t>
            </a:r>
          </a:p>
        </p:txBody>
      </p:sp>
      <p:pic>
        <p:nvPicPr>
          <p:cNvPr id="4" name="Picture 22">
            <a:extLst>
              <a:ext uri="{FF2B5EF4-FFF2-40B4-BE49-F238E27FC236}">
                <a16:creationId xmlns:a16="http://schemas.microsoft.com/office/drawing/2014/main" id="{9F7E5D65-02A3-F744-EB77-90D58B7A1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6999"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883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BE8B-795C-7DEC-5904-BE6D69B6719F}"/>
              </a:ext>
            </a:extLst>
          </p:cNvPr>
          <p:cNvSpPr>
            <a:spLocks noGrp="1"/>
          </p:cNvSpPr>
          <p:nvPr>
            <p:ph type="title"/>
          </p:nvPr>
        </p:nvSpPr>
        <p:spPr>
          <a:xfrm>
            <a:off x="365471" y="133817"/>
            <a:ext cx="7772400" cy="1595438"/>
          </a:xfrm>
        </p:spPr>
        <p:txBody>
          <a:bodyPr/>
          <a:lstStyle/>
          <a:p>
            <a:r>
              <a:rPr lang="en-US" sz="2800" b="1" dirty="0"/>
              <a:t>Cesspool upgrades</a:t>
            </a:r>
            <a:br>
              <a:rPr lang="en-US" sz="2800" b="1" dirty="0"/>
            </a:br>
            <a:r>
              <a:rPr lang="en-US" sz="2800" b="1" dirty="0"/>
              <a:t>88,000 Estimated statewide</a:t>
            </a:r>
          </a:p>
        </p:txBody>
      </p:sp>
      <p:sp>
        <p:nvSpPr>
          <p:cNvPr id="3" name="Content Placeholder 2">
            <a:extLst>
              <a:ext uri="{FF2B5EF4-FFF2-40B4-BE49-F238E27FC236}">
                <a16:creationId xmlns:a16="http://schemas.microsoft.com/office/drawing/2014/main" id="{F44BB0A2-AEDE-D6DF-F3E0-5A2A89937103}"/>
              </a:ext>
            </a:extLst>
          </p:cNvPr>
          <p:cNvSpPr>
            <a:spLocks noGrp="1"/>
          </p:cNvSpPr>
          <p:nvPr>
            <p:ph sz="quarter" idx="13"/>
          </p:nvPr>
        </p:nvSpPr>
        <p:spPr>
          <a:xfrm>
            <a:off x="471340" y="2367093"/>
            <a:ext cx="2911940" cy="3424107"/>
          </a:xfrm>
        </p:spPr>
        <p:txBody>
          <a:bodyPr/>
          <a:lstStyle/>
          <a:p>
            <a:pPr marL="0" indent="0">
              <a:buNone/>
            </a:pPr>
            <a:r>
              <a:rPr lang="en-US" b="1" dirty="0">
                <a:solidFill>
                  <a:srgbClr val="FF0000"/>
                </a:solidFill>
              </a:rPr>
              <a:t>How many cesspools are located in source water protection areas?</a:t>
            </a:r>
          </a:p>
          <a:p>
            <a:pPr marL="0" indent="0">
              <a:buNone/>
            </a:pPr>
            <a:endParaRPr lang="en-US" b="1" dirty="0">
              <a:solidFill>
                <a:srgbClr val="FF0000"/>
              </a:solidFill>
            </a:endParaRPr>
          </a:p>
          <a:p>
            <a:pPr marL="0" indent="0">
              <a:buNone/>
            </a:pPr>
            <a:r>
              <a:rPr lang="en-US" b="1" dirty="0">
                <a:solidFill>
                  <a:srgbClr val="FF0000"/>
                </a:solidFill>
              </a:rPr>
              <a:t>Upgrades required by 2o50.</a:t>
            </a:r>
          </a:p>
          <a:p>
            <a:pPr marL="0" indent="0">
              <a:buNone/>
            </a:pPr>
            <a:endParaRPr lang="en-US" dirty="0"/>
          </a:p>
        </p:txBody>
      </p:sp>
      <p:sp>
        <p:nvSpPr>
          <p:cNvPr id="4" name="Text Box 6">
            <a:extLst>
              <a:ext uri="{FF2B5EF4-FFF2-40B4-BE49-F238E27FC236}">
                <a16:creationId xmlns:a16="http://schemas.microsoft.com/office/drawing/2014/main" id="{5215562B-6E67-D3CB-223B-1E9FC01E7730}"/>
              </a:ext>
            </a:extLst>
          </p:cNvPr>
          <p:cNvSpPr txBox="1">
            <a:spLocks noChangeArrowheads="1"/>
          </p:cNvSpPr>
          <p:nvPr/>
        </p:nvSpPr>
        <p:spPr bwMode="auto">
          <a:xfrm>
            <a:off x="2158250" y="1579823"/>
            <a:ext cx="159500" cy="31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 name="Slide Number Placeholder 1">
            <a:extLst>
              <a:ext uri="{FF2B5EF4-FFF2-40B4-BE49-F238E27FC236}">
                <a16:creationId xmlns:a16="http://schemas.microsoft.com/office/drawing/2014/main" id="{65FF4878-7335-5F5A-A655-96D5545F279D}"/>
              </a:ext>
            </a:extLst>
          </p:cNvPr>
          <p:cNvSpPr txBox="1">
            <a:spLocks/>
          </p:cNvSpPr>
          <p:nvPr/>
        </p:nvSpPr>
        <p:spPr>
          <a:xfrm>
            <a:off x="6457950" y="6356351"/>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fld id="{D1F9361D-BAEC-4067-B307-F0CB0C02F2A0}" type="slidenum">
              <a:rPr lang="en-US" altLang="en-US" sz="1400" smtClean="0"/>
              <a:pPr>
                <a:spcBef>
                  <a:spcPct val="0"/>
                </a:spcBef>
                <a:buFontTx/>
                <a:buNone/>
              </a:pPr>
              <a:t>33</a:t>
            </a:fld>
            <a:endParaRPr lang="en-US" altLang="en-US" sz="1400"/>
          </a:p>
        </p:txBody>
      </p:sp>
      <p:pic>
        <p:nvPicPr>
          <p:cNvPr id="6" name="Picture 5">
            <a:extLst>
              <a:ext uri="{FF2B5EF4-FFF2-40B4-BE49-F238E27FC236}">
                <a16:creationId xmlns:a16="http://schemas.microsoft.com/office/drawing/2014/main" id="{535916D0-305B-071B-176B-3846254769E7}"/>
              </a:ext>
            </a:extLst>
          </p:cNvPr>
          <p:cNvPicPr>
            <a:picLocks noChangeAspect="1"/>
          </p:cNvPicPr>
          <p:nvPr/>
        </p:nvPicPr>
        <p:blipFill>
          <a:blip r:embed="rId3"/>
          <a:stretch>
            <a:fillRect/>
          </a:stretch>
        </p:blipFill>
        <p:spPr>
          <a:xfrm>
            <a:off x="3459639" y="1998099"/>
            <a:ext cx="4735002" cy="3576438"/>
          </a:xfrm>
          <a:prstGeom prst="rect">
            <a:avLst/>
          </a:prstGeom>
        </p:spPr>
      </p:pic>
      <p:pic>
        <p:nvPicPr>
          <p:cNvPr id="7" name="Picture 6">
            <a:extLst>
              <a:ext uri="{FF2B5EF4-FFF2-40B4-BE49-F238E27FC236}">
                <a16:creationId xmlns:a16="http://schemas.microsoft.com/office/drawing/2014/main" id="{31F57EA1-1E7D-640D-C8AE-296AC3249539}"/>
              </a:ext>
            </a:extLst>
          </p:cNvPr>
          <p:cNvPicPr>
            <a:picLocks noChangeAspect="1"/>
          </p:cNvPicPr>
          <p:nvPr/>
        </p:nvPicPr>
        <p:blipFill>
          <a:blip r:embed="rId4"/>
          <a:stretch>
            <a:fillRect/>
          </a:stretch>
        </p:blipFill>
        <p:spPr>
          <a:xfrm>
            <a:off x="3533878" y="5663404"/>
            <a:ext cx="4603993" cy="1058072"/>
          </a:xfrm>
          <a:prstGeom prst="rect">
            <a:avLst/>
          </a:prstGeom>
        </p:spPr>
      </p:pic>
      <p:pic>
        <p:nvPicPr>
          <p:cNvPr id="9" name="Picture 22">
            <a:extLst>
              <a:ext uri="{FF2B5EF4-FFF2-40B4-BE49-F238E27FC236}">
                <a16:creationId xmlns:a16="http://schemas.microsoft.com/office/drawing/2014/main" id="{822D1AEA-6DA5-C7B3-A271-EE9C298A6B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553711"/>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470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1890-BC29-8B32-66AC-13648F5F8866}"/>
              </a:ext>
            </a:extLst>
          </p:cNvPr>
          <p:cNvSpPr>
            <a:spLocks noGrp="1"/>
          </p:cNvSpPr>
          <p:nvPr>
            <p:ph type="title"/>
          </p:nvPr>
        </p:nvSpPr>
        <p:spPr>
          <a:xfrm>
            <a:off x="457200" y="105473"/>
            <a:ext cx="7772400" cy="1595438"/>
          </a:xfrm>
        </p:spPr>
        <p:txBody>
          <a:bodyPr/>
          <a:lstStyle/>
          <a:p>
            <a:r>
              <a:rPr lang="en-US" sz="2800" b="1" dirty="0"/>
              <a:t>Hawaii’s abandoned wells</a:t>
            </a:r>
            <a:br>
              <a:rPr lang="en-US" sz="2800" b="1" dirty="0"/>
            </a:br>
            <a:r>
              <a:rPr lang="en-US" sz="2800" b="1" dirty="0"/>
              <a:t>estimated over 1,500+ (Statewide)</a:t>
            </a:r>
          </a:p>
        </p:txBody>
      </p:sp>
      <p:sp>
        <p:nvSpPr>
          <p:cNvPr id="3" name="Content Placeholder 2">
            <a:extLst>
              <a:ext uri="{FF2B5EF4-FFF2-40B4-BE49-F238E27FC236}">
                <a16:creationId xmlns:a16="http://schemas.microsoft.com/office/drawing/2014/main" id="{C44B8379-6186-0A25-ED8A-2B87887C59A7}"/>
              </a:ext>
            </a:extLst>
          </p:cNvPr>
          <p:cNvSpPr>
            <a:spLocks noGrp="1"/>
          </p:cNvSpPr>
          <p:nvPr>
            <p:ph sz="quarter" idx="13"/>
          </p:nvPr>
        </p:nvSpPr>
        <p:spPr>
          <a:xfrm>
            <a:off x="457200" y="2835377"/>
            <a:ext cx="7772870" cy="3424107"/>
          </a:xfrm>
        </p:spPr>
        <p:txBody>
          <a:bodyPr>
            <a:normAutofit/>
          </a:bodyPr>
          <a:lstStyle/>
          <a:p>
            <a:pPr marL="0" indent="0">
              <a:buNone/>
            </a:pPr>
            <a:r>
              <a:rPr lang="en-US" b="1" dirty="0">
                <a:solidFill>
                  <a:srgbClr val="FF0000"/>
                </a:solidFill>
              </a:rPr>
              <a:t>HOW MANY ABANDONED</a:t>
            </a:r>
          </a:p>
          <a:p>
            <a:pPr marL="0" indent="0">
              <a:buNone/>
            </a:pPr>
            <a:r>
              <a:rPr lang="en-US" b="1" dirty="0">
                <a:solidFill>
                  <a:srgbClr val="FF0000"/>
                </a:solidFill>
              </a:rPr>
              <a:t>Wells located in source</a:t>
            </a:r>
          </a:p>
          <a:p>
            <a:pPr marL="0" indent="0">
              <a:buNone/>
            </a:pPr>
            <a:r>
              <a:rPr lang="en-US" b="1" dirty="0">
                <a:solidFill>
                  <a:srgbClr val="FF0000"/>
                </a:solidFill>
              </a:rPr>
              <a:t>Water protection areas?</a:t>
            </a:r>
          </a:p>
          <a:p>
            <a:pPr marL="0" indent="0">
              <a:buNone/>
            </a:pPr>
            <a:endParaRPr lang="en-US" sz="2400" dirty="0"/>
          </a:p>
        </p:txBody>
      </p:sp>
      <p:pic>
        <p:nvPicPr>
          <p:cNvPr id="5" name="Picture 22">
            <a:extLst>
              <a:ext uri="{FF2B5EF4-FFF2-40B4-BE49-F238E27FC236}">
                <a16:creationId xmlns:a16="http://schemas.microsoft.com/office/drawing/2014/main" id="{93B5094C-2365-CFD1-A2CC-48AE157C56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525367"/>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3B68E75-2B2C-17FA-70C4-680A723D97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446" y="2610879"/>
            <a:ext cx="4760923" cy="3571259"/>
          </a:xfrm>
          <a:prstGeom prst="rect">
            <a:avLst/>
          </a:prstGeom>
        </p:spPr>
      </p:pic>
    </p:spTree>
    <p:extLst>
      <p:ext uri="{BB962C8B-B14F-4D97-AF65-F5344CB8AC3E}">
        <p14:creationId xmlns:p14="http://schemas.microsoft.com/office/powerpoint/2010/main" val="3588917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1890-BC29-8B32-66AC-13648F5F8866}"/>
              </a:ext>
            </a:extLst>
          </p:cNvPr>
          <p:cNvSpPr>
            <a:spLocks noGrp="1"/>
          </p:cNvSpPr>
          <p:nvPr>
            <p:ph type="title"/>
          </p:nvPr>
        </p:nvSpPr>
        <p:spPr>
          <a:xfrm>
            <a:off x="304800" y="197774"/>
            <a:ext cx="7772400" cy="1595438"/>
          </a:xfrm>
        </p:spPr>
        <p:txBody>
          <a:bodyPr/>
          <a:lstStyle/>
          <a:p>
            <a:r>
              <a:rPr lang="en-US" sz="2800" b="1" dirty="0"/>
              <a:t>Hawaii’s source water protection </a:t>
            </a:r>
            <a:br>
              <a:rPr lang="en-US" sz="2800" b="1" dirty="0"/>
            </a:br>
            <a:r>
              <a:rPr lang="en-US" sz="2800" b="1" dirty="0"/>
              <a:t>education &amp; outreach  program </a:t>
            </a:r>
          </a:p>
        </p:txBody>
      </p:sp>
      <p:sp>
        <p:nvSpPr>
          <p:cNvPr id="3" name="Content Placeholder 2">
            <a:extLst>
              <a:ext uri="{FF2B5EF4-FFF2-40B4-BE49-F238E27FC236}">
                <a16:creationId xmlns:a16="http://schemas.microsoft.com/office/drawing/2014/main" id="{C44B8379-6186-0A25-ED8A-2B87887C59A7}"/>
              </a:ext>
            </a:extLst>
          </p:cNvPr>
          <p:cNvSpPr>
            <a:spLocks noGrp="1"/>
          </p:cNvSpPr>
          <p:nvPr>
            <p:ph sz="quarter" idx="13"/>
          </p:nvPr>
        </p:nvSpPr>
        <p:spPr>
          <a:xfrm>
            <a:off x="533400" y="2438400"/>
            <a:ext cx="7772870" cy="3424107"/>
          </a:xfrm>
        </p:spPr>
        <p:txBody>
          <a:bodyPr>
            <a:normAutofit/>
          </a:bodyPr>
          <a:lstStyle/>
          <a:p>
            <a:pPr marL="0" indent="0">
              <a:buNone/>
            </a:pPr>
            <a:r>
              <a:rPr lang="en-US" sz="2400" b="1" u="sng" dirty="0"/>
              <a:t>Education and outreach priority areas</a:t>
            </a:r>
            <a:r>
              <a:rPr lang="en-US" sz="2400" b="1" dirty="0"/>
              <a:t>:</a:t>
            </a:r>
          </a:p>
          <a:p>
            <a:pPr marL="0" indent="0">
              <a:buNone/>
            </a:pPr>
            <a:endParaRPr lang="en-US" sz="2400" dirty="0"/>
          </a:p>
          <a:p>
            <a:pPr>
              <a:buFontTx/>
              <a:buChar char="-"/>
            </a:pPr>
            <a:r>
              <a:rPr lang="en-US" sz="2400" dirty="0"/>
              <a:t>Water systems and stakeholders</a:t>
            </a:r>
          </a:p>
          <a:p>
            <a:pPr>
              <a:buFontTx/>
              <a:buChar char="-"/>
            </a:pPr>
            <a:r>
              <a:rPr lang="en-US" sz="2400" dirty="0"/>
              <a:t>Public and communities</a:t>
            </a:r>
          </a:p>
          <a:p>
            <a:pPr>
              <a:buFontTx/>
              <a:buChar char="-"/>
            </a:pPr>
            <a:r>
              <a:rPr lang="en-US" sz="2400" dirty="0"/>
              <a:t>Students and youths</a:t>
            </a:r>
          </a:p>
        </p:txBody>
      </p:sp>
      <p:pic>
        <p:nvPicPr>
          <p:cNvPr id="5" name="Picture 22">
            <a:extLst>
              <a:ext uri="{FF2B5EF4-FFF2-40B4-BE49-F238E27FC236}">
                <a16:creationId xmlns:a16="http://schemas.microsoft.com/office/drawing/2014/main" id="{93B5094C-2365-CFD1-A2CC-48AE157C56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7080" y="617668"/>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639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0115-0E66-03B0-CF68-F4F12149325D}"/>
              </a:ext>
            </a:extLst>
          </p:cNvPr>
          <p:cNvSpPr>
            <a:spLocks noGrp="1"/>
          </p:cNvSpPr>
          <p:nvPr>
            <p:ph type="ctrTitle"/>
          </p:nvPr>
        </p:nvSpPr>
        <p:spPr>
          <a:xfrm>
            <a:off x="0" y="388144"/>
            <a:ext cx="7967608" cy="2583656"/>
          </a:xfrm>
        </p:spPr>
        <p:txBody>
          <a:bodyPr>
            <a:normAutofit fontScale="90000"/>
          </a:bodyPr>
          <a:lstStyle/>
          <a:p>
            <a:r>
              <a:rPr lang="en-US" sz="3200" b="1" dirty="0">
                <a:solidFill>
                  <a:schemeClr val="tx1"/>
                </a:solidFill>
              </a:rPr>
              <a:t>PROJECT WET ACTIVITIES </a:t>
            </a:r>
            <a:br>
              <a:rPr lang="en-US" sz="3200" b="1" dirty="0">
                <a:solidFill>
                  <a:schemeClr val="tx1"/>
                </a:solidFill>
              </a:rPr>
            </a:br>
            <a:r>
              <a:rPr lang="en-US" sz="3200" b="1" dirty="0">
                <a:solidFill>
                  <a:schemeClr val="tx1"/>
                </a:solidFill>
              </a:rPr>
              <a:t>for</a:t>
            </a:r>
            <a:br>
              <a:rPr lang="en-US" sz="3200" b="1" dirty="0">
                <a:solidFill>
                  <a:schemeClr val="tx1"/>
                </a:solidFill>
              </a:rPr>
            </a:br>
            <a:r>
              <a:rPr lang="en-US" sz="3200" b="1" dirty="0">
                <a:solidFill>
                  <a:schemeClr val="tx1"/>
                </a:solidFill>
              </a:rPr>
              <a:t>SOURCE WATER SOURCE WATER PROTECTION</a:t>
            </a:r>
            <a:br>
              <a:rPr lang="en-US" sz="3200" b="1" dirty="0">
                <a:solidFill>
                  <a:schemeClr val="tx1"/>
                </a:solidFill>
              </a:rPr>
            </a:br>
            <a:br>
              <a:rPr lang="en-US" sz="3200" b="1" dirty="0">
                <a:solidFill>
                  <a:schemeClr val="tx1"/>
                </a:solidFill>
              </a:rPr>
            </a:br>
            <a:r>
              <a:rPr lang="en-US" sz="3200" b="1" dirty="0">
                <a:solidFill>
                  <a:schemeClr val="tx1"/>
                </a:solidFill>
              </a:rPr>
              <a:t> </a:t>
            </a:r>
          </a:p>
        </p:txBody>
      </p:sp>
      <p:sp>
        <p:nvSpPr>
          <p:cNvPr id="3" name="Subtitle 2">
            <a:extLst>
              <a:ext uri="{FF2B5EF4-FFF2-40B4-BE49-F238E27FC236}">
                <a16:creationId xmlns:a16="http://schemas.microsoft.com/office/drawing/2014/main" id="{567CB963-C1F9-C916-0C85-068BF6A03C59}"/>
              </a:ext>
            </a:extLst>
          </p:cNvPr>
          <p:cNvSpPr>
            <a:spLocks noGrp="1"/>
          </p:cNvSpPr>
          <p:nvPr>
            <p:ph type="subTitle" idx="1"/>
          </p:nvPr>
        </p:nvSpPr>
        <p:spPr>
          <a:xfrm>
            <a:off x="724340" y="2590800"/>
            <a:ext cx="7836061" cy="3884849"/>
          </a:xfrm>
        </p:spPr>
        <p:txBody>
          <a:bodyPr>
            <a:noAutofit/>
          </a:bodyPr>
          <a:lstStyle/>
          <a:p>
            <a:pPr marL="457200" indent="-457200" algn="l">
              <a:lnSpc>
                <a:spcPct val="100000"/>
              </a:lnSpc>
              <a:buAutoNum type="arabicParenBoth"/>
            </a:pPr>
            <a:r>
              <a:rPr lang="en-US" sz="2000" b="1" dirty="0">
                <a:solidFill>
                  <a:schemeClr val="tx1"/>
                </a:solidFill>
                <a:latin typeface="Arial" panose="020B0604020202020204" pitchFamily="34" charset="0"/>
                <a:cs typeface="Arial" panose="020B0604020202020204" pitchFamily="34" charset="0"/>
              </a:rPr>
              <a:t>A-maze-</a:t>
            </a:r>
            <a:r>
              <a:rPr lang="en-US" sz="2000" b="1" dirty="0" err="1">
                <a:solidFill>
                  <a:schemeClr val="tx1"/>
                </a:solidFill>
                <a:latin typeface="Arial" panose="020B0604020202020204" pitchFamily="34" charset="0"/>
                <a:cs typeface="Arial" panose="020B0604020202020204" pitchFamily="34" charset="0"/>
              </a:rPr>
              <a:t>ing</a:t>
            </a:r>
            <a:r>
              <a:rPr lang="en-US" sz="2000" b="1" dirty="0">
                <a:solidFill>
                  <a:schemeClr val="tx1"/>
                </a:solidFill>
                <a:latin typeface="Arial" panose="020B0604020202020204" pitchFamily="34" charset="0"/>
                <a:cs typeface="Arial" panose="020B0604020202020204" pitchFamily="34" charset="0"/>
              </a:rPr>
              <a:t> water </a:t>
            </a:r>
            <a:r>
              <a:rPr lang="en-US" sz="2000" dirty="0">
                <a:solidFill>
                  <a:srgbClr val="FF0000"/>
                </a:solidFill>
                <a:latin typeface="Arial" panose="020B0604020202020204" pitchFamily="34" charset="0"/>
                <a:cs typeface="Arial" panose="020B0604020202020204" pitchFamily="34" charset="0"/>
              </a:rPr>
              <a:t>(imagine turning your water tap and having everything you dumped into the gutter flow into your cup.)</a:t>
            </a:r>
          </a:p>
          <a:p>
            <a:pPr marL="457200" indent="-457200" algn="l">
              <a:lnSpc>
                <a:spcPct val="100000"/>
              </a:lnSpc>
              <a:buAutoNum type="arabicParenBoth"/>
            </a:pPr>
            <a:endParaRPr lang="en-US" sz="2000" dirty="0">
              <a:solidFill>
                <a:srgbClr val="FF0000"/>
              </a:solidFill>
              <a:latin typeface="Arial" panose="020B0604020202020204" pitchFamily="34" charset="0"/>
              <a:cs typeface="Arial" panose="020B0604020202020204" pitchFamily="34" charset="0"/>
            </a:endParaRPr>
          </a:p>
          <a:p>
            <a:pPr marL="457200" indent="-457200" algn="l">
              <a:lnSpc>
                <a:spcPct val="100000"/>
              </a:lnSpc>
              <a:buAutoNum type="arabicParenBoth"/>
            </a:pPr>
            <a:r>
              <a:rPr lang="en-US" sz="2000" b="1" dirty="0">
                <a:solidFill>
                  <a:schemeClr val="tx1"/>
                </a:solidFill>
                <a:latin typeface="Arial" panose="020B0604020202020204" pitchFamily="34" charset="0"/>
                <a:cs typeface="Arial" panose="020B0604020202020204" pitchFamily="34" charset="0"/>
              </a:rPr>
              <a:t>Get the groundwater picture </a:t>
            </a:r>
            <a:r>
              <a:rPr lang="en-US" sz="2000" dirty="0">
                <a:solidFill>
                  <a:srgbClr val="FF0000"/>
                </a:solidFill>
                <a:latin typeface="Arial" panose="020B0604020202020204" pitchFamily="34" charset="0"/>
                <a:cs typeface="Arial" panose="020B0604020202020204" pitchFamily="34" charset="0"/>
              </a:rPr>
              <a:t>(have you ever wished you had a window into the earth so you could see what’s beneath your feet?)</a:t>
            </a:r>
          </a:p>
          <a:p>
            <a:pPr marL="457200" indent="-457200" algn="l">
              <a:lnSpc>
                <a:spcPct val="100000"/>
              </a:lnSpc>
              <a:buAutoNum type="arabicParenBoth"/>
            </a:pPr>
            <a:endParaRPr lang="en-US" sz="2000" dirty="0">
              <a:solidFill>
                <a:srgbClr val="FF0000"/>
              </a:solidFill>
              <a:latin typeface="Arial" panose="020B0604020202020204" pitchFamily="34" charset="0"/>
              <a:cs typeface="Arial" panose="020B0604020202020204" pitchFamily="34" charset="0"/>
            </a:endParaRPr>
          </a:p>
          <a:p>
            <a:pPr marL="457200" indent="-457200" algn="l">
              <a:buFont typeface="Symbol" panose="05050102010706020507" pitchFamily="18" charset="2"/>
              <a:buAutoNum type="arabicParenBoth"/>
            </a:pPr>
            <a:r>
              <a:rPr lang="en-US" sz="2000" b="1" dirty="0">
                <a:solidFill>
                  <a:schemeClr val="tx1"/>
                </a:solidFill>
                <a:latin typeface="Arial" panose="020B0604020202020204" pitchFamily="34" charset="0"/>
                <a:cs typeface="Arial" panose="020B0604020202020204" pitchFamily="34" charset="0"/>
              </a:rPr>
              <a:t>Grave mistake  </a:t>
            </a:r>
            <a:r>
              <a:rPr lang="en-US" sz="2000" dirty="0">
                <a:solidFill>
                  <a:srgbClr val="FF0000"/>
                </a:solidFill>
                <a:latin typeface="Arial" panose="020B0604020202020204" pitchFamily="34" charset="0"/>
                <a:cs typeface="Arial" panose="020B0604020202020204" pitchFamily="34" charset="0"/>
              </a:rPr>
              <a:t>(a few members of your community appears to  have contracted a similar illness.  The community is blaming a local factory for the contamination of its groundwater.  Could the community be making a grave mistake.</a:t>
            </a:r>
          </a:p>
          <a:p>
            <a:pPr algn="l">
              <a:lnSpc>
                <a:spcPct val="100000"/>
              </a:lnSpc>
            </a:pPr>
            <a:endParaRPr lang="en-US" sz="2000" dirty="0">
              <a:solidFill>
                <a:srgbClr val="FF0000"/>
              </a:solidFill>
              <a:latin typeface="Arial" panose="020B0604020202020204" pitchFamily="34" charset="0"/>
              <a:cs typeface="Arial" panose="020B0604020202020204" pitchFamily="34" charset="0"/>
            </a:endParaRPr>
          </a:p>
          <a:p>
            <a:pPr algn="l">
              <a:lnSpc>
                <a:spcPct val="100000"/>
              </a:lnSpc>
            </a:pPr>
            <a:endParaRPr lang="en-US" sz="1200" b="1" dirty="0"/>
          </a:p>
        </p:txBody>
      </p:sp>
      <p:pic>
        <p:nvPicPr>
          <p:cNvPr id="5" name="Picture 22">
            <a:extLst>
              <a:ext uri="{FF2B5EF4-FFF2-40B4-BE49-F238E27FC236}">
                <a16:creationId xmlns:a16="http://schemas.microsoft.com/office/drawing/2014/main" id="{10B9A482-613F-7EB4-0173-681E177314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381000"/>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008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0115-0E66-03B0-CF68-F4F12149325D}"/>
              </a:ext>
            </a:extLst>
          </p:cNvPr>
          <p:cNvSpPr>
            <a:spLocks noGrp="1"/>
          </p:cNvSpPr>
          <p:nvPr>
            <p:ph type="ctrTitle"/>
          </p:nvPr>
        </p:nvSpPr>
        <p:spPr>
          <a:xfrm>
            <a:off x="816754" y="1253331"/>
            <a:ext cx="7361674" cy="1032748"/>
          </a:xfrm>
        </p:spPr>
        <p:txBody>
          <a:bodyPr>
            <a:normAutofit fontScale="90000"/>
          </a:bodyPr>
          <a:lstStyle/>
          <a:p>
            <a:r>
              <a:rPr lang="en-US" sz="3200" b="1" dirty="0"/>
              <a:t>PROJECT WET</a:t>
            </a:r>
            <a:br>
              <a:rPr lang="en-US" sz="3200" b="1" dirty="0"/>
            </a:br>
            <a:r>
              <a:rPr lang="en-US" sz="3200" b="1" dirty="0"/>
              <a:t>SOURCE WATER PROTECTION</a:t>
            </a:r>
            <a:br>
              <a:rPr lang="en-US" sz="3200" b="1" dirty="0"/>
            </a:br>
            <a:r>
              <a:rPr lang="en-US" sz="3200" b="1" dirty="0"/>
              <a:t>Activities</a:t>
            </a:r>
          </a:p>
        </p:txBody>
      </p:sp>
      <p:sp>
        <p:nvSpPr>
          <p:cNvPr id="3" name="Subtitle 2">
            <a:extLst>
              <a:ext uri="{FF2B5EF4-FFF2-40B4-BE49-F238E27FC236}">
                <a16:creationId xmlns:a16="http://schemas.microsoft.com/office/drawing/2014/main" id="{567CB963-C1F9-C916-0C85-068BF6A03C59}"/>
              </a:ext>
            </a:extLst>
          </p:cNvPr>
          <p:cNvSpPr>
            <a:spLocks noGrp="1"/>
          </p:cNvSpPr>
          <p:nvPr>
            <p:ph type="subTitle" idx="1"/>
          </p:nvPr>
        </p:nvSpPr>
        <p:spPr>
          <a:xfrm>
            <a:off x="728336" y="2324179"/>
            <a:ext cx="7836061" cy="3924221"/>
          </a:xfrm>
        </p:spPr>
        <p:txBody>
          <a:bodyPr>
            <a:noAutofit/>
          </a:bodyPr>
          <a:lstStyle/>
          <a:p>
            <a:pPr marL="457200" indent="-457200" algn="l">
              <a:lnSpc>
                <a:spcPct val="100000"/>
              </a:lnSpc>
              <a:buAutoNum type="arabicParenBoth" startAt="4"/>
            </a:pPr>
            <a:r>
              <a:rPr lang="en-US" sz="2000" b="1" dirty="0">
                <a:solidFill>
                  <a:schemeClr val="tx1"/>
                </a:solidFill>
                <a:latin typeface="Arial" panose="020B0604020202020204" pitchFamily="34" charset="0"/>
                <a:cs typeface="Arial" panose="020B0604020202020204" pitchFamily="34" charset="0"/>
              </a:rPr>
              <a:t>Poison pump  </a:t>
            </a:r>
            <a:r>
              <a:rPr lang="en-US" sz="2000" b="1" dirty="0">
                <a:solidFill>
                  <a:srgbClr val="FF0000"/>
                </a:solidFill>
                <a:latin typeface="Arial" panose="020B0604020202020204" pitchFamily="34" charset="0"/>
                <a:cs typeface="Arial" panose="020B0604020202020204" pitchFamily="34" charset="0"/>
              </a:rPr>
              <a:t>(</a:t>
            </a:r>
            <a:r>
              <a:rPr lang="en-US" sz="2000" dirty="0">
                <a:solidFill>
                  <a:srgbClr val="FF0000"/>
                </a:solidFill>
                <a:latin typeface="Arial" panose="020B0604020202020204" pitchFamily="34" charset="0"/>
                <a:cs typeface="Arial" panose="020B0604020202020204" pitchFamily="34" charset="0"/>
              </a:rPr>
              <a:t>a killer has swept through the streets of London, and hundreds are dead!  Could the accomplice to this terrible crime be something that is used every day?)  </a:t>
            </a:r>
          </a:p>
          <a:p>
            <a:pPr algn="l">
              <a:lnSpc>
                <a:spcPct val="100000"/>
              </a:lnSpc>
            </a:pPr>
            <a:endParaRPr lang="en-US" sz="2000" dirty="0">
              <a:solidFill>
                <a:srgbClr val="FF0000"/>
              </a:solidFill>
              <a:latin typeface="Arial" panose="020B0604020202020204" pitchFamily="34" charset="0"/>
              <a:cs typeface="Arial" panose="020B0604020202020204" pitchFamily="34" charset="0"/>
            </a:endParaRPr>
          </a:p>
          <a:p>
            <a:pPr marL="228600" indent="-228600" algn="l">
              <a:lnSpc>
                <a:spcPct val="100000"/>
              </a:lnSpc>
              <a:buAutoNum type="arabicParenBoth" startAt="5"/>
            </a:pPr>
            <a:r>
              <a:rPr lang="en-US" sz="2000" b="1" dirty="0">
                <a:solidFill>
                  <a:schemeClr val="tx1"/>
                </a:solidFill>
                <a:latin typeface="Arial" panose="020B0604020202020204" pitchFamily="34" charset="0"/>
                <a:cs typeface="Arial" panose="020B0604020202020204" pitchFamily="34" charset="0"/>
              </a:rPr>
              <a:t>  Pucker effect  </a:t>
            </a:r>
            <a:r>
              <a:rPr lang="en-US" sz="2000" dirty="0">
                <a:solidFill>
                  <a:srgbClr val="FF0000"/>
                </a:solidFill>
                <a:latin typeface="Arial" panose="020B0604020202020204" pitchFamily="34" charset="0"/>
                <a:cs typeface="Arial" panose="020B0604020202020204" pitchFamily="34" charset="0"/>
              </a:rPr>
              <a:t>(People in your town are suffering from</a:t>
            </a:r>
          </a:p>
          <a:p>
            <a:pPr algn="l">
              <a:lnSpc>
                <a:spcPct val="100000"/>
              </a:lnSpc>
            </a:pPr>
            <a:r>
              <a:rPr lang="en-US" sz="2000" dirty="0">
                <a:solidFill>
                  <a:srgbClr val="FF0000"/>
                </a:solidFill>
                <a:latin typeface="Arial" panose="020B0604020202020204" pitchFamily="34" charset="0"/>
                <a:cs typeface="Arial" panose="020B0604020202020204" pitchFamily="34" charset="0"/>
              </a:rPr>
              <a:t>      contaminated drinking water and are experiencing the “pucker </a:t>
            </a:r>
          </a:p>
          <a:p>
            <a:pPr algn="l">
              <a:lnSpc>
                <a:spcPct val="100000"/>
              </a:lnSpc>
            </a:pPr>
            <a:r>
              <a:rPr lang="en-US" sz="2000" dirty="0">
                <a:solidFill>
                  <a:srgbClr val="FF0000"/>
                </a:solidFill>
                <a:latin typeface="Arial" panose="020B0604020202020204" pitchFamily="34" charset="0"/>
                <a:cs typeface="Arial" panose="020B0604020202020204" pitchFamily="34" charset="0"/>
              </a:rPr>
              <a:t>      effect’ – pursed lips and sour dispositions.  Your mission is to </a:t>
            </a:r>
          </a:p>
          <a:p>
            <a:pPr algn="l">
              <a:lnSpc>
                <a:spcPct val="100000"/>
              </a:lnSpc>
            </a:pPr>
            <a:r>
              <a:rPr lang="en-US" sz="2000" dirty="0">
                <a:solidFill>
                  <a:srgbClr val="FF0000"/>
                </a:solidFill>
                <a:latin typeface="Arial" panose="020B0604020202020204" pitchFamily="34" charset="0"/>
                <a:cs typeface="Arial" panose="020B0604020202020204" pitchFamily="34" charset="0"/>
              </a:rPr>
              <a:t>      discover the source of the contamination</a:t>
            </a:r>
          </a:p>
          <a:p>
            <a:pPr algn="l">
              <a:lnSpc>
                <a:spcPct val="100000"/>
              </a:lnSpc>
            </a:pPr>
            <a:endParaRPr lang="en-US" sz="2000" dirty="0">
              <a:solidFill>
                <a:srgbClr val="FF0000"/>
              </a:solidFill>
              <a:latin typeface="Arial" panose="020B0604020202020204" pitchFamily="34" charset="0"/>
              <a:cs typeface="Arial" panose="020B0604020202020204" pitchFamily="34" charset="0"/>
            </a:endParaRPr>
          </a:p>
          <a:p>
            <a:pPr algn="l">
              <a:lnSpc>
                <a:spcPct val="100000"/>
              </a:lnSpc>
            </a:pPr>
            <a:r>
              <a:rPr lang="en-US" sz="2000" b="1" dirty="0">
                <a:solidFill>
                  <a:schemeClr val="bg2">
                    <a:lumMod val="50000"/>
                  </a:schemeClr>
                </a:solidFill>
                <a:latin typeface="Arial" panose="020B0604020202020204" pitchFamily="34" charset="0"/>
                <a:cs typeface="Arial" panose="020B0604020202020204" pitchFamily="34" charset="0"/>
              </a:rPr>
              <a:t>(6)</a:t>
            </a:r>
            <a:r>
              <a:rPr lang="en-US" sz="2000" dirty="0">
                <a:solidFill>
                  <a:srgbClr val="FF0000"/>
                </a:solidFill>
                <a:latin typeface="Arial" panose="020B0604020202020204" pitchFamily="34" charset="0"/>
                <a:cs typeface="Arial" panose="020B0604020202020204" pitchFamily="34" charset="0"/>
              </a:rPr>
              <a:t>   </a:t>
            </a:r>
            <a:r>
              <a:rPr lang="en-US" sz="2000" b="1" dirty="0">
                <a:solidFill>
                  <a:schemeClr val="tx1"/>
                </a:solidFill>
                <a:latin typeface="Arial" panose="020B0604020202020204" pitchFamily="34" charset="0"/>
                <a:cs typeface="Arial" panose="020B0604020202020204" pitchFamily="34" charset="0"/>
              </a:rPr>
              <a:t>Springing into action  </a:t>
            </a:r>
            <a:r>
              <a:rPr lang="en-US" sz="2000" dirty="0">
                <a:solidFill>
                  <a:srgbClr val="FF0000"/>
                </a:solidFill>
                <a:latin typeface="Arial" panose="020B0604020202020204" pitchFamily="34" charset="0"/>
                <a:cs typeface="Arial" panose="020B0604020202020204" pitchFamily="34" charset="0"/>
              </a:rPr>
              <a:t>(Recipe for “spring in a bottle”:  layer    </a:t>
            </a:r>
          </a:p>
          <a:p>
            <a:pPr algn="l">
              <a:lnSpc>
                <a:spcPct val="100000"/>
              </a:lnSpc>
            </a:pPr>
            <a:r>
              <a:rPr lang="en-US" sz="2000" dirty="0">
                <a:solidFill>
                  <a:srgbClr val="FF0000"/>
                </a:solidFill>
                <a:latin typeface="Arial" panose="020B0604020202020204" pitchFamily="34" charset="0"/>
                <a:cs typeface="Arial" panose="020B0604020202020204" pitchFamily="34" charset="0"/>
              </a:rPr>
              <a:t>      gravel, sand, clay, and sod and just add water)</a:t>
            </a:r>
          </a:p>
          <a:p>
            <a:pPr algn="l">
              <a:lnSpc>
                <a:spcPct val="100000"/>
              </a:lnSpc>
            </a:pPr>
            <a:r>
              <a:rPr lang="en-US" sz="1200" b="1" dirty="0"/>
              <a:t>    </a:t>
            </a:r>
          </a:p>
          <a:p>
            <a:pPr marL="228600" indent="-228600" algn="l">
              <a:lnSpc>
                <a:spcPct val="100000"/>
              </a:lnSpc>
              <a:buAutoNum type="arabicParenBoth" startAt="5"/>
            </a:pPr>
            <a:endParaRPr lang="en-US" sz="2000" dirty="0">
              <a:solidFill>
                <a:srgbClr val="FF0000"/>
              </a:solidFill>
              <a:latin typeface="Arial" panose="020B0604020202020204" pitchFamily="34" charset="0"/>
              <a:cs typeface="Arial" panose="020B0604020202020204" pitchFamily="34" charset="0"/>
            </a:endParaRPr>
          </a:p>
          <a:p>
            <a:pPr algn="l">
              <a:lnSpc>
                <a:spcPct val="100000"/>
              </a:lnSpc>
            </a:pPr>
            <a:endParaRPr lang="en-US" sz="2000" dirty="0">
              <a:solidFill>
                <a:srgbClr val="FF0000"/>
              </a:solidFill>
              <a:latin typeface="Arial" panose="020B0604020202020204" pitchFamily="34" charset="0"/>
              <a:cs typeface="Arial" panose="020B0604020202020204" pitchFamily="34" charset="0"/>
            </a:endParaRPr>
          </a:p>
          <a:p>
            <a:pPr marL="228600" indent="-228600" algn="l">
              <a:lnSpc>
                <a:spcPct val="100000"/>
              </a:lnSpc>
              <a:buAutoNum type="arabicParenBoth" startAt="5"/>
            </a:pPr>
            <a:r>
              <a:rPr lang="en-US" sz="2000" b="1" dirty="0">
                <a:solidFill>
                  <a:schemeClr val="tx1"/>
                </a:solidFill>
                <a:latin typeface="Arial" panose="020B0604020202020204" pitchFamily="34" charset="0"/>
                <a:cs typeface="Arial" panose="020B0604020202020204" pitchFamily="34" charset="0"/>
              </a:rPr>
              <a:t>  </a:t>
            </a:r>
            <a:endParaRPr lang="en-US" sz="1200" b="1" dirty="0"/>
          </a:p>
        </p:txBody>
      </p:sp>
      <p:pic>
        <p:nvPicPr>
          <p:cNvPr id="5" name="Picture 22">
            <a:extLst>
              <a:ext uri="{FF2B5EF4-FFF2-40B4-BE49-F238E27FC236}">
                <a16:creationId xmlns:a16="http://schemas.microsoft.com/office/drawing/2014/main" id="{10B9A482-613F-7EB4-0173-681E177314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6708" y="229592"/>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A5AF1CFA-2C2C-4C7F-83A5-5F2F0C3CF76F}"/>
              </a:ext>
            </a:extLst>
          </p:cNvPr>
          <p:cNvSpPr txBox="1">
            <a:spLocks/>
          </p:cNvSpPr>
          <p:nvPr/>
        </p:nvSpPr>
        <p:spPr bwMode="auto">
          <a:xfrm>
            <a:off x="76200" y="362883"/>
            <a:ext cx="7967608" cy="258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a:bodyPr>
          <a:lstStyle>
            <a:lvl1pPr algn="ctr" rtl="0" eaLnBrk="0" fontAlgn="base" hangingPunct="0">
              <a:spcBef>
                <a:spcPct val="0"/>
              </a:spcBef>
              <a:spcAft>
                <a:spcPct val="0"/>
              </a:spcAft>
              <a:defRPr sz="48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tx1"/>
                </a:solidFill>
              </a:rPr>
              <a:t>PROJECT WET ACTIVITIES </a:t>
            </a:r>
            <a:br>
              <a:rPr lang="en-US" sz="3200" b="1" dirty="0">
                <a:solidFill>
                  <a:schemeClr val="tx1"/>
                </a:solidFill>
              </a:rPr>
            </a:br>
            <a:r>
              <a:rPr lang="en-US" sz="3200" b="1" dirty="0">
                <a:solidFill>
                  <a:schemeClr val="tx1"/>
                </a:solidFill>
              </a:rPr>
              <a:t>for</a:t>
            </a:r>
            <a:br>
              <a:rPr lang="en-US" sz="3200" b="1" dirty="0">
                <a:solidFill>
                  <a:schemeClr val="tx1"/>
                </a:solidFill>
              </a:rPr>
            </a:br>
            <a:r>
              <a:rPr lang="en-US" sz="3200" b="1" dirty="0">
                <a:solidFill>
                  <a:schemeClr val="tx1"/>
                </a:solidFill>
              </a:rPr>
              <a:t>SOURCE WATER SOURCE WATER PROTECTION</a:t>
            </a:r>
            <a:br>
              <a:rPr lang="en-US" sz="3200" b="1" dirty="0">
                <a:solidFill>
                  <a:schemeClr val="tx1"/>
                </a:solidFill>
              </a:rPr>
            </a:br>
            <a:br>
              <a:rPr lang="en-US" sz="3200" b="1" dirty="0">
                <a:solidFill>
                  <a:schemeClr val="tx1"/>
                </a:solidFill>
              </a:rPr>
            </a:br>
            <a:r>
              <a:rPr lang="en-US" sz="3200" b="1" dirty="0">
                <a:solidFill>
                  <a:schemeClr val="tx1"/>
                </a:solidFill>
              </a:rPr>
              <a:t> </a:t>
            </a:r>
          </a:p>
        </p:txBody>
      </p:sp>
    </p:spTree>
    <p:extLst>
      <p:ext uri="{BB962C8B-B14F-4D97-AF65-F5344CB8AC3E}">
        <p14:creationId xmlns:p14="http://schemas.microsoft.com/office/powerpoint/2010/main" val="1672938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1890-BC29-8B32-66AC-13648F5F8866}"/>
              </a:ext>
            </a:extLst>
          </p:cNvPr>
          <p:cNvSpPr>
            <a:spLocks noGrp="1"/>
          </p:cNvSpPr>
          <p:nvPr>
            <p:ph type="title"/>
          </p:nvPr>
        </p:nvSpPr>
        <p:spPr>
          <a:xfrm>
            <a:off x="685800" y="864223"/>
            <a:ext cx="7772400" cy="1595438"/>
          </a:xfrm>
        </p:spPr>
        <p:txBody>
          <a:bodyPr>
            <a:normAutofit/>
          </a:bodyPr>
          <a:lstStyle/>
          <a:p>
            <a:r>
              <a:rPr lang="en-US" sz="2800" b="1" dirty="0"/>
              <a:t>PROJECT WET</a:t>
            </a:r>
            <a:br>
              <a:rPr lang="en-US" sz="2800" b="1" dirty="0"/>
            </a:br>
            <a:r>
              <a:rPr lang="en-US" sz="2800" b="1" dirty="0"/>
              <a:t>SOURCE WATER PROTECTION</a:t>
            </a:r>
            <a:br>
              <a:rPr lang="en-US" sz="2800" b="1" dirty="0"/>
            </a:br>
            <a:r>
              <a:rPr lang="en-US" sz="2800" b="1" dirty="0"/>
              <a:t>Activities</a:t>
            </a:r>
            <a:endParaRPr lang="en-US" sz="2800" dirty="0"/>
          </a:p>
        </p:txBody>
      </p:sp>
      <p:sp>
        <p:nvSpPr>
          <p:cNvPr id="3" name="Content Placeholder 2">
            <a:extLst>
              <a:ext uri="{FF2B5EF4-FFF2-40B4-BE49-F238E27FC236}">
                <a16:creationId xmlns:a16="http://schemas.microsoft.com/office/drawing/2014/main" id="{C44B8379-6186-0A25-ED8A-2B87887C59A7}"/>
              </a:ext>
            </a:extLst>
          </p:cNvPr>
          <p:cNvSpPr>
            <a:spLocks noGrp="1"/>
          </p:cNvSpPr>
          <p:nvPr>
            <p:ph sz="quarter" idx="13"/>
          </p:nvPr>
        </p:nvSpPr>
        <p:spPr>
          <a:xfrm>
            <a:off x="457200" y="2367093"/>
            <a:ext cx="8305800" cy="3424107"/>
          </a:xfrm>
        </p:spPr>
        <p:txBody>
          <a:bodyPr/>
          <a:lstStyle/>
          <a:p>
            <a:pPr marL="457200" indent="-457200" algn="l">
              <a:lnSpc>
                <a:spcPct val="100000"/>
              </a:lnSpc>
              <a:buAutoNum type="arabicParenBoth" startAt="7"/>
            </a:pPr>
            <a:r>
              <a:rPr lang="en-US" sz="2000" b="1" dirty="0">
                <a:solidFill>
                  <a:schemeClr val="tx1"/>
                </a:solidFill>
                <a:latin typeface="Arial" panose="020B0604020202020204" pitchFamily="34" charset="0"/>
                <a:cs typeface="Arial" panose="020B0604020202020204" pitchFamily="34" charset="0"/>
              </a:rPr>
              <a:t>Storm water  </a:t>
            </a:r>
            <a:r>
              <a:rPr lang="en-US" sz="2000" dirty="0">
                <a:solidFill>
                  <a:srgbClr val="FF0000"/>
                </a:solidFill>
                <a:latin typeface="Arial" panose="020B0604020202020204" pitchFamily="34" charset="0"/>
                <a:cs typeface="Arial" panose="020B0604020202020204" pitchFamily="34" charset="0"/>
              </a:rPr>
              <a:t>(Where does storm water come from?  And where does it go?)</a:t>
            </a:r>
          </a:p>
          <a:p>
            <a:pPr marL="0" indent="0" algn="l">
              <a:lnSpc>
                <a:spcPct val="100000"/>
              </a:lnSpc>
              <a:buNone/>
            </a:pPr>
            <a:endParaRPr lang="en-US" sz="2000" dirty="0">
              <a:solidFill>
                <a:srgbClr val="FF0000"/>
              </a:solidFill>
              <a:latin typeface="Arial" panose="020B0604020202020204" pitchFamily="34" charset="0"/>
              <a:cs typeface="Arial" panose="020B0604020202020204" pitchFamily="34" charset="0"/>
            </a:endParaRPr>
          </a:p>
          <a:p>
            <a:pPr marL="0" indent="0" algn="l">
              <a:lnSpc>
                <a:spcPct val="100000"/>
              </a:lnSpc>
              <a:buNone/>
            </a:pPr>
            <a:r>
              <a:rPr lang="en-US" b="1" dirty="0">
                <a:solidFill>
                  <a:schemeClr val="bg2">
                    <a:lumMod val="50000"/>
                  </a:schemeClr>
                </a:solidFill>
                <a:latin typeface="Arial" panose="020B0604020202020204" pitchFamily="34" charset="0"/>
                <a:cs typeface="Arial" panose="020B0604020202020204" pitchFamily="34" charset="0"/>
              </a:rPr>
              <a:t>(8) </a:t>
            </a:r>
            <a:r>
              <a:rPr lang="en-US" sz="2000" b="1" dirty="0">
                <a:solidFill>
                  <a:schemeClr val="tx1"/>
                </a:solidFill>
                <a:latin typeface="Arial" panose="020B0604020202020204" pitchFamily="34" charset="0"/>
                <a:cs typeface="Arial" panose="020B0604020202020204" pitchFamily="34" charset="0"/>
              </a:rPr>
              <a:t>Sum of the part  </a:t>
            </a:r>
            <a:r>
              <a:rPr lang="en-US" sz="2000" dirty="0">
                <a:solidFill>
                  <a:srgbClr val="FF0000"/>
                </a:solidFill>
                <a:latin typeface="Arial" panose="020B0604020202020204" pitchFamily="34" charset="0"/>
                <a:cs typeface="Arial" panose="020B0604020202020204" pitchFamily="34" charset="0"/>
              </a:rPr>
              <a:t>(What do you, your parents, your neighbors, a plant in your home have in common)</a:t>
            </a:r>
          </a:p>
          <a:p>
            <a:pPr marL="0" indent="0" algn="l">
              <a:lnSpc>
                <a:spcPct val="100000"/>
              </a:lnSpc>
              <a:buNone/>
            </a:pPr>
            <a:endParaRPr lang="en-US" b="1" dirty="0">
              <a:solidFill>
                <a:schemeClr val="bg2">
                  <a:lumMod val="50000"/>
                </a:schemeClr>
              </a:solidFill>
              <a:latin typeface="Arial" panose="020B0604020202020204" pitchFamily="34" charset="0"/>
              <a:cs typeface="Arial" panose="020B0604020202020204" pitchFamily="34" charset="0"/>
            </a:endParaRPr>
          </a:p>
          <a:p>
            <a:pPr marL="0" indent="0" algn="l">
              <a:lnSpc>
                <a:spcPct val="100000"/>
              </a:lnSpc>
              <a:buNone/>
            </a:pPr>
            <a:r>
              <a:rPr lang="en-US" b="1" dirty="0">
                <a:solidFill>
                  <a:schemeClr val="bg2">
                    <a:lumMod val="50000"/>
                  </a:schemeClr>
                </a:solidFill>
                <a:latin typeface="Arial" panose="020B0604020202020204" pitchFamily="34" charset="0"/>
                <a:cs typeface="Arial" panose="020B0604020202020204" pitchFamily="34" charset="0"/>
              </a:rPr>
              <a:t>(9) </a:t>
            </a:r>
            <a:r>
              <a:rPr lang="en-US" b="1" dirty="0">
                <a:solidFill>
                  <a:schemeClr val="tx1"/>
                </a:solidFill>
                <a:latin typeface="Arial" panose="020B0604020202020204" pitchFamily="34" charset="0"/>
                <a:cs typeface="Arial" panose="020B0604020202020204" pitchFamily="34" charset="0"/>
              </a:rPr>
              <a:t>Super bowl surge  </a:t>
            </a:r>
            <a:r>
              <a:rPr lang="en-US" dirty="0">
                <a:solidFill>
                  <a:srgbClr val="FF0000"/>
                </a:solidFill>
                <a:latin typeface="Arial" panose="020B0604020202020204" pitchFamily="34" charset="0"/>
                <a:cs typeface="Arial" panose="020B0604020202020204" pitchFamily="34" charset="0"/>
              </a:rPr>
              <a:t>(Where do most people head at halftime?)</a:t>
            </a:r>
          </a:p>
          <a:p>
            <a:pPr marL="0" indent="0" algn="l">
              <a:lnSpc>
                <a:spcPct val="100000"/>
              </a:lnSpc>
              <a:buNone/>
            </a:pPr>
            <a:endParaRPr lang="en-US" b="1" dirty="0">
              <a:solidFill>
                <a:schemeClr val="bg2">
                  <a:lumMod val="50000"/>
                </a:schemeClr>
              </a:solidFill>
              <a:latin typeface="Arial" panose="020B0604020202020204" pitchFamily="34" charset="0"/>
              <a:cs typeface="Arial" panose="020B0604020202020204" pitchFamily="34" charset="0"/>
            </a:endParaRPr>
          </a:p>
          <a:p>
            <a:pPr marL="0" indent="0" algn="l">
              <a:lnSpc>
                <a:spcPct val="100000"/>
              </a:lnSpc>
              <a:buNone/>
            </a:pPr>
            <a:r>
              <a:rPr lang="en-US" b="1" dirty="0">
                <a:solidFill>
                  <a:schemeClr val="bg2">
                    <a:lumMod val="50000"/>
                  </a:schemeClr>
                </a:solidFill>
                <a:latin typeface="Arial" panose="020B0604020202020204" pitchFamily="34" charset="0"/>
                <a:cs typeface="Arial" panose="020B0604020202020204" pitchFamily="34" charset="0"/>
              </a:rPr>
              <a:t>(10)  </a:t>
            </a:r>
            <a:r>
              <a:rPr lang="en-US" b="1" dirty="0">
                <a:solidFill>
                  <a:schemeClr val="tx1"/>
                </a:solidFill>
                <a:latin typeface="Arial" panose="020B0604020202020204" pitchFamily="34" charset="0"/>
                <a:cs typeface="Arial" panose="020B0604020202020204" pitchFamily="34" charset="0"/>
              </a:rPr>
              <a:t>Super sleuth  </a:t>
            </a:r>
            <a:r>
              <a:rPr lang="en-US" dirty="0">
                <a:solidFill>
                  <a:srgbClr val="FF0000"/>
                </a:solidFill>
                <a:latin typeface="Arial" panose="020B0604020202020204" pitchFamily="34" charset="0"/>
                <a:cs typeface="Arial" panose="020B0604020202020204" pitchFamily="34" charset="0"/>
              </a:rPr>
              <a:t>(if you like mystery and intrigue, this activity is for you?)</a:t>
            </a:r>
          </a:p>
          <a:p>
            <a:pPr marL="0" indent="0">
              <a:buNone/>
            </a:pPr>
            <a:endParaRPr lang="en-US" dirty="0"/>
          </a:p>
        </p:txBody>
      </p:sp>
      <p:pic>
        <p:nvPicPr>
          <p:cNvPr id="5" name="Picture 22">
            <a:extLst>
              <a:ext uri="{FF2B5EF4-FFF2-40B4-BE49-F238E27FC236}">
                <a16:creationId xmlns:a16="http://schemas.microsoft.com/office/drawing/2014/main" id="{93B5094C-2365-CFD1-A2CC-48AE157C56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512663"/>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D70A9D12-3E44-2FF2-2E3D-88CFF7B2291E}"/>
              </a:ext>
            </a:extLst>
          </p:cNvPr>
          <p:cNvSpPr txBox="1">
            <a:spLocks/>
          </p:cNvSpPr>
          <p:nvPr/>
        </p:nvSpPr>
        <p:spPr bwMode="auto">
          <a:xfrm>
            <a:off x="46092" y="228600"/>
            <a:ext cx="7967608" cy="258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a:bodyPr>
          <a:lstStyle>
            <a:lvl1pPr algn="ctr" rtl="0" eaLnBrk="0" fontAlgn="base" hangingPunct="0">
              <a:spcBef>
                <a:spcPct val="0"/>
              </a:spcBef>
              <a:spcAft>
                <a:spcPct val="0"/>
              </a:spcAft>
              <a:defRPr sz="48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tx1"/>
                </a:solidFill>
              </a:rPr>
              <a:t>PROJECT WET ACTIVITIES </a:t>
            </a:r>
            <a:br>
              <a:rPr lang="en-US" sz="3200" b="1" dirty="0">
                <a:solidFill>
                  <a:schemeClr val="tx1"/>
                </a:solidFill>
              </a:rPr>
            </a:br>
            <a:r>
              <a:rPr lang="en-US" sz="3200" b="1" dirty="0">
                <a:solidFill>
                  <a:schemeClr val="tx1"/>
                </a:solidFill>
              </a:rPr>
              <a:t>for</a:t>
            </a:r>
            <a:br>
              <a:rPr lang="en-US" sz="3200" b="1" dirty="0">
                <a:solidFill>
                  <a:schemeClr val="tx1"/>
                </a:solidFill>
              </a:rPr>
            </a:br>
            <a:r>
              <a:rPr lang="en-US" sz="3200" b="1" dirty="0">
                <a:solidFill>
                  <a:schemeClr val="tx1"/>
                </a:solidFill>
              </a:rPr>
              <a:t>SOURCE WATER SOURCE WATER PROTECTION</a:t>
            </a:r>
            <a:br>
              <a:rPr lang="en-US" sz="3200" b="1" dirty="0">
                <a:solidFill>
                  <a:schemeClr val="tx1"/>
                </a:solidFill>
              </a:rPr>
            </a:br>
            <a:br>
              <a:rPr lang="en-US" sz="3200" b="1" dirty="0">
                <a:solidFill>
                  <a:schemeClr val="tx1"/>
                </a:solidFill>
              </a:rPr>
            </a:br>
            <a:r>
              <a:rPr lang="en-US" sz="3200" b="1" dirty="0">
                <a:solidFill>
                  <a:schemeClr val="tx1"/>
                </a:solidFill>
              </a:rPr>
              <a:t> </a:t>
            </a:r>
          </a:p>
        </p:txBody>
      </p:sp>
    </p:spTree>
    <p:extLst>
      <p:ext uri="{BB962C8B-B14F-4D97-AF65-F5344CB8AC3E}">
        <p14:creationId xmlns:p14="http://schemas.microsoft.com/office/powerpoint/2010/main" val="4198534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2BBC-78F1-50A2-23AB-8106AADAC2B9}"/>
              </a:ext>
            </a:extLst>
          </p:cNvPr>
          <p:cNvSpPr>
            <a:spLocks noGrp="1"/>
          </p:cNvSpPr>
          <p:nvPr>
            <p:ph type="title"/>
          </p:nvPr>
        </p:nvSpPr>
        <p:spPr>
          <a:xfrm>
            <a:off x="762000" y="314961"/>
            <a:ext cx="7086600" cy="1252537"/>
          </a:xfrm>
        </p:spPr>
        <p:txBody>
          <a:bodyPr/>
          <a:lstStyle/>
          <a:p>
            <a:r>
              <a:rPr lang="en-US" sz="3200" b="1" dirty="0"/>
              <a:t>ADAPTABLE and FLEXIBLE</a:t>
            </a:r>
          </a:p>
        </p:txBody>
      </p:sp>
      <p:sp>
        <p:nvSpPr>
          <p:cNvPr id="3" name="Content Placeholder 2">
            <a:extLst>
              <a:ext uri="{FF2B5EF4-FFF2-40B4-BE49-F238E27FC236}">
                <a16:creationId xmlns:a16="http://schemas.microsoft.com/office/drawing/2014/main" id="{D95EB56C-A67C-C8F5-E350-5635760143E3}"/>
              </a:ext>
            </a:extLst>
          </p:cNvPr>
          <p:cNvSpPr>
            <a:spLocks noGrp="1"/>
          </p:cNvSpPr>
          <p:nvPr>
            <p:ph sz="quarter" idx="13"/>
          </p:nvPr>
        </p:nvSpPr>
        <p:spPr>
          <a:xfrm>
            <a:off x="685330" y="1788160"/>
            <a:ext cx="7772870" cy="4754879"/>
          </a:xfrm>
        </p:spPr>
        <p:txBody>
          <a:bodyPr/>
          <a:lstStyle/>
          <a:p>
            <a:pPr marL="0" indent="0">
              <a:buNone/>
            </a:pPr>
            <a:r>
              <a:rPr lang="en-US" b="1" dirty="0"/>
              <a:t>“It is the supreme art of the teacher to awaken joy in creative expression and knowledge.”     </a:t>
            </a:r>
            <a:r>
              <a:rPr lang="en-US" i="1" dirty="0">
                <a:latin typeface="Aldhabi" panose="01000000000000000000" pitchFamily="2" charset="-78"/>
                <a:cs typeface="Aldhabi" panose="01000000000000000000" pitchFamily="2" charset="-78"/>
              </a:rPr>
              <a:t>albert </a:t>
            </a:r>
            <a:r>
              <a:rPr lang="en-US" i="1" dirty="0" err="1">
                <a:latin typeface="Aldhabi" panose="01000000000000000000" pitchFamily="2" charset="-78"/>
                <a:cs typeface="Aldhabi" panose="01000000000000000000" pitchFamily="2" charset="-78"/>
              </a:rPr>
              <a:t>einstein</a:t>
            </a:r>
            <a:r>
              <a:rPr lang="en-US" i="1" dirty="0">
                <a:latin typeface="Aldhabi" panose="01000000000000000000" pitchFamily="2" charset="-78"/>
                <a:cs typeface="Aldhabi" panose="01000000000000000000" pitchFamily="2" charset="-78"/>
              </a:rPr>
              <a:t>   </a:t>
            </a:r>
          </a:p>
        </p:txBody>
      </p:sp>
      <p:pic>
        <p:nvPicPr>
          <p:cNvPr id="5" name="Picture 22">
            <a:extLst>
              <a:ext uri="{FF2B5EF4-FFF2-40B4-BE49-F238E27FC236}">
                <a16:creationId xmlns:a16="http://schemas.microsoft.com/office/drawing/2014/main" id="{DC841E28-EDBE-5C29-C817-E12DE6554B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7700" y="609600"/>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8">
            <a:extLst>
              <a:ext uri="{FF2B5EF4-FFF2-40B4-BE49-F238E27FC236}">
                <a16:creationId xmlns:a16="http://schemas.microsoft.com/office/drawing/2014/main" id="{5B3A9618-25F8-DBAD-A6AE-36268B94E281}"/>
              </a:ext>
            </a:extLst>
          </p:cNvPr>
          <p:cNvPicPr>
            <a:picLocks noChangeAspect="1"/>
          </p:cNvPicPr>
          <p:nvPr/>
        </p:nvPicPr>
        <p:blipFill>
          <a:blip r:embed="rId3"/>
          <a:stretch>
            <a:fillRect/>
          </a:stretch>
        </p:blipFill>
        <p:spPr>
          <a:xfrm>
            <a:off x="436381" y="3308991"/>
            <a:ext cx="2446460" cy="3028672"/>
          </a:xfrm>
          <a:prstGeom prst="rect">
            <a:avLst/>
          </a:prstGeom>
        </p:spPr>
      </p:pic>
      <p:pic>
        <p:nvPicPr>
          <p:cNvPr id="10" name="Picture 9">
            <a:extLst>
              <a:ext uri="{FF2B5EF4-FFF2-40B4-BE49-F238E27FC236}">
                <a16:creationId xmlns:a16="http://schemas.microsoft.com/office/drawing/2014/main" id="{4882CD3C-45CB-8970-A4E4-242C7268B84B}"/>
              </a:ext>
            </a:extLst>
          </p:cNvPr>
          <p:cNvPicPr>
            <a:picLocks noChangeAspect="1"/>
          </p:cNvPicPr>
          <p:nvPr/>
        </p:nvPicPr>
        <p:blipFill>
          <a:blip r:embed="rId4"/>
          <a:stretch>
            <a:fillRect/>
          </a:stretch>
        </p:blipFill>
        <p:spPr>
          <a:xfrm>
            <a:off x="2996534" y="2620863"/>
            <a:ext cx="3026622" cy="3716800"/>
          </a:xfrm>
          <a:prstGeom prst="rect">
            <a:avLst/>
          </a:prstGeom>
        </p:spPr>
      </p:pic>
      <p:graphicFrame>
        <p:nvGraphicFramePr>
          <p:cNvPr id="11" name="Object 10">
            <a:extLst>
              <a:ext uri="{FF2B5EF4-FFF2-40B4-BE49-F238E27FC236}">
                <a16:creationId xmlns:a16="http://schemas.microsoft.com/office/drawing/2014/main" id="{DAEEF306-CBB8-875C-B6B2-77A3569F7859}"/>
              </a:ext>
            </a:extLst>
          </p:cNvPr>
          <p:cNvGraphicFramePr>
            <a:graphicFrameLocks noChangeAspect="1"/>
          </p:cNvGraphicFramePr>
          <p:nvPr/>
        </p:nvGraphicFramePr>
        <p:xfrm>
          <a:off x="6003181" y="2500934"/>
          <a:ext cx="2965616" cy="3836729"/>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DC">
                  <p:embed/>
                </p:oleObj>
              </mc:Choice>
              <mc:Fallback>
                <p:oleObj name="Acrobat Document" r:id="rId5" imgW="4663440" imgH="6034757" progId="Acrobat.Document.DC">
                  <p:embed/>
                  <p:pic>
                    <p:nvPicPr>
                      <p:cNvPr id="11" name="Object 10">
                        <a:extLst>
                          <a:ext uri="{FF2B5EF4-FFF2-40B4-BE49-F238E27FC236}">
                            <a16:creationId xmlns:a16="http://schemas.microsoft.com/office/drawing/2014/main" id="{DAEEF306-CBB8-875C-B6B2-77A3569F7859}"/>
                          </a:ext>
                        </a:extLst>
                      </p:cNvPr>
                      <p:cNvPicPr/>
                      <p:nvPr/>
                    </p:nvPicPr>
                    <p:blipFill>
                      <a:blip r:embed="rId6"/>
                      <a:stretch>
                        <a:fillRect/>
                      </a:stretch>
                    </p:blipFill>
                    <p:spPr>
                      <a:xfrm>
                        <a:off x="6003181" y="2500934"/>
                        <a:ext cx="2965616" cy="3836729"/>
                      </a:xfrm>
                      <a:prstGeom prst="rect">
                        <a:avLst/>
                      </a:prstGeom>
                    </p:spPr>
                  </p:pic>
                </p:oleObj>
              </mc:Fallback>
            </mc:AlternateContent>
          </a:graphicData>
        </a:graphic>
      </p:graphicFrame>
    </p:spTree>
    <p:extLst>
      <p:ext uri="{BB962C8B-B14F-4D97-AF65-F5344CB8AC3E}">
        <p14:creationId xmlns:p14="http://schemas.microsoft.com/office/powerpoint/2010/main" val="4147435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AAC6F-2517-0754-FCC7-79AAC9D83387}"/>
              </a:ext>
            </a:extLst>
          </p:cNvPr>
          <p:cNvSpPr>
            <a:spLocks noGrp="1"/>
          </p:cNvSpPr>
          <p:nvPr>
            <p:ph idx="1"/>
          </p:nvPr>
        </p:nvSpPr>
        <p:spPr>
          <a:xfrm>
            <a:off x="277500" y="1956312"/>
            <a:ext cx="8305800" cy="4577861"/>
          </a:xfrm>
        </p:spPr>
        <p:txBody>
          <a:bodyPr/>
          <a:lstStyle/>
          <a:p>
            <a:pPr marL="0" indent="0">
              <a:buNone/>
            </a:pPr>
            <a:r>
              <a:rPr lang="en-US" b="1" dirty="0"/>
              <a:t>Services provided by HRWA:</a:t>
            </a:r>
          </a:p>
          <a:p>
            <a:pPr marL="0" indent="0">
              <a:buNone/>
            </a:pPr>
            <a:endParaRPr lang="en-US" dirty="0"/>
          </a:p>
          <a:p>
            <a:pPr marL="0" indent="0">
              <a:buNone/>
            </a:pPr>
            <a:r>
              <a:rPr lang="en-US" b="1" u="sng" dirty="0"/>
              <a:t>Classroom training</a:t>
            </a:r>
          </a:p>
          <a:p>
            <a:pPr marL="0" indent="0">
              <a:lnSpc>
                <a:spcPct val="100000"/>
              </a:lnSpc>
              <a:buNone/>
            </a:pPr>
            <a:r>
              <a:rPr lang="en-US" sz="1400" dirty="0"/>
              <a:t>Continuing Education Units (CEUs)		Specialized Safety, Equipment and Technology</a:t>
            </a:r>
          </a:p>
          <a:p>
            <a:pPr marL="0" indent="0">
              <a:lnSpc>
                <a:spcPct val="100000"/>
              </a:lnSpc>
              <a:buNone/>
            </a:pPr>
            <a:r>
              <a:rPr lang="en-US" sz="1400" dirty="0"/>
              <a:t>Upper Management Classes		Virtual &amp; Live Classes in Various Topics</a:t>
            </a:r>
          </a:p>
          <a:p>
            <a:pPr marL="0" indent="0">
              <a:buNone/>
            </a:pPr>
            <a:endParaRPr lang="en-US" b="1" u="sng" dirty="0"/>
          </a:p>
          <a:p>
            <a:pPr marL="0" indent="0">
              <a:buNone/>
            </a:pPr>
            <a:r>
              <a:rPr lang="en-US" b="1" u="sng" dirty="0"/>
              <a:t>On-site Assistance</a:t>
            </a:r>
          </a:p>
          <a:p>
            <a:pPr marL="0" indent="0">
              <a:lnSpc>
                <a:spcPct val="100000"/>
              </a:lnSpc>
              <a:buNone/>
            </a:pPr>
            <a:r>
              <a:rPr lang="en-US" sz="1400" dirty="0"/>
              <a:t>Leak Detection			Energy &amp; Water Audits</a:t>
            </a:r>
          </a:p>
          <a:p>
            <a:pPr marL="0" indent="0">
              <a:lnSpc>
                <a:spcPct val="100000"/>
              </a:lnSpc>
              <a:buNone/>
            </a:pPr>
            <a:r>
              <a:rPr lang="en-US" sz="1400" dirty="0"/>
              <a:t>Pipe &amp; Valve Location			Source Water Protection</a:t>
            </a:r>
          </a:p>
          <a:p>
            <a:pPr marL="0" indent="0">
              <a:lnSpc>
                <a:spcPct val="100000"/>
              </a:lnSpc>
              <a:buNone/>
            </a:pPr>
            <a:r>
              <a:rPr lang="en-US" sz="1400" dirty="0"/>
              <a:t>Compliance Monitoring			Pump Vibration Analysis</a:t>
            </a:r>
          </a:p>
          <a:p>
            <a:pPr marL="0" indent="0">
              <a:lnSpc>
                <a:spcPct val="100000"/>
              </a:lnSpc>
              <a:buNone/>
            </a:pPr>
            <a:r>
              <a:rPr lang="en-US" sz="1400" dirty="0"/>
              <a:t>Mock Sanitary Surveys			Generator Load Bank Testing</a:t>
            </a:r>
          </a:p>
          <a:p>
            <a:pPr marL="0" indent="0">
              <a:lnSpc>
                <a:spcPct val="100000"/>
              </a:lnSpc>
              <a:buNone/>
            </a:pPr>
            <a:r>
              <a:rPr lang="en-US" sz="1400" dirty="0"/>
              <a:t>Rate Analysis			Backflow Preventor Test Gage Verification</a:t>
            </a:r>
          </a:p>
          <a:p>
            <a:pPr marL="0" indent="0">
              <a:lnSpc>
                <a:spcPct val="100000"/>
              </a:lnSpc>
              <a:buNone/>
            </a:pPr>
            <a:r>
              <a:rPr lang="en-US" sz="1400" dirty="0"/>
              <a:t>System Mapping (ArcGIS)		USDA RD Apply</a:t>
            </a:r>
          </a:p>
          <a:p>
            <a:pPr marL="0" indent="0">
              <a:lnSpc>
                <a:spcPct val="100000"/>
              </a:lnSpc>
              <a:buNone/>
            </a:pPr>
            <a:r>
              <a:rPr lang="en-US" sz="1400" dirty="0"/>
              <a:t>Security Assessment			AND MORE …………..</a:t>
            </a:r>
          </a:p>
          <a:p>
            <a:pPr marL="0" indent="0">
              <a:lnSpc>
                <a:spcPct val="100000"/>
              </a:lnSpc>
              <a:buNone/>
            </a:pPr>
            <a:r>
              <a:rPr lang="en-US" sz="1400" dirty="0"/>
              <a:t>Emergency Response Plans</a:t>
            </a:r>
          </a:p>
          <a:p>
            <a:pPr marL="0" indent="0">
              <a:buNone/>
            </a:pPr>
            <a:endParaRPr lang="en-US" dirty="0"/>
          </a:p>
        </p:txBody>
      </p:sp>
      <p:sp>
        <p:nvSpPr>
          <p:cNvPr id="3" name="Text Placeholder 2">
            <a:extLst>
              <a:ext uri="{FF2B5EF4-FFF2-40B4-BE49-F238E27FC236}">
                <a16:creationId xmlns:a16="http://schemas.microsoft.com/office/drawing/2014/main" id="{B3B81241-DDB9-71A7-90A2-C3F95F366087}"/>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F6A0F97C-80E6-9FD3-3C2D-76E52B970E97}"/>
              </a:ext>
            </a:extLst>
          </p:cNvPr>
          <p:cNvSpPr>
            <a:spLocks noGrp="1"/>
          </p:cNvSpPr>
          <p:nvPr>
            <p:ph type="title"/>
          </p:nvPr>
        </p:nvSpPr>
        <p:spPr/>
        <p:txBody>
          <a:bodyPr/>
          <a:lstStyle/>
          <a:p>
            <a:endParaRPr lang="en-US"/>
          </a:p>
        </p:txBody>
      </p:sp>
      <p:sp>
        <p:nvSpPr>
          <p:cNvPr id="7" name="Title 3">
            <a:extLst>
              <a:ext uri="{FF2B5EF4-FFF2-40B4-BE49-F238E27FC236}">
                <a16:creationId xmlns:a16="http://schemas.microsoft.com/office/drawing/2014/main" id="{E071C879-3234-F4A1-FDF9-6FDEF6902572}"/>
              </a:ext>
            </a:extLst>
          </p:cNvPr>
          <p:cNvSpPr txBox="1">
            <a:spLocks/>
          </p:cNvSpPr>
          <p:nvPr/>
        </p:nvSpPr>
        <p:spPr bwMode="auto">
          <a:xfrm>
            <a:off x="990600" y="594360"/>
            <a:ext cx="594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buClr>
                <a:schemeClr val="accent3">
                  <a:lumMod val="50000"/>
                </a:schemeClr>
              </a:buClr>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dirty="0">
                <a:solidFill>
                  <a:srgbClr val="C00000"/>
                </a:solidFill>
              </a:rPr>
              <a:t>Who is Hawaii Rural Water Association?</a:t>
            </a:r>
          </a:p>
        </p:txBody>
      </p:sp>
      <p:pic>
        <p:nvPicPr>
          <p:cNvPr id="5" name="Picture 22">
            <a:extLst>
              <a:ext uri="{FF2B5EF4-FFF2-40B4-BE49-F238E27FC236}">
                <a16:creationId xmlns:a16="http://schemas.microsoft.com/office/drawing/2014/main" id="{93883276-77BE-20F4-FAF5-4D1576C564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2069" y="5334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40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0B8B-8CEA-F579-C5D5-BA8644B31E34}"/>
              </a:ext>
            </a:extLst>
          </p:cNvPr>
          <p:cNvSpPr>
            <a:spLocks noGrp="1"/>
          </p:cNvSpPr>
          <p:nvPr>
            <p:ph type="title"/>
          </p:nvPr>
        </p:nvSpPr>
        <p:spPr>
          <a:xfrm>
            <a:off x="381000" y="152400"/>
            <a:ext cx="7772400" cy="1595438"/>
          </a:xfrm>
        </p:spPr>
        <p:txBody>
          <a:bodyPr/>
          <a:lstStyle/>
          <a:p>
            <a:r>
              <a:rPr lang="en-US" sz="2800" b="1" dirty="0"/>
              <a:t>DEVELOPING RELATIONSHIPS</a:t>
            </a:r>
            <a:br>
              <a:rPr lang="en-US" sz="2800" b="1" dirty="0"/>
            </a:br>
            <a:r>
              <a:rPr lang="en-US" sz="2800" b="1" dirty="0"/>
              <a:t>and activities</a:t>
            </a:r>
          </a:p>
        </p:txBody>
      </p:sp>
      <p:sp>
        <p:nvSpPr>
          <p:cNvPr id="3" name="Content Placeholder 2">
            <a:extLst>
              <a:ext uri="{FF2B5EF4-FFF2-40B4-BE49-F238E27FC236}">
                <a16:creationId xmlns:a16="http://schemas.microsoft.com/office/drawing/2014/main" id="{000CBC9F-80FA-0442-DCB7-85B244AFFB4C}"/>
              </a:ext>
            </a:extLst>
          </p:cNvPr>
          <p:cNvSpPr>
            <a:spLocks noGrp="1"/>
          </p:cNvSpPr>
          <p:nvPr>
            <p:ph sz="quarter" idx="13"/>
          </p:nvPr>
        </p:nvSpPr>
        <p:spPr/>
        <p:txBody>
          <a:bodyPr/>
          <a:lstStyle/>
          <a:p>
            <a:r>
              <a:rPr lang="en-US" b="1" u="sng" dirty="0"/>
              <a:t>Through the years, relationships have been developed</a:t>
            </a:r>
            <a:r>
              <a:rPr lang="en-US" b="1" dirty="0"/>
              <a:t>:</a:t>
            </a:r>
          </a:p>
          <a:p>
            <a:pPr marL="0" indent="0">
              <a:buNone/>
            </a:pPr>
            <a:r>
              <a:rPr lang="en-US" dirty="0"/>
              <a:t>   -  Kauai Department of Water</a:t>
            </a:r>
          </a:p>
          <a:p>
            <a:pPr marL="0" indent="0">
              <a:buNone/>
            </a:pPr>
            <a:r>
              <a:rPr lang="en-US" dirty="0"/>
              <a:t>   -  UH-Hilo Earth Day</a:t>
            </a:r>
          </a:p>
          <a:p>
            <a:pPr marL="0" indent="0">
              <a:buNone/>
            </a:pPr>
            <a:r>
              <a:rPr lang="en-US" dirty="0"/>
              <a:t>   -  City &amp; County of Honolulu – Stormwater Quality</a:t>
            </a:r>
          </a:p>
          <a:p>
            <a:pPr marL="0" indent="0">
              <a:buNone/>
            </a:pPr>
            <a:r>
              <a:rPr lang="en-US" dirty="0"/>
              <a:t>   -  Maui Department of Water Supply</a:t>
            </a:r>
          </a:p>
          <a:p>
            <a:pPr marL="0" indent="0">
              <a:buNone/>
            </a:pPr>
            <a:r>
              <a:rPr lang="en-US" dirty="0"/>
              <a:t>   -  UH-Hilo  Project WET Development (in-progress)</a:t>
            </a:r>
          </a:p>
          <a:p>
            <a:pPr marL="0" indent="0">
              <a:buNone/>
            </a:pPr>
            <a:r>
              <a:rPr lang="en-US" dirty="0"/>
              <a:t>   -  Others</a:t>
            </a:r>
          </a:p>
        </p:txBody>
      </p:sp>
      <p:pic>
        <p:nvPicPr>
          <p:cNvPr id="5" name="Picture 22">
            <a:extLst>
              <a:ext uri="{FF2B5EF4-FFF2-40B4-BE49-F238E27FC236}">
                <a16:creationId xmlns:a16="http://schemas.microsoft.com/office/drawing/2014/main" id="{AC38CD89-652D-4300-891A-91D70F8C32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688975"/>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720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B6C81-47AA-831D-A188-272A4B531402}"/>
              </a:ext>
            </a:extLst>
          </p:cNvPr>
          <p:cNvSpPr>
            <a:spLocks noGrp="1"/>
          </p:cNvSpPr>
          <p:nvPr>
            <p:ph sz="quarter" idx="13"/>
          </p:nvPr>
        </p:nvSpPr>
        <p:spPr>
          <a:xfrm>
            <a:off x="3581400" y="3124200"/>
            <a:ext cx="4572000" cy="2111582"/>
          </a:xfrm>
        </p:spPr>
        <p:txBody>
          <a:bodyPr/>
          <a:lstStyle/>
          <a:p>
            <a:pPr marL="0" indent="0">
              <a:buNone/>
            </a:pPr>
            <a:r>
              <a:rPr lang="en-US" sz="2800" b="1" dirty="0"/>
              <a:t>WHY WATER AND WASTEWATER UTILITIES SHOULD BE INTERESTED IN PROJECT WET?</a:t>
            </a:r>
          </a:p>
        </p:txBody>
      </p:sp>
      <p:sp>
        <p:nvSpPr>
          <p:cNvPr id="5" name="TextBox 4">
            <a:extLst>
              <a:ext uri="{FF2B5EF4-FFF2-40B4-BE49-F238E27FC236}">
                <a16:creationId xmlns:a16="http://schemas.microsoft.com/office/drawing/2014/main" id="{6E05F053-1D53-CF69-3B7F-B0C310B28B80}"/>
              </a:ext>
            </a:extLst>
          </p:cNvPr>
          <p:cNvSpPr txBox="1"/>
          <p:nvPr/>
        </p:nvSpPr>
        <p:spPr>
          <a:xfrm>
            <a:off x="990600" y="431502"/>
            <a:ext cx="6705600" cy="1477328"/>
          </a:xfrm>
          <a:prstGeom prst="rect">
            <a:avLst/>
          </a:prstGeom>
          <a:noFill/>
        </p:spPr>
        <p:txBody>
          <a:bodyPr wrap="square">
            <a:spAutoFit/>
          </a:bodyPr>
          <a:lstStyle/>
          <a:p>
            <a:pPr algn="ctr"/>
            <a:r>
              <a:rPr lang="en-US" sz="2400" b="1" dirty="0">
                <a:solidFill>
                  <a:schemeClr val="bg1"/>
                </a:solidFill>
              </a:rPr>
              <a:t>PROJECT WET PERFECT </a:t>
            </a:r>
          </a:p>
          <a:p>
            <a:pPr algn="ctr"/>
            <a:r>
              <a:rPr lang="en-US" sz="2400" b="1" dirty="0">
                <a:solidFill>
                  <a:schemeClr val="bg1"/>
                </a:solidFill>
              </a:rPr>
              <a:t>FOR </a:t>
            </a:r>
          </a:p>
          <a:p>
            <a:pPr algn="ctr"/>
            <a:r>
              <a:rPr lang="en-US" sz="2400" b="1" dirty="0">
                <a:solidFill>
                  <a:schemeClr val="bg1"/>
                </a:solidFill>
              </a:rPr>
              <a:t>WATER &amp; WASTEWATER UTILITIES’</a:t>
            </a:r>
          </a:p>
          <a:p>
            <a:endParaRPr lang="en-US" dirty="0"/>
          </a:p>
        </p:txBody>
      </p:sp>
      <p:pic>
        <p:nvPicPr>
          <p:cNvPr id="7" name="Content Placeholder 4" descr="A cartoon of a person in a blue suit and a white hat pointing&#10;&#10;Description automatically generated with low confidence">
            <a:extLst>
              <a:ext uri="{FF2B5EF4-FFF2-40B4-BE49-F238E27FC236}">
                <a16:creationId xmlns:a16="http://schemas.microsoft.com/office/drawing/2014/main" id="{5F916C7D-E22F-F5C7-22B6-FA970AE04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36218" y="2242978"/>
            <a:ext cx="2864182" cy="370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a:extLst>
              <a:ext uri="{FF2B5EF4-FFF2-40B4-BE49-F238E27FC236}">
                <a16:creationId xmlns:a16="http://schemas.microsoft.com/office/drawing/2014/main" id="{F0512D3F-E5D8-E102-8775-FED319444E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688975"/>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517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CCA3-8AF6-8BF6-4602-8A8F44154ECD}"/>
              </a:ext>
            </a:extLst>
          </p:cNvPr>
          <p:cNvSpPr>
            <a:spLocks noGrp="1"/>
          </p:cNvSpPr>
          <p:nvPr>
            <p:ph type="title"/>
          </p:nvPr>
        </p:nvSpPr>
        <p:spPr>
          <a:xfrm>
            <a:off x="685330" y="424467"/>
            <a:ext cx="7086600" cy="1252537"/>
          </a:xfrm>
        </p:spPr>
        <p:txBody>
          <a:bodyPr/>
          <a:lstStyle/>
          <a:p>
            <a:r>
              <a:rPr lang="en-US" b="1" dirty="0"/>
              <a:t>SHOULD BE FUN</a:t>
            </a:r>
          </a:p>
        </p:txBody>
      </p:sp>
      <p:sp>
        <p:nvSpPr>
          <p:cNvPr id="3" name="Content Placeholder 2">
            <a:extLst>
              <a:ext uri="{FF2B5EF4-FFF2-40B4-BE49-F238E27FC236}">
                <a16:creationId xmlns:a16="http://schemas.microsoft.com/office/drawing/2014/main" id="{27EBCE6F-7EA5-87D4-EF69-1E01404C2576}"/>
              </a:ext>
            </a:extLst>
          </p:cNvPr>
          <p:cNvSpPr>
            <a:spLocks noGrp="1"/>
          </p:cNvSpPr>
          <p:nvPr>
            <p:ph sz="quarter" idx="13"/>
          </p:nvPr>
        </p:nvSpPr>
        <p:spPr>
          <a:xfrm>
            <a:off x="685330" y="1859280"/>
            <a:ext cx="7772870" cy="4622799"/>
          </a:xfrm>
        </p:spPr>
        <p:txBody>
          <a:bodyPr>
            <a:normAutofit/>
          </a:bodyPr>
          <a:lstStyle/>
          <a:p>
            <a:pPr marL="0" indent="0">
              <a:buNone/>
            </a:pPr>
            <a:r>
              <a:rPr lang="en-US" b="1" dirty="0"/>
              <a:t>“Having fun is the best way to learn.”    </a:t>
            </a:r>
            <a:r>
              <a:rPr lang="en-US" i="1" dirty="0">
                <a:latin typeface="Aldhabi" panose="020B0604020202020204" pitchFamily="2" charset="-78"/>
                <a:cs typeface="Aldhabi" panose="020B0604020202020204" pitchFamily="2" charset="-78"/>
              </a:rPr>
              <a:t>Albert Einstein</a:t>
            </a:r>
          </a:p>
          <a:p>
            <a:pPr marL="0" indent="0">
              <a:buNone/>
            </a:pPr>
            <a:endParaRPr lang="en-US" i="1" dirty="0">
              <a:latin typeface="Aldhabi" panose="020B0604020202020204" pitchFamily="2" charset="-78"/>
              <a:cs typeface="Aldhabi" panose="020B0604020202020204" pitchFamily="2" charset="-78"/>
            </a:endParaRPr>
          </a:p>
          <a:p>
            <a:pPr marL="0" indent="0">
              <a:buNone/>
            </a:pPr>
            <a:endParaRPr lang="en-US" i="1" dirty="0">
              <a:latin typeface="Aldhabi" panose="020B0604020202020204" pitchFamily="2" charset="-78"/>
              <a:cs typeface="Aldhabi" panose="020B0604020202020204" pitchFamily="2" charset="-78"/>
            </a:endParaRPr>
          </a:p>
          <a:p>
            <a:pPr marL="0" indent="0">
              <a:buNone/>
            </a:pPr>
            <a:endParaRPr lang="en-US" i="1" dirty="0">
              <a:latin typeface="Aldhabi" panose="020B0604020202020204" pitchFamily="2" charset="-78"/>
              <a:cs typeface="Aldhabi" panose="020B0604020202020204" pitchFamily="2" charset="-78"/>
            </a:endParaRPr>
          </a:p>
          <a:p>
            <a:pPr marL="0" indent="0">
              <a:buNone/>
            </a:pPr>
            <a:endParaRPr lang="en-US" i="1" dirty="0">
              <a:latin typeface="Aldhabi" panose="020B0604020202020204" pitchFamily="2" charset="-78"/>
              <a:cs typeface="Aldhabi" panose="020B0604020202020204" pitchFamily="2" charset="-78"/>
            </a:endParaRPr>
          </a:p>
          <a:p>
            <a:pPr marL="0" indent="0">
              <a:buNone/>
            </a:pPr>
            <a:endParaRPr lang="en-US" i="1" dirty="0">
              <a:latin typeface="Aldhabi" panose="020B0604020202020204" pitchFamily="2" charset="-78"/>
              <a:cs typeface="Aldhabi" panose="020B0604020202020204" pitchFamily="2" charset="-78"/>
            </a:endParaRPr>
          </a:p>
          <a:p>
            <a:pPr marL="0" indent="0">
              <a:buNone/>
            </a:pPr>
            <a:endParaRPr lang="en-US" i="1" dirty="0">
              <a:latin typeface="Aldhabi" panose="020B0604020202020204" pitchFamily="2" charset="-78"/>
              <a:cs typeface="Aldhabi" panose="020B0604020202020204" pitchFamily="2" charset="-78"/>
            </a:endParaRPr>
          </a:p>
          <a:p>
            <a:pPr marL="0" indent="0">
              <a:buNone/>
            </a:pPr>
            <a:endParaRPr lang="en-US" i="1" dirty="0">
              <a:latin typeface="Aldhabi" panose="020B0604020202020204" pitchFamily="2" charset="-78"/>
              <a:cs typeface="Aldhabi" panose="020B0604020202020204" pitchFamily="2" charset="-78"/>
            </a:endParaRPr>
          </a:p>
          <a:p>
            <a:pPr marL="0" indent="0">
              <a:buNone/>
            </a:pPr>
            <a:r>
              <a:rPr lang="en-US" b="1" dirty="0"/>
              <a:t>“Even though you’re growing up, you should never stop having fun.” </a:t>
            </a:r>
            <a:r>
              <a:rPr lang="en-US" dirty="0"/>
              <a:t>          </a:t>
            </a:r>
            <a:r>
              <a:rPr lang="en-US" i="1" dirty="0" err="1">
                <a:latin typeface="Aldhabi" panose="01000000000000000000" pitchFamily="2" charset="-78"/>
                <a:cs typeface="Aldhabi" panose="01000000000000000000" pitchFamily="2" charset="-78"/>
              </a:rPr>
              <a:t>Nian</a:t>
            </a:r>
            <a:r>
              <a:rPr lang="en-US" i="1" dirty="0">
                <a:latin typeface="Aldhabi" panose="01000000000000000000" pitchFamily="2" charset="-78"/>
                <a:cs typeface="Aldhabi" panose="01000000000000000000" pitchFamily="2" charset="-78"/>
              </a:rPr>
              <a:t> Dobrev</a:t>
            </a:r>
          </a:p>
        </p:txBody>
      </p:sp>
      <p:pic>
        <p:nvPicPr>
          <p:cNvPr id="11" name="Picture 10" descr="A group of people around a table&#10;&#10;Description automatically generated with medium confidence">
            <a:extLst>
              <a:ext uri="{FF2B5EF4-FFF2-40B4-BE49-F238E27FC236}">
                <a16:creationId xmlns:a16="http://schemas.microsoft.com/office/drawing/2014/main" id="{B1AE657F-B3E6-F4C1-D96E-29758CB6F6F3}"/>
              </a:ext>
            </a:extLst>
          </p:cNvPr>
          <p:cNvPicPr>
            <a:picLocks noChangeAspect="1"/>
          </p:cNvPicPr>
          <p:nvPr/>
        </p:nvPicPr>
        <p:blipFill>
          <a:blip r:embed="rId2"/>
          <a:stretch>
            <a:fillRect/>
          </a:stretch>
        </p:blipFill>
        <p:spPr>
          <a:xfrm rot="5400000">
            <a:off x="4676415" y="2892891"/>
            <a:ext cx="2639029" cy="1979272"/>
          </a:xfrm>
          <a:prstGeom prst="rect">
            <a:avLst/>
          </a:prstGeom>
        </p:spPr>
      </p:pic>
      <p:pic>
        <p:nvPicPr>
          <p:cNvPr id="13" name="Picture 12" descr="A picture containing indoor, plastic&#10;&#10;Description automatically generated">
            <a:extLst>
              <a:ext uri="{FF2B5EF4-FFF2-40B4-BE49-F238E27FC236}">
                <a16:creationId xmlns:a16="http://schemas.microsoft.com/office/drawing/2014/main" id="{389BB838-A5FE-A900-E7BE-7C9FB5A8BA63}"/>
              </a:ext>
            </a:extLst>
          </p:cNvPr>
          <p:cNvPicPr>
            <a:picLocks noChangeAspect="1"/>
          </p:cNvPicPr>
          <p:nvPr/>
        </p:nvPicPr>
        <p:blipFill>
          <a:blip r:embed="rId3"/>
          <a:stretch>
            <a:fillRect/>
          </a:stretch>
        </p:blipFill>
        <p:spPr>
          <a:xfrm rot="5400000">
            <a:off x="6655688" y="2882728"/>
            <a:ext cx="2639030" cy="1979273"/>
          </a:xfrm>
          <a:prstGeom prst="rect">
            <a:avLst/>
          </a:prstGeom>
        </p:spPr>
      </p:pic>
      <p:pic>
        <p:nvPicPr>
          <p:cNvPr id="12" name="Picture 11">
            <a:extLst>
              <a:ext uri="{FF2B5EF4-FFF2-40B4-BE49-F238E27FC236}">
                <a16:creationId xmlns:a16="http://schemas.microsoft.com/office/drawing/2014/main" id="{A09BAA06-FCBD-E1EC-6741-BCDC0FDEDF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6" r="25000"/>
          <a:stretch/>
        </p:blipFill>
        <p:spPr>
          <a:xfrm>
            <a:off x="2259541" y="2565716"/>
            <a:ext cx="2612690" cy="2645761"/>
          </a:xfrm>
          <a:prstGeom prst="rect">
            <a:avLst/>
          </a:prstGeom>
        </p:spPr>
      </p:pic>
      <p:pic>
        <p:nvPicPr>
          <p:cNvPr id="10" name="Picture 9">
            <a:extLst>
              <a:ext uri="{FF2B5EF4-FFF2-40B4-BE49-F238E27FC236}">
                <a16:creationId xmlns:a16="http://schemas.microsoft.com/office/drawing/2014/main" id="{F2F90324-DAD1-B616-FF4C-DB4EF666381F}"/>
              </a:ext>
            </a:extLst>
          </p:cNvPr>
          <p:cNvPicPr>
            <a:picLocks noChangeAspect="1"/>
          </p:cNvPicPr>
          <p:nvPr/>
        </p:nvPicPr>
        <p:blipFill rotWithShape="1">
          <a:blip r:embed="rId5">
            <a:extLst>
              <a:ext uri="{28A0092B-C50C-407E-A947-70E740481C1C}">
                <a14:useLocalDpi xmlns:a14="http://schemas.microsoft.com/office/drawing/2010/main" val="0"/>
              </a:ext>
            </a:extLst>
          </a:blip>
          <a:srcRect l="32724" r="25760" b="33733"/>
          <a:stretch/>
        </p:blipFill>
        <p:spPr>
          <a:xfrm>
            <a:off x="199480" y="2575876"/>
            <a:ext cx="2844800" cy="2645761"/>
          </a:xfrm>
          <a:prstGeom prst="rect">
            <a:avLst/>
          </a:prstGeom>
        </p:spPr>
      </p:pic>
      <p:pic>
        <p:nvPicPr>
          <p:cNvPr id="6" name="Picture 22">
            <a:extLst>
              <a:ext uri="{FF2B5EF4-FFF2-40B4-BE49-F238E27FC236}">
                <a16:creationId xmlns:a16="http://schemas.microsoft.com/office/drawing/2014/main" id="{B8542756-EFD3-581C-3AA7-92D22780E9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0326" y="728631"/>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577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E7AC-BCEC-9B12-1116-793E46CDCEF5}"/>
              </a:ext>
            </a:extLst>
          </p:cNvPr>
          <p:cNvSpPr>
            <a:spLocks noGrp="1"/>
          </p:cNvSpPr>
          <p:nvPr>
            <p:ph type="title"/>
          </p:nvPr>
        </p:nvSpPr>
        <p:spPr>
          <a:xfrm>
            <a:off x="685330" y="382101"/>
            <a:ext cx="7086600" cy="1252537"/>
          </a:xfrm>
        </p:spPr>
        <p:txBody>
          <a:bodyPr/>
          <a:lstStyle/>
          <a:p>
            <a:r>
              <a:rPr lang="en-US" sz="4000" b="1" dirty="0"/>
              <a:t>SHOULD BE HANDS-ON</a:t>
            </a:r>
          </a:p>
        </p:txBody>
      </p:sp>
      <p:sp>
        <p:nvSpPr>
          <p:cNvPr id="3" name="Content Placeholder 2">
            <a:extLst>
              <a:ext uri="{FF2B5EF4-FFF2-40B4-BE49-F238E27FC236}">
                <a16:creationId xmlns:a16="http://schemas.microsoft.com/office/drawing/2014/main" id="{AC2C8318-B3BA-1CB3-4728-3A6AD0431C32}"/>
              </a:ext>
            </a:extLst>
          </p:cNvPr>
          <p:cNvSpPr>
            <a:spLocks noGrp="1"/>
          </p:cNvSpPr>
          <p:nvPr>
            <p:ph sz="quarter" idx="13"/>
          </p:nvPr>
        </p:nvSpPr>
        <p:spPr>
          <a:xfrm>
            <a:off x="685330" y="1671637"/>
            <a:ext cx="7772870" cy="5176045"/>
          </a:xfrm>
        </p:spPr>
        <p:txBody>
          <a:bodyPr>
            <a:normAutofit/>
          </a:bodyPr>
          <a:lstStyle/>
          <a:p>
            <a:pPr marL="0" indent="0">
              <a:spcBef>
                <a:spcPts val="0"/>
              </a:spcBef>
              <a:buNone/>
            </a:pPr>
            <a:r>
              <a:rPr lang="en-US" b="1" dirty="0"/>
              <a:t>“Tell ME and I Forget, Teach me and I remember, Involve me and I learn”.      </a:t>
            </a:r>
            <a:r>
              <a:rPr lang="en-US" dirty="0"/>
              <a:t> </a:t>
            </a:r>
            <a:r>
              <a:rPr lang="en-US" dirty="0">
                <a:latin typeface="Aldhabi" panose="01000000000000000000" pitchFamily="2" charset="-78"/>
                <a:cs typeface="Aldhabi" panose="01000000000000000000" pitchFamily="2" charset="-78"/>
              </a:rPr>
              <a:t>Benjamin franklin</a:t>
            </a:r>
          </a:p>
          <a:p>
            <a:pPr marL="0" indent="0">
              <a:spcBef>
                <a:spcPts val="0"/>
              </a:spcBef>
              <a:buNone/>
            </a:pPr>
            <a:endParaRPr lang="en-US" b="1" dirty="0">
              <a:cs typeface="Aldhabi" panose="01000000000000000000" pitchFamily="2" charset="-78"/>
            </a:endParaRPr>
          </a:p>
          <a:p>
            <a:pPr marL="0" indent="0">
              <a:spcBef>
                <a:spcPts val="0"/>
              </a:spcBef>
              <a:buNone/>
            </a:pPr>
            <a:endParaRPr lang="en-US" b="1" dirty="0">
              <a:latin typeface="Aldhabi" panose="01000000000000000000" pitchFamily="2" charset="-78"/>
              <a:cs typeface="Aldhabi" panose="01000000000000000000" pitchFamily="2" charset="-78"/>
            </a:endParaRPr>
          </a:p>
          <a:p>
            <a:pPr marL="0" indent="0">
              <a:spcBef>
                <a:spcPts val="0"/>
              </a:spcBef>
              <a:buNone/>
            </a:pPr>
            <a:endParaRPr lang="en-US" b="1" dirty="0">
              <a:latin typeface="Aldhabi" panose="01000000000000000000" pitchFamily="2" charset="-78"/>
              <a:cs typeface="Aldhabi" panose="01000000000000000000" pitchFamily="2" charset="-78"/>
            </a:endParaRPr>
          </a:p>
          <a:p>
            <a:pPr marL="0" indent="0">
              <a:spcBef>
                <a:spcPts val="0"/>
              </a:spcBef>
              <a:buNone/>
            </a:pPr>
            <a:endParaRPr lang="en-US" b="1" dirty="0">
              <a:latin typeface="Aldhabi" panose="01000000000000000000" pitchFamily="2" charset="-78"/>
              <a:cs typeface="Aldhabi" panose="01000000000000000000" pitchFamily="2" charset="-78"/>
            </a:endParaRPr>
          </a:p>
          <a:p>
            <a:pPr marL="0" indent="0">
              <a:spcBef>
                <a:spcPts val="0"/>
              </a:spcBef>
              <a:buNone/>
            </a:pPr>
            <a:endParaRPr lang="en-US" b="1" dirty="0">
              <a:latin typeface="Aldhabi" panose="01000000000000000000" pitchFamily="2" charset="-78"/>
              <a:cs typeface="Aldhabi" panose="01000000000000000000" pitchFamily="2" charset="-78"/>
            </a:endParaRPr>
          </a:p>
          <a:p>
            <a:pPr marL="0" indent="0">
              <a:spcBef>
                <a:spcPts val="0"/>
              </a:spcBef>
              <a:buNone/>
            </a:pPr>
            <a:endParaRPr lang="en-US" b="1" dirty="0">
              <a:latin typeface="Aldhabi" panose="01000000000000000000" pitchFamily="2" charset="-78"/>
              <a:cs typeface="Aldhabi" panose="01000000000000000000" pitchFamily="2" charset="-78"/>
            </a:endParaRPr>
          </a:p>
          <a:p>
            <a:pPr marL="0" indent="0">
              <a:spcBef>
                <a:spcPts val="0"/>
              </a:spcBef>
              <a:buNone/>
            </a:pPr>
            <a:endParaRPr lang="en-US" b="1" dirty="0">
              <a:latin typeface="Aldhabi" panose="01000000000000000000" pitchFamily="2" charset="-78"/>
              <a:cs typeface="Aldhabi" panose="01000000000000000000" pitchFamily="2" charset="-78"/>
            </a:endParaRPr>
          </a:p>
          <a:p>
            <a:pPr marL="0" indent="0">
              <a:spcBef>
                <a:spcPts val="0"/>
              </a:spcBef>
              <a:buNone/>
            </a:pPr>
            <a:endParaRPr lang="en-US" b="1" dirty="0">
              <a:latin typeface="Aldhabi" panose="01000000000000000000" pitchFamily="2" charset="-78"/>
              <a:cs typeface="Aldhabi" panose="01000000000000000000" pitchFamily="2" charset="-78"/>
            </a:endParaRPr>
          </a:p>
          <a:p>
            <a:pPr marL="0" indent="0">
              <a:spcBef>
                <a:spcPts val="0"/>
              </a:spcBef>
              <a:buNone/>
            </a:pPr>
            <a:endParaRPr lang="en-US" b="1" dirty="0">
              <a:latin typeface="Aldhabi" panose="01000000000000000000" pitchFamily="2" charset="-78"/>
              <a:cs typeface="Aldhabi" panose="01000000000000000000" pitchFamily="2" charset="-78"/>
            </a:endParaRPr>
          </a:p>
          <a:p>
            <a:pPr marL="0" indent="0">
              <a:spcBef>
                <a:spcPts val="0"/>
              </a:spcBef>
              <a:buNone/>
            </a:pPr>
            <a:r>
              <a:rPr lang="en-US" b="1" dirty="0">
                <a:cs typeface="Aldhabi" panose="01000000000000000000" pitchFamily="2" charset="-78"/>
              </a:rPr>
              <a:t>‘the mediocre teacher tells, the good teacher explains, the superior teacher demonstrate.”        </a:t>
            </a:r>
          </a:p>
        </p:txBody>
      </p:sp>
      <p:pic>
        <p:nvPicPr>
          <p:cNvPr id="9" name="Picture 8" descr="A picture containing person&#10;&#10;Description automatically generated">
            <a:extLst>
              <a:ext uri="{FF2B5EF4-FFF2-40B4-BE49-F238E27FC236}">
                <a16:creationId xmlns:a16="http://schemas.microsoft.com/office/drawing/2014/main" id="{68449AD4-B5DE-EE1E-3529-51A840A293CD}"/>
              </a:ext>
            </a:extLst>
          </p:cNvPr>
          <p:cNvPicPr>
            <a:picLocks noChangeAspect="1"/>
          </p:cNvPicPr>
          <p:nvPr/>
        </p:nvPicPr>
        <p:blipFill>
          <a:blip r:embed="rId2"/>
          <a:stretch>
            <a:fillRect/>
          </a:stretch>
        </p:blipFill>
        <p:spPr>
          <a:xfrm rot="5400000">
            <a:off x="-127359" y="2975644"/>
            <a:ext cx="2969583" cy="2227187"/>
          </a:xfrm>
          <a:prstGeom prst="rect">
            <a:avLst/>
          </a:prstGeom>
        </p:spPr>
      </p:pic>
      <p:pic>
        <p:nvPicPr>
          <p:cNvPr id="11" name="Picture 10" descr="A picture containing text, table&#10;&#10;Description automatically generated">
            <a:extLst>
              <a:ext uri="{FF2B5EF4-FFF2-40B4-BE49-F238E27FC236}">
                <a16:creationId xmlns:a16="http://schemas.microsoft.com/office/drawing/2014/main" id="{91019E2D-DF25-69C9-27E7-1A6A05EF1B60}"/>
              </a:ext>
            </a:extLst>
          </p:cNvPr>
          <p:cNvPicPr>
            <a:picLocks noChangeAspect="1"/>
          </p:cNvPicPr>
          <p:nvPr/>
        </p:nvPicPr>
        <p:blipFill>
          <a:blip r:embed="rId3"/>
          <a:stretch>
            <a:fillRect/>
          </a:stretch>
        </p:blipFill>
        <p:spPr>
          <a:xfrm>
            <a:off x="2466400" y="2604446"/>
            <a:ext cx="3959444" cy="2969583"/>
          </a:xfrm>
          <a:prstGeom prst="rect">
            <a:avLst/>
          </a:prstGeom>
        </p:spPr>
      </p:pic>
      <p:pic>
        <p:nvPicPr>
          <p:cNvPr id="12" name="Picture 11">
            <a:extLst>
              <a:ext uri="{FF2B5EF4-FFF2-40B4-BE49-F238E27FC236}">
                <a16:creationId xmlns:a16="http://schemas.microsoft.com/office/drawing/2014/main" id="{B1F4A0EA-22ED-E272-872C-5C5926272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78" r="22386"/>
          <a:stretch/>
        </p:blipFill>
        <p:spPr>
          <a:xfrm>
            <a:off x="6429136" y="2621987"/>
            <a:ext cx="2468196" cy="2969583"/>
          </a:xfrm>
          <a:prstGeom prst="rect">
            <a:avLst/>
          </a:prstGeom>
        </p:spPr>
      </p:pic>
      <p:pic>
        <p:nvPicPr>
          <p:cNvPr id="4" name="Picture 22">
            <a:extLst>
              <a:ext uri="{FF2B5EF4-FFF2-40B4-BE49-F238E27FC236}">
                <a16:creationId xmlns:a16="http://schemas.microsoft.com/office/drawing/2014/main" id="{EB68AEA4-4E41-C89A-A5DB-842B17DE6C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609600"/>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082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4208C-A6BF-8262-088C-63A90E547850}"/>
              </a:ext>
            </a:extLst>
          </p:cNvPr>
          <p:cNvSpPr>
            <a:spLocks noGrp="1"/>
          </p:cNvSpPr>
          <p:nvPr>
            <p:ph type="title"/>
          </p:nvPr>
        </p:nvSpPr>
        <p:spPr>
          <a:xfrm>
            <a:off x="228600" y="195132"/>
            <a:ext cx="7772400" cy="1595438"/>
          </a:xfrm>
        </p:spPr>
        <p:txBody>
          <a:bodyPr/>
          <a:lstStyle/>
          <a:p>
            <a:r>
              <a:rPr lang="en-US" sz="2400" b="1" dirty="0"/>
              <a:t>PROJECT WET PERFECT</a:t>
            </a:r>
            <a:br>
              <a:rPr lang="en-US" sz="2400" b="1" dirty="0"/>
            </a:br>
            <a:r>
              <a:rPr lang="en-US" sz="2400" b="1" dirty="0"/>
              <a:t>FOR </a:t>
            </a:r>
            <a:br>
              <a:rPr lang="en-US" sz="2400" b="1" dirty="0"/>
            </a:br>
            <a:r>
              <a:rPr lang="en-US" sz="2400" b="1" dirty="0"/>
              <a:t>WATER and WASTEWATER UTILITIES</a:t>
            </a:r>
          </a:p>
        </p:txBody>
      </p:sp>
      <p:sp>
        <p:nvSpPr>
          <p:cNvPr id="3" name="Content Placeholder 2">
            <a:extLst>
              <a:ext uri="{FF2B5EF4-FFF2-40B4-BE49-F238E27FC236}">
                <a16:creationId xmlns:a16="http://schemas.microsoft.com/office/drawing/2014/main" id="{94F2A814-E12F-443B-CB28-258A689AE8A7}"/>
              </a:ext>
            </a:extLst>
          </p:cNvPr>
          <p:cNvSpPr>
            <a:spLocks noGrp="1"/>
          </p:cNvSpPr>
          <p:nvPr>
            <p:ph sz="quarter" idx="13"/>
          </p:nvPr>
        </p:nvSpPr>
        <p:spPr>
          <a:xfrm>
            <a:off x="452583" y="2367093"/>
            <a:ext cx="8248072" cy="4283089"/>
          </a:xfrm>
        </p:spPr>
        <p:txBody>
          <a:bodyPr>
            <a:normAutofit fontScale="92500" lnSpcReduction="20000"/>
          </a:bodyPr>
          <a:lstStyle/>
          <a:p>
            <a:pPr marL="0" indent="0">
              <a:buNone/>
            </a:pPr>
            <a:r>
              <a:rPr lang="en-US" b="1" dirty="0"/>
              <a:t>UTILITIES:</a:t>
            </a:r>
          </a:p>
          <a:p>
            <a:pPr marL="0" indent="0">
              <a:buNone/>
            </a:pPr>
            <a:r>
              <a:rPr lang="en-US" b="1" dirty="0"/>
              <a:t>  -  work in many areas dealing with water</a:t>
            </a:r>
          </a:p>
          <a:p>
            <a:pPr marL="0" indent="0">
              <a:buNone/>
            </a:pPr>
            <a:r>
              <a:rPr lang="en-US" b="1" dirty="0"/>
              <a:t>  -  facilities located throughout the entire </a:t>
            </a:r>
          </a:p>
          <a:p>
            <a:pPr marL="0" indent="0">
              <a:buNone/>
            </a:pPr>
            <a:r>
              <a:rPr lang="en-US" b="1" dirty="0"/>
              <a:t>      state serving varying communities</a:t>
            </a:r>
          </a:p>
          <a:p>
            <a:pPr marL="0" indent="0">
              <a:buNone/>
            </a:pPr>
            <a:r>
              <a:rPr lang="en-US" b="1" dirty="0"/>
              <a:t>  -  mission is to provide safe drinking water </a:t>
            </a:r>
          </a:p>
          <a:p>
            <a:pPr marL="0" indent="0">
              <a:buNone/>
            </a:pPr>
            <a:r>
              <a:rPr lang="en-US" b="1" dirty="0"/>
              <a:t>     and proper management and disposal of </a:t>
            </a:r>
          </a:p>
          <a:p>
            <a:pPr marL="0" indent="0">
              <a:buNone/>
            </a:pPr>
            <a:r>
              <a:rPr lang="en-US" b="1" dirty="0"/>
              <a:t>     wastewater.      </a:t>
            </a:r>
            <a:r>
              <a:rPr lang="en-US" dirty="0"/>
              <a:t>                                                                   </a:t>
            </a:r>
          </a:p>
          <a:p>
            <a:pPr marL="0" indent="0">
              <a:buNone/>
            </a:pPr>
            <a:endParaRPr lang="en-US" dirty="0"/>
          </a:p>
          <a:p>
            <a:pPr marL="0" indent="0">
              <a:buNone/>
            </a:pPr>
            <a:r>
              <a:rPr lang="en-US" b="1" dirty="0"/>
              <a:t>“Those who know, do.  Those that understand teach.”  </a:t>
            </a:r>
            <a:r>
              <a:rPr lang="en-US" dirty="0">
                <a:latin typeface="Aldhabi" panose="01000000000000000000" pitchFamily="2" charset="-78"/>
                <a:cs typeface="Aldhabi" panose="01000000000000000000" pitchFamily="2" charset="-78"/>
              </a:rPr>
              <a:t>Aristotle</a:t>
            </a:r>
          </a:p>
          <a:p>
            <a:pPr marL="0" indent="0">
              <a:buNone/>
            </a:pPr>
            <a:r>
              <a:rPr lang="en-US" b="1" dirty="0"/>
              <a:t>”Teaching is the highest form of understanding.”   </a:t>
            </a:r>
            <a:r>
              <a:rPr lang="en-US" dirty="0">
                <a:latin typeface="Aldhabi" panose="01000000000000000000" pitchFamily="2" charset="-78"/>
                <a:cs typeface="Aldhabi" panose="01000000000000000000" pitchFamily="2" charset="-78"/>
              </a:rPr>
              <a:t>Aristotle</a:t>
            </a:r>
          </a:p>
          <a:p>
            <a:pPr marL="0" indent="0">
              <a:buNone/>
            </a:pPr>
            <a:r>
              <a:rPr lang="en-US" b="1" dirty="0"/>
              <a:t>“Everyone, in some respect, is a teacher; some just work harder to do it better.”    </a:t>
            </a:r>
            <a:r>
              <a:rPr lang="en-US" dirty="0">
                <a:latin typeface="Aldhabi" panose="01000000000000000000" pitchFamily="2" charset="-78"/>
                <a:cs typeface="Aldhabi" panose="01000000000000000000" pitchFamily="2" charset="-78"/>
              </a:rPr>
              <a:t>terry </a:t>
            </a:r>
            <a:r>
              <a:rPr lang="en-US" dirty="0" err="1">
                <a:latin typeface="Aldhabi" panose="01000000000000000000" pitchFamily="2" charset="-78"/>
                <a:cs typeface="Aldhabi" panose="01000000000000000000" pitchFamily="2" charset="-78"/>
              </a:rPr>
              <a:t>heick</a:t>
            </a:r>
            <a:r>
              <a:rPr lang="en-US" dirty="0">
                <a:latin typeface="Aldhabi" panose="01000000000000000000" pitchFamily="2" charset="-78"/>
                <a:cs typeface="Aldhabi" panose="01000000000000000000" pitchFamily="2" charset="-78"/>
              </a:rPr>
              <a:t> </a:t>
            </a:r>
          </a:p>
        </p:txBody>
      </p:sp>
      <p:pic>
        <p:nvPicPr>
          <p:cNvPr id="5" name="Picture 22">
            <a:extLst>
              <a:ext uri="{FF2B5EF4-FFF2-40B4-BE49-F238E27FC236}">
                <a16:creationId xmlns:a16="http://schemas.microsoft.com/office/drawing/2014/main" id="{317C0316-36C2-EEF0-276E-D00F3C62C1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175" y="615026"/>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4" descr="A cartoon of a person in a blue suit and a white hat pointing&#10;&#10;Description automatically generated with low confidence">
            <a:extLst>
              <a:ext uri="{FF2B5EF4-FFF2-40B4-BE49-F238E27FC236}">
                <a16:creationId xmlns:a16="http://schemas.microsoft.com/office/drawing/2014/main" id="{24050E02-A57D-4C54-3BC1-B7FC55408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53200" y="2514600"/>
            <a:ext cx="1832942" cy="237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42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68070" y="2667000"/>
            <a:ext cx="7007859" cy="2619375"/>
          </a:xfrm>
          <a:prstGeom prst="rect">
            <a:avLst/>
          </a:prstGeom>
        </p:spPr>
        <p:txBody>
          <a:bodyPr vert="horz" wrap="square" lIns="0" tIns="53975" rIns="0" bIns="0" rtlCol="0">
            <a:spAutoFit/>
          </a:bodyPr>
          <a:lstStyle/>
          <a:p>
            <a:pPr marL="469900" marR="31750" indent="-457200" algn="just">
              <a:lnSpc>
                <a:spcPts val="2590"/>
              </a:lnSpc>
              <a:spcBef>
                <a:spcPts val="425"/>
              </a:spcBef>
              <a:buAutoNum type="arabicPeriod"/>
              <a:tabLst>
                <a:tab pos="469900" algn="l"/>
              </a:tabLst>
            </a:pPr>
            <a:r>
              <a:rPr sz="2400" b="1" u="sng" spc="-30" dirty="0">
                <a:uFill>
                  <a:solidFill>
                    <a:srgbClr val="000000"/>
                  </a:solidFill>
                </a:uFill>
                <a:latin typeface="Tw Cen MT"/>
                <a:cs typeface="Tw Cen MT"/>
              </a:rPr>
              <a:t>CONTACT</a:t>
            </a:r>
            <a:r>
              <a:rPr sz="2400" b="1" spc="-45" dirty="0">
                <a:latin typeface="Tw Cen MT"/>
                <a:cs typeface="Tw Cen MT"/>
              </a:rPr>
              <a:t> </a:t>
            </a:r>
            <a:r>
              <a:rPr sz="2400" dirty="0">
                <a:latin typeface="Tw Cen MT"/>
                <a:cs typeface="Tw Cen MT"/>
              </a:rPr>
              <a:t>A</a:t>
            </a:r>
            <a:r>
              <a:rPr sz="2400" spc="-30" dirty="0">
                <a:latin typeface="Tw Cen MT"/>
                <a:cs typeface="Tw Cen MT"/>
              </a:rPr>
              <a:t> </a:t>
            </a:r>
            <a:r>
              <a:rPr sz="2400" dirty="0">
                <a:latin typeface="Tw Cen MT"/>
                <a:cs typeface="Tw Cen MT"/>
              </a:rPr>
              <a:t>PROJECT</a:t>
            </a:r>
            <a:r>
              <a:rPr sz="2400" spc="-35" dirty="0">
                <a:latin typeface="Tw Cen MT"/>
                <a:cs typeface="Tw Cen MT"/>
              </a:rPr>
              <a:t> </a:t>
            </a:r>
            <a:r>
              <a:rPr sz="2400" dirty="0">
                <a:latin typeface="Tw Cen MT"/>
                <a:cs typeface="Tw Cen MT"/>
              </a:rPr>
              <a:t>WET</a:t>
            </a:r>
            <a:r>
              <a:rPr sz="2400" spc="-45" dirty="0">
                <a:latin typeface="Tw Cen MT"/>
                <a:cs typeface="Tw Cen MT"/>
              </a:rPr>
              <a:t> </a:t>
            </a:r>
            <a:r>
              <a:rPr sz="2400" spc="-50" dirty="0">
                <a:latin typeface="Tw Cen MT"/>
                <a:cs typeface="Tw Cen MT"/>
              </a:rPr>
              <a:t>HAWAII</a:t>
            </a:r>
            <a:r>
              <a:rPr sz="2400" spc="-45" dirty="0">
                <a:latin typeface="Tw Cen MT"/>
                <a:cs typeface="Tw Cen MT"/>
              </a:rPr>
              <a:t> </a:t>
            </a:r>
            <a:r>
              <a:rPr sz="2400" spc="-30" dirty="0">
                <a:latin typeface="Tw Cen MT"/>
                <a:cs typeface="Tw Cen MT"/>
              </a:rPr>
              <a:t>FACILITATOR</a:t>
            </a:r>
            <a:r>
              <a:rPr sz="2400" spc="-60" dirty="0">
                <a:latin typeface="Tw Cen MT"/>
                <a:cs typeface="Tw Cen MT"/>
              </a:rPr>
              <a:t> </a:t>
            </a:r>
            <a:r>
              <a:rPr sz="2400" spc="-25" dirty="0">
                <a:latin typeface="Tw Cen MT"/>
                <a:cs typeface="Tw Cen MT"/>
              </a:rPr>
              <a:t>OR </a:t>
            </a:r>
            <a:r>
              <a:rPr sz="2400" spc="-10" dirty="0">
                <a:latin typeface="Tw Cen MT"/>
                <a:cs typeface="Tw Cen MT"/>
              </a:rPr>
              <a:t>COORDINATOR</a:t>
            </a:r>
            <a:endParaRPr sz="2400" dirty="0">
              <a:latin typeface="Tw Cen MT"/>
              <a:cs typeface="Tw Cen MT"/>
            </a:endParaRPr>
          </a:p>
          <a:p>
            <a:pPr marL="469900" marR="102870" indent="-457200" algn="just">
              <a:lnSpc>
                <a:spcPts val="2590"/>
              </a:lnSpc>
              <a:spcBef>
                <a:spcPts val="1000"/>
              </a:spcBef>
              <a:buAutoNum type="arabicPeriod"/>
              <a:tabLst>
                <a:tab pos="469900" algn="l"/>
              </a:tabLst>
            </a:pPr>
            <a:r>
              <a:rPr sz="2400" b="1" u="sng" dirty="0">
                <a:uFill>
                  <a:solidFill>
                    <a:srgbClr val="000000"/>
                  </a:solidFill>
                </a:uFill>
                <a:latin typeface="Tw Cen MT"/>
                <a:cs typeface="Tw Cen MT"/>
              </a:rPr>
              <a:t>GET</a:t>
            </a:r>
            <a:r>
              <a:rPr sz="2400" b="1" u="sng" spc="-35" dirty="0">
                <a:uFill>
                  <a:solidFill>
                    <a:srgbClr val="000000"/>
                  </a:solidFill>
                </a:uFill>
                <a:latin typeface="Tw Cen MT"/>
                <a:cs typeface="Tw Cen MT"/>
              </a:rPr>
              <a:t> </a:t>
            </a:r>
            <a:r>
              <a:rPr sz="2400" b="1" u="sng" dirty="0">
                <a:uFill>
                  <a:solidFill>
                    <a:srgbClr val="000000"/>
                  </a:solidFill>
                </a:uFill>
                <a:latin typeface="Tw Cen MT"/>
                <a:cs typeface="Tw Cen MT"/>
              </a:rPr>
              <a:t>CERTIFIED</a:t>
            </a:r>
            <a:r>
              <a:rPr sz="2400" b="1" dirty="0">
                <a:latin typeface="Tw Cen MT"/>
                <a:cs typeface="Tw Cen MT"/>
              </a:rPr>
              <a:t> </a:t>
            </a:r>
            <a:r>
              <a:rPr sz="2400" dirty="0">
                <a:latin typeface="Tw Cen MT"/>
                <a:cs typeface="Tw Cen MT"/>
              </a:rPr>
              <a:t>COMPLETE</a:t>
            </a:r>
            <a:r>
              <a:rPr sz="2400" spc="-15" dirty="0">
                <a:latin typeface="Tw Cen MT"/>
                <a:cs typeface="Tw Cen MT"/>
              </a:rPr>
              <a:t> </a:t>
            </a:r>
            <a:r>
              <a:rPr sz="2400" dirty="0">
                <a:latin typeface="Tw Cen MT"/>
                <a:cs typeface="Tw Cen MT"/>
              </a:rPr>
              <a:t>A</a:t>
            </a:r>
            <a:r>
              <a:rPr sz="2400" spc="-5" dirty="0">
                <a:latin typeface="Tw Cen MT"/>
                <a:cs typeface="Tw Cen MT"/>
              </a:rPr>
              <a:t> </a:t>
            </a:r>
            <a:r>
              <a:rPr sz="2400" dirty="0">
                <a:latin typeface="Tw Cen MT"/>
                <a:cs typeface="Tw Cen MT"/>
              </a:rPr>
              <a:t>PROJECT</a:t>
            </a:r>
            <a:r>
              <a:rPr sz="2400" spc="-5" dirty="0">
                <a:latin typeface="Tw Cen MT"/>
                <a:cs typeface="Tw Cen MT"/>
              </a:rPr>
              <a:t> </a:t>
            </a:r>
            <a:r>
              <a:rPr sz="2400" dirty="0">
                <a:latin typeface="Tw Cen MT"/>
                <a:cs typeface="Tw Cen MT"/>
              </a:rPr>
              <a:t>WET</a:t>
            </a:r>
            <a:r>
              <a:rPr sz="2400" spc="-15" dirty="0">
                <a:latin typeface="Tw Cen MT"/>
                <a:cs typeface="Tw Cen MT"/>
              </a:rPr>
              <a:t> </a:t>
            </a:r>
            <a:r>
              <a:rPr sz="2400" spc="-60" dirty="0">
                <a:latin typeface="Tw Cen MT"/>
                <a:cs typeface="Tw Cen MT"/>
              </a:rPr>
              <a:t>HAWAII </a:t>
            </a:r>
            <a:r>
              <a:rPr sz="2400" dirty="0">
                <a:latin typeface="Tw Cen MT"/>
                <a:cs typeface="Tw Cen MT"/>
              </a:rPr>
              <a:t>CERTIFICATION</a:t>
            </a:r>
            <a:r>
              <a:rPr sz="2400" spc="-110" dirty="0">
                <a:latin typeface="Tw Cen MT"/>
                <a:cs typeface="Tw Cen MT"/>
              </a:rPr>
              <a:t> </a:t>
            </a:r>
            <a:r>
              <a:rPr sz="2400" dirty="0">
                <a:latin typeface="Tw Cen MT"/>
                <a:cs typeface="Tw Cen MT"/>
              </a:rPr>
              <a:t>TRAINING</a:t>
            </a:r>
            <a:r>
              <a:rPr sz="2400" spc="-80" dirty="0">
                <a:latin typeface="Tw Cen MT"/>
                <a:cs typeface="Tw Cen MT"/>
              </a:rPr>
              <a:t> </a:t>
            </a:r>
            <a:r>
              <a:rPr sz="2400" dirty="0">
                <a:latin typeface="Tw Cen MT"/>
                <a:cs typeface="Tw Cen MT"/>
              </a:rPr>
              <a:t>WORKSHOP</a:t>
            </a:r>
            <a:r>
              <a:rPr sz="2400" spc="-60" dirty="0">
                <a:latin typeface="Tw Cen MT"/>
                <a:cs typeface="Tw Cen MT"/>
              </a:rPr>
              <a:t> </a:t>
            </a:r>
            <a:r>
              <a:rPr sz="2400" dirty="0">
                <a:latin typeface="Tw Cen MT"/>
                <a:cs typeface="Tw Cen MT"/>
              </a:rPr>
              <a:t>TO</a:t>
            </a:r>
            <a:r>
              <a:rPr sz="2400" spc="-65" dirty="0">
                <a:latin typeface="Tw Cen MT"/>
                <a:cs typeface="Tw Cen MT"/>
              </a:rPr>
              <a:t> </a:t>
            </a:r>
            <a:r>
              <a:rPr sz="2400" spc="-10" dirty="0">
                <a:latin typeface="Tw Cen MT"/>
                <a:cs typeface="Tw Cen MT"/>
              </a:rPr>
              <a:t>ACCESS </a:t>
            </a:r>
            <a:r>
              <a:rPr sz="2400" dirty="0">
                <a:latin typeface="Tw Cen MT"/>
                <a:cs typeface="Tw Cen MT"/>
              </a:rPr>
              <a:t>THE</a:t>
            </a:r>
            <a:r>
              <a:rPr sz="2400" spc="-10" dirty="0">
                <a:latin typeface="Tw Cen MT"/>
                <a:cs typeface="Tw Cen MT"/>
              </a:rPr>
              <a:t> CURRICULUM</a:t>
            </a:r>
            <a:endParaRPr sz="2400" dirty="0">
              <a:latin typeface="Tw Cen MT"/>
              <a:cs typeface="Tw Cen MT"/>
            </a:endParaRPr>
          </a:p>
          <a:p>
            <a:pPr marL="469265" marR="5080" indent="-457200" algn="just">
              <a:lnSpc>
                <a:spcPts val="2590"/>
              </a:lnSpc>
              <a:spcBef>
                <a:spcPts val="1005"/>
              </a:spcBef>
              <a:buAutoNum type="arabicPeriod"/>
              <a:tabLst>
                <a:tab pos="469900" algn="l"/>
              </a:tabLst>
            </a:pPr>
            <a:r>
              <a:rPr sz="2400" b="1" u="sng" dirty="0">
                <a:uFill>
                  <a:solidFill>
                    <a:srgbClr val="000000"/>
                  </a:solidFill>
                </a:uFill>
                <a:latin typeface="Tw Cen MT"/>
                <a:cs typeface="Tw Cen MT"/>
              </a:rPr>
              <a:t>EDUCATE</a:t>
            </a:r>
            <a:r>
              <a:rPr sz="2400" b="1" spc="-35" dirty="0">
                <a:latin typeface="Tw Cen MT"/>
                <a:cs typeface="Tw Cen MT"/>
              </a:rPr>
              <a:t> </a:t>
            </a:r>
            <a:r>
              <a:rPr sz="2400" dirty="0">
                <a:latin typeface="Tw Cen MT"/>
                <a:cs typeface="Tw Cen MT"/>
              </a:rPr>
              <a:t>INCLUDE</a:t>
            </a:r>
            <a:r>
              <a:rPr sz="2400" spc="-45" dirty="0">
                <a:latin typeface="Tw Cen MT"/>
                <a:cs typeface="Tw Cen MT"/>
              </a:rPr>
              <a:t> </a:t>
            </a:r>
            <a:r>
              <a:rPr sz="2400" dirty="0">
                <a:latin typeface="Tw Cen MT"/>
                <a:cs typeface="Tw Cen MT"/>
              </a:rPr>
              <a:t>THE</a:t>
            </a:r>
            <a:r>
              <a:rPr sz="2400" spc="-40" dirty="0">
                <a:latin typeface="Tw Cen MT"/>
                <a:cs typeface="Tw Cen MT"/>
              </a:rPr>
              <a:t> </a:t>
            </a:r>
            <a:r>
              <a:rPr sz="2400" dirty="0">
                <a:latin typeface="Tw Cen MT"/>
                <a:cs typeface="Tw Cen MT"/>
              </a:rPr>
              <a:t>PROJECT</a:t>
            </a:r>
            <a:r>
              <a:rPr sz="2400" spc="-45" dirty="0">
                <a:latin typeface="Tw Cen MT"/>
                <a:cs typeface="Tw Cen MT"/>
              </a:rPr>
              <a:t> </a:t>
            </a:r>
            <a:r>
              <a:rPr sz="2400" dirty="0">
                <a:latin typeface="Tw Cen MT"/>
                <a:cs typeface="Tw Cen MT"/>
              </a:rPr>
              <a:t>WET</a:t>
            </a:r>
            <a:r>
              <a:rPr sz="2400" spc="-40" dirty="0">
                <a:latin typeface="Tw Cen MT"/>
                <a:cs typeface="Tw Cen MT"/>
              </a:rPr>
              <a:t> </a:t>
            </a:r>
            <a:r>
              <a:rPr sz="2400" spc="-10" dirty="0">
                <a:latin typeface="Tw Cen MT"/>
                <a:cs typeface="Tw Cen MT"/>
              </a:rPr>
              <a:t>CURRICULUM, </a:t>
            </a:r>
            <a:r>
              <a:rPr sz="2400" dirty="0">
                <a:latin typeface="Tw Cen MT"/>
                <a:cs typeface="Tw Cen MT"/>
              </a:rPr>
              <a:t>RESOURCES</a:t>
            </a:r>
            <a:r>
              <a:rPr sz="2400" spc="-80" dirty="0">
                <a:latin typeface="Tw Cen MT"/>
                <a:cs typeface="Tw Cen MT"/>
              </a:rPr>
              <a:t> </a:t>
            </a:r>
            <a:r>
              <a:rPr sz="2400" dirty="0">
                <a:latin typeface="Tw Cen MT"/>
                <a:cs typeface="Tw Cen MT"/>
              </a:rPr>
              <a:t>TO</a:t>
            </a:r>
            <a:r>
              <a:rPr sz="2400" spc="-75" dirty="0">
                <a:latin typeface="Tw Cen MT"/>
                <a:cs typeface="Tw Cen MT"/>
              </a:rPr>
              <a:t> </a:t>
            </a:r>
            <a:r>
              <a:rPr sz="2400" dirty="0">
                <a:latin typeface="Tw Cen MT"/>
                <a:cs typeface="Tw Cen MT"/>
              </a:rPr>
              <a:t>TEACH</a:t>
            </a:r>
            <a:r>
              <a:rPr sz="2400" spc="-80" dirty="0">
                <a:latin typeface="Tw Cen MT"/>
                <a:cs typeface="Tw Cen MT"/>
              </a:rPr>
              <a:t> </a:t>
            </a:r>
            <a:r>
              <a:rPr sz="2400" spc="-35" dirty="0">
                <a:latin typeface="Tw Cen MT"/>
                <a:cs typeface="Tw Cen MT"/>
              </a:rPr>
              <a:t>WATER</a:t>
            </a:r>
            <a:r>
              <a:rPr sz="2400" spc="-75" dirty="0">
                <a:latin typeface="Tw Cen MT"/>
                <a:cs typeface="Tw Cen MT"/>
              </a:rPr>
              <a:t> </a:t>
            </a:r>
            <a:r>
              <a:rPr sz="2400" spc="-10" dirty="0">
                <a:latin typeface="Tw Cen MT"/>
                <a:cs typeface="Tw Cen MT"/>
              </a:rPr>
              <a:t>EDUCATION!</a:t>
            </a:r>
            <a:endParaRPr sz="2400" dirty="0">
              <a:latin typeface="Tw Cen MT"/>
              <a:cs typeface="Tw Cen MT"/>
            </a:endParaRPr>
          </a:p>
        </p:txBody>
      </p:sp>
      <p:sp>
        <p:nvSpPr>
          <p:cNvPr id="6" name="Title 5">
            <a:extLst>
              <a:ext uri="{FF2B5EF4-FFF2-40B4-BE49-F238E27FC236}">
                <a16:creationId xmlns:a16="http://schemas.microsoft.com/office/drawing/2014/main" id="{220F571E-DEEB-B951-3CF0-7F70F03C2ADD}"/>
              </a:ext>
            </a:extLst>
          </p:cNvPr>
          <p:cNvSpPr>
            <a:spLocks noGrp="1"/>
          </p:cNvSpPr>
          <p:nvPr>
            <p:ph type="title"/>
          </p:nvPr>
        </p:nvSpPr>
        <p:spPr>
          <a:xfrm>
            <a:off x="1524000" y="319088"/>
            <a:ext cx="7467600" cy="1252537"/>
          </a:xfrm>
        </p:spPr>
        <p:txBody>
          <a:bodyPr/>
          <a:lstStyle/>
          <a:p>
            <a:pPr algn="l"/>
            <a:r>
              <a:rPr lang="en-US" sz="2800" b="1" dirty="0"/>
              <a:t>HOW TO BE A PART OF PROJECT WET HAWAII?</a:t>
            </a:r>
          </a:p>
        </p:txBody>
      </p:sp>
      <p:pic>
        <p:nvPicPr>
          <p:cNvPr id="2" name="Picture 2" descr="DOW Logo_Graphic logo (no bkground)">
            <a:extLst>
              <a:ext uri="{FF2B5EF4-FFF2-40B4-BE49-F238E27FC236}">
                <a16:creationId xmlns:a16="http://schemas.microsoft.com/office/drawing/2014/main" id="{FF5331DA-3F55-092A-A072-DC3450EE85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5562600"/>
            <a:ext cx="1506682" cy="1143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2">
            <a:extLst>
              <a:ext uri="{FF2B5EF4-FFF2-40B4-BE49-F238E27FC236}">
                <a16:creationId xmlns:a16="http://schemas.microsoft.com/office/drawing/2014/main" id="{C30547DB-300A-474A-1114-2A2F329AD2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56768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800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9DC2-8FFC-D8EC-145B-1AA2F6546ACA}"/>
              </a:ext>
            </a:extLst>
          </p:cNvPr>
          <p:cNvSpPr>
            <a:spLocks noGrp="1"/>
          </p:cNvSpPr>
          <p:nvPr>
            <p:ph type="title"/>
          </p:nvPr>
        </p:nvSpPr>
        <p:spPr>
          <a:xfrm>
            <a:off x="2133600" y="228600"/>
            <a:ext cx="7772400" cy="1595438"/>
          </a:xfrm>
        </p:spPr>
        <p:txBody>
          <a:bodyPr/>
          <a:lstStyle/>
          <a:p>
            <a:pPr algn="l"/>
            <a:r>
              <a:rPr lang="en-US" sz="2800" b="1" dirty="0"/>
              <a:t>HOW YOU CAN GET INVOLVED WITH THE  PROJECT WET HAWAII PROGRAM</a:t>
            </a:r>
          </a:p>
        </p:txBody>
      </p:sp>
      <p:sp>
        <p:nvSpPr>
          <p:cNvPr id="3" name="Content Placeholder 2">
            <a:extLst>
              <a:ext uri="{FF2B5EF4-FFF2-40B4-BE49-F238E27FC236}">
                <a16:creationId xmlns:a16="http://schemas.microsoft.com/office/drawing/2014/main" id="{B4D3677C-C314-3A31-6EDC-E0C1B4FA892C}"/>
              </a:ext>
            </a:extLst>
          </p:cNvPr>
          <p:cNvSpPr>
            <a:spLocks noGrp="1"/>
          </p:cNvSpPr>
          <p:nvPr>
            <p:ph sz="quarter" idx="13"/>
          </p:nvPr>
        </p:nvSpPr>
        <p:spPr>
          <a:xfrm>
            <a:off x="708378" y="3076246"/>
            <a:ext cx="7772870" cy="3424107"/>
          </a:xfrm>
        </p:spPr>
        <p:txBody>
          <a:bodyPr>
            <a:normAutofit/>
          </a:bodyPr>
          <a:lstStyle/>
          <a:p>
            <a:r>
              <a:rPr lang="en-US" dirty="0"/>
              <a:t>Those interested in becoming involved with project wet may contact the Project WET website:</a:t>
            </a:r>
          </a:p>
          <a:p>
            <a:pPr marL="0" indent="0" algn="ctr">
              <a:buNone/>
            </a:pPr>
            <a:r>
              <a:rPr lang="en-US" dirty="0">
                <a:solidFill>
                  <a:srgbClr val="0070C0"/>
                </a:solidFill>
                <a:hlinkClick r:id="rId2"/>
              </a:rPr>
              <a:t>www.projectwet.org./where-we-are</a:t>
            </a:r>
            <a:endParaRPr lang="en-US" dirty="0">
              <a:solidFill>
                <a:srgbClr val="0070C0"/>
              </a:solidFill>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cs typeface="Arial" panose="020B0604020202020204" pitchFamily="34" charset="0"/>
              </a:rPr>
              <a:t>the online “contact us’ form may be filled out and the                       inquiry will be directed to the appropriate Project WET staff and/or state coordinator.   </a:t>
            </a:r>
          </a:p>
          <a:p>
            <a:pPr marL="0" indent="0">
              <a:buNone/>
            </a:pPr>
            <a:endParaRPr lang="en-US" dirty="0">
              <a:solidFill>
                <a:srgbClr val="0070C0"/>
              </a:solidFill>
            </a:endParaRPr>
          </a:p>
        </p:txBody>
      </p:sp>
      <p:pic>
        <p:nvPicPr>
          <p:cNvPr id="5" name="Picture 22">
            <a:extLst>
              <a:ext uri="{FF2B5EF4-FFF2-40B4-BE49-F238E27FC236}">
                <a16:creationId xmlns:a16="http://schemas.microsoft.com/office/drawing/2014/main" id="{9DF415CC-C901-4963-F1F1-3B4DCC319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89694"/>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098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6EF6-B78F-15AF-93FF-EAF6503CBC79}"/>
              </a:ext>
            </a:extLst>
          </p:cNvPr>
          <p:cNvSpPr>
            <a:spLocks noGrp="1"/>
          </p:cNvSpPr>
          <p:nvPr>
            <p:ph type="title"/>
          </p:nvPr>
        </p:nvSpPr>
        <p:spPr>
          <a:xfrm>
            <a:off x="609600" y="307247"/>
            <a:ext cx="7086600" cy="1252537"/>
          </a:xfrm>
        </p:spPr>
        <p:txBody>
          <a:bodyPr/>
          <a:lstStyle/>
          <a:p>
            <a:r>
              <a:rPr lang="en-US" sz="2800" b="1" dirty="0"/>
              <a:t>Project WET Hawaii Program</a:t>
            </a:r>
            <a:br>
              <a:rPr lang="en-US" sz="2800" b="1" dirty="0"/>
            </a:br>
            <a:r>
              <a:rPr lang="en-US" sz="2800" b="1" dirty="0"/>
              <a:t>WHERE DO WE GO FROM HERE?</a:t>
            </a:r>
            <a:br>
              <a:rPr lang="en-US" sz="2800" b="1" dirty="0"/>
            </a:br>
            <a:r>
              <a:rPr lang="en-US" sz="2800" b="1" dirty="0"/>
              <a:t>GOALS FOR 2023-2024</a:t>
            </a:r>
          </a:p>
        </p:txBody>
      </p:sp>
      <p:sp>
        <p:nvSpPr>
          <p:cNvPr id="3" name="Content Placeholder 2">
            <a:extLst>
              <a:ext uri="{FF2B5EF4-FFF2-40B4-BE49-F238E27FC236}">
                <a16:creationId xmlns:a16="http://schemas.microsoft.com/office/drawing/2014/main" id="{7FFB6C81-47AA-831D-A188-272A4B531402}"/>
              </a:ext>
            </a:extLst>
          </p:cNvPr>
          <p:cNvSpPr>
            <a:spLocks noGrp="1"/>
          </p:cNvSpPr>
          <p:nvPr>
            <p:ph sz="quarter" idx="13"/>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D4F0F1CE-ADEC-6A4F-3C71-3EEF0107A0B3}"/>
              </a:ext>
            </a:extLst>
          </p:cNvPr>
          <p:cNvPicPr>
            <a:picLocks noChangeAspect="1"/>
          </p:cNvPicPr>
          <p:nvPr/>
        </p:nvPicPr>
        <p:blipFill rotWithShape="1">
          <a:blip r:embed="rId2">
            <a:extLst>
              <a:ext uri="{28A0092B-C50C-407E-A947-70E740481C1C}">
                <a14:useLocalDpi xmlns:a14="http://schemas.microsoft.com/office/drawing/2010/main" val="0"/>
              </a:ext>
            </a:extLst>
          </a:blip>
          <a:srcRect t="10735"/>
          <a:stretch/>
        </p:blipFill>
        <p:spPr>
          <a:xfrm>
            <a:off x="1600200" y="2005012"/>
            <a:ext cx="6858000" cy="4514850"/>
          </a:xfrm>
          <a:prstGeom prst="rect">
            <a:avLst/>
          </a:prstGeom>
          <a:noFill/>
        </p:spPr>
      </p:pic>
      <p:pic>
        <p:nvPicPr>
          <p:cNvPr id="5" name="Picture 22">
            <a:extLst>
              <a:ext uri="{FF2B5EF4-FFF2-40B4-BE49-F238E27FC236}">
                <a16:creationId xmlns:a16="http://schemas.microsoft.com/office/drawing/2014/main" id="{3E69444F-7C76-F00C-A541-7B15279E7D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55690"/>
            <a:ext cx="1701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540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3335656" y="2514600"/>
            <a:ext cx="5503097" cy="4100060"/>
          </a:xfrm>
        </p:spPr>
        <p:txBody>
          <a:bodyPr/>
          <a:lstStyle/>
          <a:p>
            <a:pPr algn="ctr" eaLnBrk="1" hangingPunct="1">
              <a:lnSpc>
                <a:spcPct val="90000"/>
              </a:lnSpc>
              <a:buFont typeface="Wingdings" panose="05000000000000000000" pitchFamily="2" charset="2"/>
              <a:buNone/>
            </a:pPr>
            <a:r>
              <a:rPr lang="en-US" altLang="en-US" b="1" u="sng" dirty="0">
                <a:solidFill>
                  <a:schemeClr val="tx1"/>
                </a:solidFill>
              </a:rPr>
              <a:t>Contact Us:</a:t>
            </a:r>
          </a:p>
          <a:p>
            <a:pPr algn="ctr" eaLnBrk="1" hangingPunct="1">
              <a:lnSpc>
                <a:spcPct val="90000"/>
              </a:lnSpc>
              <a:buFontTx/>
              <a:buNone/>
            </a:pPr>
            <a:r>
              <a:rPr lang="en-US" altLang="en-US" b="1" dirty="0">
                <a:solidFill>
                  <a:schemeClr val="tx1"/>
                </a:solidFill>
              </a:rPr>
              <a:t>Jonell Kaohelauli’i</a:t>
            </a:r>
          </a:p>
          <a:p>
            <a:pPr algn="ctr" eaLnBrk="1" hangingPunct="1">
              <a:lnSpc>
                <a:spcPct val="90000"/>
              </a:lnSpc>
              <a:buFontTx/>
              <a:buNone/>
            </a:pPr>
            <a:r>
              <a:rPr lang="en-US" altLang="en-US" b="1" dirty="0">
                <a:solidFill>
                  <a:schemeClr val="tx1"/>
                </a:solidFill>
              </a:rPr>
              <a:t>projectwethawaii@kauaiwater.org</a:t>
            </a:r>
          </a:p>
          <a:p>
            <a:pPr algn="ctr" eaLnBrk="1" hangingPunct="1">
              <a:lnSpc>
                <a:spcPct val="90000"/>
              </a:lnSpc>
              <a:buFontTx/>
              <a:buNone/>
            </a:pPr>
            <a:r>
              <a:rPr lang="en-US" altLang="en-US" b="1" dirty="0">
                <a:solidFill>
                  <a:schemeClr val="tx1"/>
                </a:solidFill>
              </a:rPr>
              <a:t>(808) 245-5455</a:t>
            </a:r>
          </a:p>
          <a:p>
            <a:pPr algn="ctr" eaLnBrk="1" hangingPunct="1">
              <a:lnSpc>
                <a:spcPct val="90000"/>
              </a:lnSpc>
              <a:buFontTx/>
              <a:buNone/>
            </a:pPr>
            <a:endParaRPr lang="en-US" altLang="en-US" b="1" dirty="0">
              <a:solidFill>
                <a:schemeClr val="tx1"/>
              </a:solidFill>
            </a:endParaRPr>
          </a:p>
          <a:p>
            <a:pPr algn="ctr" eaLnBrk="1" hangingPunct="1">
              <a:lnSpc>
                <a:spcPct val="90000"/>
              </a:lnSpc>
              <a:buFontTx/>
              <a:buNone/>
            </a:pPr>
            <a:endParaRPr lang="en-US" altLang="en-US" b="1" dirty="0">
              <a:solidFill>
                <a:schemeClr val="tx1"/>
              </a:solidFill>
            </a:endParaRPr>
          </a:p>
          <a:p>
            <a:pPr algn="ctr" eaLnBrk="1" hangingPunct="1">
              <a:lnSpc>
                <a:spcPct val="90000"/>
              </a:lnSpc>
              <a:buFontTx/>
              <a:buNone/>
            </a:pPr>
            <a:r>
              <a:rPr lang="en-US" altLang="en-US" b="1" dirty="0">
                <a:solidFill>
                  <a:schemeClr val="tx1"/>
                </a:solidFill>
              </a:rPr>
              <a:t>Daniel Chang</a:t>
            </a:r>
          </a:p>
          <a:p>
            <a:pPr algn="ctr" eaLnBrk="1" hangingPunct="1">
              <a:lnSpc>
                <a:spcPct val="90000"/>
              </a:lnSpc>
              <a:buFontTx/>
              <a:buNone/>
            </a:pPr>
            <a:r>
              <a:rPr lang="en-US" altLang="en-US" b="1" dirty="0">
                <a:solidFill>
                  <a:schemeClr val="tx1"/>
                </a:solidFill>
                <a:hlinkClick r:id="rId3"/>
              </a:rPr>
              <a:t>Daniel@hawaiirwa.org</a:t>
            </a:r>
            <a:endParaRPr lang="en-US" altLang="en-US" b="1" dirty="0">
              <a:solidFill>
                <a:schemeClr val="tx1"/>
              </a:solidFill>
            </a:endParaRPr>
          </a:p>
          <a:p>
            <a:pPr algn="ctr" eaLnBrk="1" hangingPunct="1">
              <a:lnSpc>
                <a:spcPct val="90000"/>
              </a:lnSpc>
              <a:buFontTx/>
              <a:buNone/>
            </a:pPr>
            <a:r>
              <a:rPr lang="en-US" altLang="en-US" b="1" dirty="0">
                <a:solidFill>
                  <a:schemeClr val="tx1"/>
                </a:solidFill>
              </a:rPr>
              <a:t>(808) 747-4356</a:t>
            </a:r>
          </a:p>
          <a:p>
            <a:pPr algn="ctr" eaLnBrk="1" hangingPunct="1">
              <a:lnSpc>
                <a:spcPct val="90000"/>
              </a:lnSpc>
              <a:buFontTx/>
              <a:buNone/>
            </a:pPr>
            <a:endParaRPr lang="en-US" altLang="en-US" b="1" dirty="0">
              <a:solidFill>
                <a:schemeClr val="tx1"/>
              </a:solidFill>
            </a:endParaRPr>
          </a:p>
          <a:p>
            <a:pPr algn="ctr" eaLnBrk="1" hangingPunct="1">
              <a:lnSpc>
                <a:spcPct val="90000"/>
              </a:lnSpc>
              <a:buFontTx/>
              <a:buNone/>
            </a:pPr>
            <a:endParaRPr lang="en-US" altLang="en-US" b="1" dirty="0">
              <a:solidFill>
                <a:schemeClr val="tx1"/>
              </a:solidFill>
            </a:endParaRPr>
          </a:p>
          <a:p>
            <a:pPr algn="ctr" eaLnBrk="1" hangingPunct="1">
              <a:lnSpc>
                <a:spcPct val="90000"/>
              </a:lnSpc>
              <a:buFontTx/>
              <a:buNone/>
            </a:pPr>
            <a:endParaRPr lang="en-US" altLang="en-US" sz="100" b="1" dirty="0">
              <a:solidFill>
                <a:schemeClr val="tx1"/>
              </a:solidFill>
            </a:endParaRPr>
          </a:p>
          <a:p>
            <a:pPr algn="ctr" eaLnBrk="1" hangingPunct="1">
              <a:lnSpc>
                <a:spcPct val="90000"/>
              </a:lnSpc>
              <a:buFontTx/>
              <a:buNone/>
            </a:pPr>
            <a:endParaRPr lang="en-US" altLang="en-US" sz="1400" b="1" dirty="0">
              <a:solidFill>
                <a:schemeClr val="tx1"/>
              </a:solidFill>
            </a:endParaRPr>
          </a:p>
          <a:p>
            <a:pPr eaLnBrk="1" hangingPunct="1">
              <a:lnSpc>
                <a:spcPct val="90000"/>
              </a:lnSpc>
              <a:buFont typeface="Wingdings" panose="05000000000000000000" pitchFamily="2" charset="2"/>
              <a:buNone/>
            </a:pPr>
            <a:endParaRPr lang="en-US" altLang="en-US" sz="2800" dirty="0"/>
          </a:p>
        </p:txBody>
      </p:sp>
      <p:sp>
        <p:nvSpPr>
          <p:cNvPr id="59394" name="Rectangle 2"/>
          <p:cNvSpPr>
            <a:spLocks noGrp="1" noChangeArrowheads="1"/>
          </p:cNvSpPr>
          <p:nvPr>
            <p:ph type="title"/>
          </p:nvPr>
        </p:nvSpPr>
        <p:spPr/>
        <p:txBody>
          <a:bodyPr/>
          <a:lstStyle/>
          <a:p>
            <a:pPr eaLnBrk="1" hangingPunct="1"/>
            <a:r>
              <a:rPr lang="en-US" altLang="en-US" sz="5500" b="1" dirty="0">
                <a:solidFill>
                  <a:schemeClr val="bg1"/>
                </a:solidFill>
              </a:rPr>
              <a:t>           Mahalo!</a:t>
            </a:r>
          </a:p>
        </p:txBody>
      </p:sp>
      <p:pic>
        <p:nvPicPr>
          <p:cNvPr id="3074" name="Picture 2" descr="DOW Logo_Graphic logo (no b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25" y="2285999"/>
            <a:ext cx="2346326" cy="17799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descr="Logo&#10;&#10;Description automatically generated">
            <a:extLst>
              <a:ext uri="{FF2B5EF4-FFF2-40B4-BE49-F238E27FC236}">
                <a16:creationId xmlns:a16="http://schemas.microsoft.com/office/drawing/2014/main" id="{9EF5AE85-A3BA-4784-A5EF-8C72EB4F6C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768" y="243340"/>
            <a:ext cx="1785888" cy="1189720"/>
          </a:xfrm>
          <a:prstGeom prst="rect">
            <a:avLst/>
          </a:prstGeom>
        </p:spPr>
      </p:pic>
      <p:pic>
        <p:nvPicPr>
          <p:cNvPr id="6" name="Picture 2">
            <a:extLst>
              <a:ext uri="{FF2B5EF4-FFF2-40B4-BE49-F238E27FC236}">
                <a16:creationId xmlns:a16="http://schemas.microsoft.com/office/drawing/2014/main" id="{0B3D456C-5FDB-1913-5072-22117D19D4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460129"/>
            <a:ext cx="2482851" cy="167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AAC6F-2517-0754-FCC7-79AAC9D83387}"/>
              </a:ext>
            </a:extLst>
          </p:cNvPr>
          <p:cNvSpPr>
            <a:spLocks noGrp="1"/>
          </p:cNvSpPr>
          <p:nvPr>
            <p:ph idx="1"/>
          </p:nvPr>
        </p:nvSpPr>
        <p:spPr>
          <a:xfrm>
            <a:off x="277500" y="1956312"/>
            <a:ext cx="8305800" cy="4577861"/>
          </a:xfrm>
        </p:spPr>
        <p:txBody>
          <a:bodyPr/>
          <a:lstStyle/>
          <a:p>
            <a:pPr marL="0" indent="0">
              <a:buNone/>
            </a:pPr>
            <a:r>
              <a:rPr lang="en-US" b="1" dirty="0"/>
              <a:t>HRWA STAFF:</a:t>
            </a:r>
          </a:p>
          <a:p>
            <a:pPr marL="0" indent="0">
              <a:buNone/>
            </a:pPr>
            <a:r>
              <a:rPr lang="en-US" sz="1400" dirty="0"/>
              <a:t>Juanita </a:t>
            </a:r>
            <a:r>
              <a:rPr lang="en-US" sz="1400" dirty="0" err="1"/>
              <a:t>Reyher</a:t>
            </a:r>
            <a:r>
              <a:rPr lang="en-US" sz="1400" dirty="0"/>
              <a:t>-Colon, Executive Director</a:t>
            </a:r>
          </a:p>
          <a:p>
            <a:pPr marL="0" indent="0">
              <a:buNone/>
            </a:pPr>
            <a:r>
              <a:rPr lang="en-US" sz="1400" dirty="0"/>
              <a:t>Christine </a:t>
            </a:r>
            <a:r>
              <a:rPr lang="en-US" sz="1400" dirty="0" err="1"/>
              <a:t>Dochin</a:t>
            </a:r>
            <a:r>
              <a:rPr lang="en-US" sz="1400" dirty="0"/>
              <a:t>, Financial Administrator</a:t>
            </a:r>
          </a:p>
          <a:p>
            <a:pPr marL="0" indent="0">
              <a:buNone/>
            </a:pPr>
            <a:r>
              <a:rPr lang="en-US" sz="1400" dirty="0"/>
              <a:t>Hunter </a:t>
            </a:r>
            <a:r>
              <a:rPr lang="en-US" sz="1400" dirty="0" err="1"/>
              <a:t>Liftee</a:t>
            </a:r>
            <a:r>
              <a:rPr lang="en-US" sz="1400" dirty="0"/>
              <a:t>, Office Administrator </a:t>
            </a:r>
          </a:p>
          <a:p>
            <a:pPr marL="0" indent="0">
              <a:buNone/>
            </a:pPr>
            <a:r>
              <a:rPr lang="en-US" sz="1400" dirty="0"/>
              <a:t>Malia Lightner, CEU Coordinator</a:t>
            </a:r>
          </a:p>
          <a:p>
            <a:pPr marL="0" indent="0">
              <a:buNone/>
            </a:pPr>
            <a:r>
              <a:rPr lang="en-US" sz="1400" dirty="0"/>
              <a:t>Dan Chang, Source Water Specialist</a:t>
            </a:r>
          </a:p>
          <a:p>
            <a:pPr marL="0" indent="0">
              <a:buNone/>
            </a:pPr>
            <a:r>
              <a:rPr lang="en-US" sz="1400" dirty="0"/>
              <a:t>Greg DeVito, Technical Specialist</a:t>
            </a:r>
          </a:p>
          <a:p>
            <a:pPr marL="0" indent="0">
              <a:buNone/>
            </a:pPr>
            <a:r>
              <a:rPr lang="en-US" sz="1400" dirty="0"/>
              <a:t>Ted Johns, Wastewater Circuit Rider</a:t>
            </a:r>
          </a:p>
          <a:p>
            <a:pPr marL="0" indent="0">
              <a:buNone/>
            </a:pPr>
            <a:r>
              <a:rPr lang="en-US" sz="1400" dirty="0"/>
              <a:t>Bessie Lee, Water Circuit Rider</a:t>
            </a:r>
          </a:p>
          <a:p>
            <a:pPr marL="0" indent="0">
              <a:buNone/>
            </a:pPr>
            <a:r>
              <a:rPr lang="en-US" sz="1400" dirty="0"/>
              <a:t>Mike Ogata, Water Circuit Rider</a:t>
            </a:r>
          </a:p>
          <a:p>
            <a:pPr marL="0" indent="0">
              <a:buNone/>
            </a:pPr>
            <a:r>
              <a:rPr lang="en-US" sz="1400" dirty="0" err="1"/>
              <a:t>Kamalani</a:t>
            </a:r>
            <a:r>
              <a:rPr lang="en-US" sz="1400" dirty="0"/>
              <a:t> Uehara, Apprentice Coordinator &amp; Technical Trainer</a:t>
            </a:r>
          </a:p>
          <a:p>
            <a:pPr marL="0" indent="0">
              <a:buNone/>
            </a:pPr>
            <a:endParaRPr lang="en-US" dirty="0"/>
          </a:p>
        </p:txBody>
      </p:sp>
      <p:sp>
        <p:nvSpPr>
          <p:cNvPr id="3" name="Text Placeholder 2">
            <a:extLst>
              <a:ext uri="{FF2B5EF4-FFF2-40B4-BE49-F238E27FC236}">
                <a16:creationId xmlns:a16="http://schemas.microsoft.com/office/drawing/2014/main" id="{B3B81241-DDB9-71A7-90A2-C3F95F366087}"/>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F6A0F97C-80E6-9FD3-3C2D-76E52B970E97}"/>
              </a:ext>
            </a:extLst>
          </p:cNvPr>
          <p:cNvSpPr>
            <a:spLocks noGrp="1"/>
          </p:cNvSpPr>
          <p:nvPr>
            <p:ph type="title"/>
          </p:nvPr>
        </p:nvSpPr>
        <p:spPr/>
        <p:txBody>
          <a:bodyPr/>
          <a:lstStyle/>
          <a:p>
            <a:endParaRPr lang="en-US"/>
          </a:p>
        </p:txBody>
      </p:sp>
      <p:sp>
        <p:nvSpPr>
          <p:cNvPr id="7" name="Title 3">
            <a:extLst>
              <a:ext uri="{FF2B5EF4-FFF2-40B4-BE49-F238E27FC236}">
                <a16:creationId xmlns:a16="http://schemas.microsoft.com/office/drawing/2014/main" id="{E071C879-3234-F4A1-FDF9-6FDEF6902572}"/>
              </a:ext>
            </a:extLst>
          </p:cNvPr>
          <p:cNvSpPr txBox="1">
            <a:spLocks/>
          </p:cNvSpPr>
          <p:nvPr/>
        </p:nvSpPr>
        <p:spPr bwMode="auto">
          <a:xfrm>
            <a:off x="990600" y="616582"/>
            <a:ext cx="594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buClr>
                <a:schemeClr val="accent3">
                  <a:lumMod val="50000"/>
                </a:schemeClr>
              </a:buClr>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b="1" dirty="0">
                <a:solidFill>
                  <a:srgbClr val="C00000"/>
                </a:solidFill>
              </a:rPr>
              <a:t>Who is Hawaii Rural Water Association?</a:t>
            </a:r>
          </a:p>
        </p:txBody>
      </p:sp>
      <p:pic>
        <p:nvPicPr>
          <p:cNvPr id="5" name="Picture 22">
            <a:extLst>
              <a:ext uri="{FF2B5EF4-FFF2-40B4-BE49-F238E27FC236}">
                <a16:creationId xmlns:a16="http://schemas.microsoft.com/office/drawing/2014/main" id="{B696230A-3578-12F5-06BD-559D2C9E3C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6999" y="609600"/>
            <a:ext cx="223093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256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548736"/>
            <a:ext cx="4533900" cy="685800"/>
          </a:xfrm>
        </p:spPr>
        <p:txBody>
          <a:bodyPr/>
          <a:lstStyle/>
          <a:p>
            <a:pPr>
              <a:defRPr/>
            </a:pPr>
            <a:r>
              <a:rPr lang="en-US" sz="3600" b="1" dirty="0">
                <a:solidFill>
                  <a:srgbClr val="C00000"/>
                </a:solidFill>
              </a:rPr>
              <a:t>What is Project WET?</a:t>
            </a:r>
          </a:p>
        </p:txBody>
      </p:sp>
      <p:sp>
        <p:nvSpPr>
          <p:cNvPr id="8" name="Content Placeholder 1"/>
          <p:cNvSpPr txBox="1">
            <a:spLocks/>
          </p:cNvSpPr>
          <p:nvPr/>
        </p:nvSpPr>
        <p:spPr bwMode="auto">
          <a:xfrm>
            <a:off x="190500" y="2590800"/>
            <a:ext cx="8763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1430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marL="285750" indent="-285750"/>
            <a:r>
              <a:rPr lang="en-US" sz="2800" dirty="0"/>
              <a:t>A 501(c)(3) not-for-profit organization founded in 1984 by Dennis Nelson, while working at the North Dakota State Water Commission.</a:t>
            </a:r>
          </a:p>
          <a:p>
            <a:pPr marL="285750" indent="-285750"/>
            <a:r>
              <a:rPr lang="en-US" sz="2800" dirty="0"/>
              <a:t>A compilation of the most extensive series of water resource education materials in the world!</a:t>
            </a:r>
          </a:p>
          <a:p>
            <a:pPr marL="285750" indent="-285750"/>
            <a:r>
              <a:rPr lang="en-US" sz="2800" dirty="0"/>
              <a:t>An award-winning water education curriculum </a:t>
            </a:r>
            <a:r>
              <a:rPr lang="en-US" dirty="0"/>
              <a:t>Guide 2.0 </a:t>
            </a:r>
            <a:endParaRPr lang="en-US" sz="2800" dirty="0"/>
          </a:p>
          <a:p>
            <a:pPr marL="285750" indent="-285750"/>
            <a:r>
              <a:rPr lang="en-US" sz="2800" dirty="0"/>
              <a:t>A world-wide network that offers educational training, specialty publications and water themed festivals.</a:t>
            </a:r>
            <a:endParaRPr lang="en-US" dirty="0"/>
          </a:p>
          <a:p>
            <a:pPr marL="285750" indent="-285750"/>
            <a:endParaRPr lang="en-US" sz="2800" dirty="0"/>
          </a:p>
        </p:txBody>
      </p:sp>
      <p:pic>
        <p:nvPicPr>
          <p:cNvPr id="5" name="Picture 4" descr="Logo&#10;&#10;Description automatically generated">
            <a:extLst>
              <a:ext uri="{FF2B5EF4-FFF2-40B4-BE49-F238E27FC236}">
                <a16:creationId xmlns:a16="http://schemas.microsoft.com/office/drawing/2014/main" id="{77C4C061-F060-4CE4-800E-8B31906C0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57200"/>
            <a:ext cx="2538988" cy="1656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childTnLst>
                          </p:cTn>
                        </p:par>
                        <p:par>
                          <p:cTn id="8" fill="hold">
                            <p:stCondLst>
                              <p:cond delay="2750"/>
                            </p:stCondLst>
                            <p:childTnLst>
                              <p:par>
                                <p:cTn id="9" presetID="10" presetClass="entr" presetSubtype="0" fill="hold" grpId="0" nodeType="afterEffect">
                                  <p:stCondLst>
                                    <p:cond delay="1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1000"/>
                                        <p:tgtEl>
                                          <p:spTgt spid="8">
                                            <p:txEl>
                                              <p:pRg st="1" end="1"/>
                                            </p:txEl>
                                          </p:spTgt>
                                        </p:tgtEl>
                                      </p:cBhvr>
                                    </p:animEffect>
                                  </p:childTnLst>
                                </p:cTn>
                              </p:par>
                            </p:childTnLst>
                          </p:cTn>
                        </p:par>
                        <p:par>
                          <p:cTn id="12" fill="hold">
                            <p:stCondLst>
                              <p:cond delay="5250"/>
                            </p:stCondLst>
                            <p:childTnLst>
                              <p:par>
                                <p:cTn id="13" presetID="10" presetClass="entr" presetSubtype="0" fill="hold" grpId="0" nodeType="afterEffect">
                                  <p:stCondLst>
                                    <p:cond delay="1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childTnLst>
                                </p:cTn>
                              </p:par>
                            </p:childTnLst>
                          </p:cTn>
                        </p:par>
                        <p:par>
                          <p:cTn id="16" fill="hold">
                            <p:stCondLst>
                              <p:cond delay="7750"/>
                            </p:stCondLst>
                            <p:childTnLst>
                              <p:par>
                                <p:cTn id="17" presetID="10" presetClass="entr" presetSubtype="0" fill="hold" grpId="0" nodeType="afterEffect">
                                  <p:stCondLst>
                                    <p:cond delay="1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9" name="Rectangle 5"/>
          <p:cNvSpPr>
            <a:spLocks noChangeArrowheads="1"/>
          </p:cNvSpPr>
          <p:nvPr/>
        </p:nvSpPr>
        <p:spPr bwMode="auto">
          <a:xfrm>
            <a:off x="455090" y="3733800"/>
            <a:ext cx="8309811" cy="954107"/>
          </a:xfrm>
          <a:prstGeom prst="rect">
            <a:avLst/>
          </a:prstGeom>
          <a:noFill/>
          <a:ln w="9525">
            <a:noFill/>
            <a:miter lim="800000"/>
            <a:headEnd/>
            <a:tailEnd/>
          </a:ln>
          <a:effectLst/>
        </p:spPr>
        <p:txBody>
          <a:bodyPr wrap="square">
            <a:spAutoFit/>
          </a:bodyPr>
          <a:lstStyle/>
          <a:p>
            <a:pPr algn="ctr"/>
            <a:r>
              <a:rPr lang="en-US" sz="2800" b="1" i="0" dirty="0">
                <a:solidFill>
                  <a:srgbClr val="00477C"/>
                </a:solidFill>
                <a:effectLst>
                  <a:outerShdw blurRad="38100" dist="38100" dir="2700000" algn="tl">
                    <a:srgbClr val="000000">
                      <a:alpha val="43137"/>
                    </a:srgbClr>
                  </a:outerShdw>
                </a:effectLst>
                <a:latin typeface="canada-type-gibson"/>
              </a:rPr>
              <a:t>Advancing water education</a:t>
            </a:r>
            <a:r>
              <a:rPr lang="en-US" sz="2800" b="0" i="0" dirty="0">
                <a:solidFill>
                  <a:srgbClr val="00477C"/>
                </a:solidFill>
                <a:effectLst>
                  <a:outerShdw blurRad="38100" dist="38100" dir="2700000" algn="tl">
                    <a:srgbClr val="000000">
                      <a:alpha val="43137"/>
                    </a:srgbClr>
                  </a:outerShdw>
                </a:effectLst>
                <a:latin typeface="canada-type-gibson"/>
              </a:rPr>
              <a:t> to understand global challenges and </a:t>
            </a:r>
            <a:r>
              <a:rPr lang="en-US" sz="2800" b="1" i="0" dirty="0">
                <a:solidFill>
                  <a:srgbClr val="00477C"/>
                </a:solidFill>
                <a:effectLst>
                  <a:outerShdw blurRad="38100" dist="38100" dir="2700000" algn="tl">
                    <a:srgbClr val="000000">
                      <a:alpha val="43137"/>
                    </a:srgbClr>
                  </a:outerShdw>
                </a:effectLst>
                <a:latin typeface="canada-type-gibson"/>
              </a:rPr>
              <a:t>inspire local solutions</a:t>
            </a:r>
            <a:endParaRPr lang="en-US" sz="2800" b="0" i="0" dirty="0">
              <a:solidFill>
                <a:srgbClr val="00477C"/>
              </a:solidFill>
              <a:effectLst>
                <a:outerShdw blurRad="38100" dist="38100" dir="2700000" algn="tl">
                  <a:srgbClr val="000000">
                    <a:alpha val="43137"/>
                  </a:srgbClr>
                </a:outerShdw>
              </a:effectLst>
              <a:latin typeface="canada-type-gibson"/>
            </a:endParaRPr>
          </a:p>
        </p:txBody>
      </p:sp>
      <p:sp>
        <p:nvSpPr>
          <p:cNvPr id="2" name="Title 1"/>
          <p:cNvSpPr>
            <a:spLocks noGrp="1"/>
          </p:cNvSpPr>
          <p:nvPr>
            <p:ph type="title"/>
          </p:nvPr>
        </p:nvSpPr>
        <p:spPr>
          <a:xfrm>
            <a:off x="381000" y="263257"/>
            <a:ext cx="6096001" cy="990442"/>
          </a:xfrm>
        </p:spPr>
        <p:txBody>
          <a:bodyPr>
            <a:normAutofit fontScale="90000"/>
          </a:bodyPr>
          <a:lstStyle/>
          <a:p>
            <a:pPr>
              <a:defRPr/>
            </a:pPr>
            <a:r>
              <a:rPr lang="en-US" sz="4400" b="1" dirty="0">
                <a:solidFill>
                  <a:schemeClr val="bg1"/>
                </a:solidFill>
              </a:rPr>
              <a:t>Project WET’s Mission is… </a:t>
            </a:r>
            <a:endParaRPr lang="en-US" dirty="0">
              <a:solidFill>
                <a:schemeClr val="bg1"/>
              </a:solidFill>
            </a:endParaRPr>
          </a:p>
        </p:txBody>
      </p:sp>
      <p:pic>
        <p:nvPicPr>
          <p:cNvPr id="7" name="Picture 6" descr="Logo&#10;&#10;Description automatically generated">
            <a:extLst>
              <a:ext uri="{FF2B5EF4-FFF2-40B4-BE49-F238E27FC236}">
                <a16:creationId xmlns:a16="http://schemas.microsoft.com/office/drawing/2014/main" id="{BE4207F9-4709-4A51-94F5-BCD4CB71A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410200"/>
            <a:ext cx="1803604" cy="1184639"/>
          </a:xfrm>
          <a:prstGeom prst="rect">
            <a:avLst/>
          </a:prstGeom>
        </p:spPr>
      </p:pic>
      <p:pic>
        <p:nvPicPr>
          <p:cNvPr id="9" name="Picture 8" descr="A picture containing person, child, child, playground&#10;&#10;Description automatically generated">
            <a:extLst>
              <a:ext uri="{FF2B5EF4-FFF2-40B4-BE49-F238E27FC236}">
                <a16:creationId xmlns:a16="http://schemas.microsoft.com/office/drawing/2014/main" id="{67AB372C-B229-41BB-B0E8-31B42EF3114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12527" y="1697846"/>
            <a:ext cx="2659726" cy="1825891"/>
          </a:xfrm>
          <a:prstGeom prst="rect">
            <a:avLst/>
          </a:prstGeom>
        </p:spPr>
      </p:pic>
      <p:pic>
        <p:nvPicPr>
          <p:cNvPr id="12" name="Picture 11" descr="A group of children playing with a bucket&#10;&#10;Description automatically generated with low confidence">
            <a:extLst>
              <a:ext uri="{FF2B5EF4-FFF2-40B4-BE49-F238E27FC236}">
                <a16:creationId xmlns:a16="http://schemas.microsoft.com/office/drawing/2014/main" id="{EA9E5A1F-DFF4-43CD-BBB7-2CE46CCE150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90875" y="1696345"/>
            <a:ext cx="2439918" cy="1829939"/>
          </a:xfrm>
          <a:prstGeom prst="rect">
            <a:avLst/>
          </a:prstGeom>
        </p:spPr>
      </p:pic>
      <p:pic>
        <p:nvPicPr>
          <p:cNvPr id="14" name="Picture 13" descr="A person and a child fetching water from a well&#10;&#10;Description automatically generated with low confidence">
            <a:extLst>
              <a:ext uri="{FF2B5EF4-FFF2-40B4-BE49-F238E27FC236}">
                <a16:creationId xmlns:a16="http://schemas.microsoft.com/office/drawing/2014/main" id="{3908A06E-F820-45DC-87ED-54B9457435A4}"/>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55042" y="1696345"/>
            <a:ext cx="2754100" cy="1828894"/>
          </a:xfrm>
          <a:prstGeom prst="rect">
            <a:avLst/>
          </a:prstGeom>
        </p:spPr>
      </p:pic>
      <p:pic>
        <p:nvPicPr>
          <p:cNvPr id="8" name="Picture 7" descr="Logo&#10;&#10;Description automatically generated">
            <a:extLst>
              <a:ext uri="{FF2B5EF4-FFF2-40B4-BE49-F238E27FC236}">
                <a16:creationId xmlns:a16="http://schemas.microsoft.com/office/drawing/2014/main" id="{58404842-FBE3-42B1-99F1-13DB293C72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74" r="28177" b="48541"/>
          <a:stretch/>
        </p:blipFill>
        <p:spPr>
          <a:xfrm>
            <a:off x="7162800" y="383282"/>
            <a:ext cx="1480678" cy="1184542"/>
          </a:xfrm>
          <a:prstGeom prst="rect">
            <a:avLst/>
          </a:prstGeom>
        </p:spPr>
      </p:pic>
      <p:sp>
        <p:nvSpPr>
          <p:cNvPr id="10" name="Title 1">
            <a:extLst>
              <a:ext uri="{FF2B5EF4-FFF2-40B4-BE49-F238E27FC236}">
                <a16:creationId xmlns:a16="http://schemas.microsoft.com/office/drawing/2014/main" id="{7123DAAD-564F-4197-BA0F-72FC70DB67D0}"/>
              </a:ext>
            </a:extLst>
          </p:cNvPr>
          <p:cNvSpPr txBox="1">
            <a:spLocks/>
          </p:cNvSpPr>
          <p:nvPr/>
        </p:nvSpPr>
        <p:spPr bwMode="auto">
          <a:xfrm>
            <a:off x="7181106" y="6266041"/>
            <a:ext cx="1597009" cy="41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b="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defRPr/>
            </a:pPr>
            <a:r>
              <a:rPr lang="en-US" sz="1800" i="1" dirty="0">
                <a:solidFill>
                  <a:schemeClr val="tx2"/>
                </a:solidFill>
              </a:rPr>
              <a:t>Our Mission</a:t>
            </a:r>
            <a:endParaRPr lang="en-US" sz="1100" i="1" dirty="0">
              <a:solidFill>
                <a:schemeClr val="tx2"/>
              </a:solidFill>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56CFB701-E058-4052-9999-B4D02B816EB6}"/>
              </a:ext>
            </a:extLst>
          </p:cNvPr>
          <p:cNvPicPr>
            <a:picLocks noChangeAspect="1"/>
          </p:cNvPicPr>
          <p:nvPr/>
        </p:nvPicPr>
        <p:blipFill>
          <a:blip r:embed="rId3" cstate="print">
            <a:extLst>
              <a:ext uri="{28A0092B-C50C-407E-A947-70E740481C1C}">
                <a14:useLocalDpi xmlns:a14="http://schemas.microsoft.com/office/drawing/2010/main" val="0"/>
              </a:ext>
            </a:extLst>
          </a:blip>
          <a:srcRect l="5547" t="21762" r="6679" b="19736"/>
          <a:stretch>
            <a:fillRect/>
          </a:stretch>
        </p:blipFill>
        <p:spPr bwMode="auto">
          <a:xfrm>
            <a:off x="304800" y="1317717"/>
            <a:ext cx="8534400" cy="422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6114" y="410816"/>
            <a:ext cx="6530486" cy="979050"/>
          </a:xfrm>
        </p:spPr>
        <p:txBody>
          <a:bodyPr>
            <a:normAutofit/>
          </a:bodyPr>
          <a:lstStyle/>
          <a:p>
            <a:pPr algn="ctr">
              <a:defRPr/>
            </a:pPr>
            <a:r>
              <a:rPr lang="en-US" b="1" dirty="0">
                <a:solidFill>
                  <a:schemeClr val="accent5"/>
                </a:solidFill>
              </a:rPr>
              <a:t>Project WET is Active in More Than 60 Countries around the World</a:t>
            </a:r>
          </a:p>
        </p:txBody>
      </p:sp>
      <p:pic>
        <p:nvPicPr>
          <p:cNvPr id="6" name="Picture 5" descr="Logo&#10;&#10;Description automatically generated">
            <a:extLst>
              <a:ext uri="{FF2B5EF4-FFF2-40B4-BE49-F238E27FC236}">
                <a16:creationId xmlns:a16="http://schemas.microsoft.com/office/drawing/2014/main" id="{01E7BBC0-B1B0-4FD1-8FAD-76B6C66636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490" y="3124200"/>
            <a:ext cx="686302" cy="457200"/>
          </a:xfrm>
          <a:prstGeom prst="rect">
            <a:avLst/>
          </a:prstGeom>
        </p:spPr>
      </p:pic>
      <p:pic>
        <p:nvPicPr>
          <p:cNvPr id="12" name="Picture 11" descr="Logo&#10;&#10;Description automatically generated">
            <a:extLst>
              <a:ext uri="{FF2B5EF4-FFF2-40B4-BE49-F238E27FC236}">
                <a16:creationId xmlns:a16="http://schemas.microsoft.com/office/drawing/2014/main" id="{7C0CF81F-B544-49F7-B092-074401AD00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406" y="5498755"/>
            <a:ext cx="1803604" cy="1184639"/>
          </a:xfrm>
          <a:prstGeom prst="rect">
            <a:avLst/>
          </a:prstGeom>
        </p:spPr>
      </p:pic>
      <p:pic>
        <p:nvPicPr>
          <p:cNvPr id="3074" name="Picture 2">
            <a:extLst>
              <a:ext uri="{FF2B5EF4-FFF2-40B4-BE49-F238E27FC236}">
                <a16:creationId xmlns:a16="http://schemas.microsoft.com/office/drawing/2014/main" id="{C4C6C7A3-D127-4213-8240-63D3B7BF6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005" y="304800"/>
            <a:ext cx="1673789" cy="1673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598755" y="6021475"/>
            <a:ext cx="635239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Tx/>
              <a:buNone/>
            </a:pPr>
            <a:r>
              <a:rPr lang="en-US" altLang="en-US" sz="3200" b="1" dirty="0"/>
              <a:t>Interdisciplinary and Supplemental</a:t>
            </a:r>
          </a:p>
        </p:txBody>
      </p:sp>
      <p:sp>
        <p:nvSpPr>
          <p:cNvPr id="20483" name="Oval 4"/>
          <p:cNvSpPr>
            <a:spLocks noChangeArrowheads="1"/>
          </p:cNvSpPr>
          <p:nvPr/>
        </p:nvSpPr>
        <p:spPr bwMode="auto">
          <a:xfrm>
            <a:off x="4772810" y="3886200"/>
            <a:ext cx="1771650" cy="1654175"/>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2000"/>
          </a:p>
        </p:txBody>
      </p:sp>
      <p:sp>
        <p:nvSpPr>
          <p:cNvPr id="20484" name="Text Box 5"/>
          <p:cNvSpPr txBox="1">
            <a:spLocks noChangeArrowheads="1"/>
          </p:cNvSpPr>
          <p:nvPr/>
        </p:nvSpPr>
        <p:spPr bwMode="auto">
          <a:xfrm>
            <a:off x="6144410" y="31242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50000"/>
              </a:spcBef>
              <a:buClrTx/>
              <a:buSzTx/>
              <a:buFontTx/>
              <a:buNone/>
            </a:pPr>
            <a:r>
              <a:rPr lang="en-US" altLang="en-US" sz="2000"/>
              <a:t>Math</a:t>
            </a:r>
          </a:p>
        </p:txBody>
      </p:sp>
      <p:sp>
        <p:nvSpPr>
          <p:cNvPr id="20485" name="Oval 6"/>
          <p:cNvSpPr>
            <a:spLocks noChangeArrowheads="1"/>
          </p:cNvSpPr>
          <p:nvPr/>
        </p:nvSpPr>
        <p:spPr bwMode="auto">
          <a:xfrm>
            <a:off x="5611010" y="2438400"/>
            <a:ext cx="1771650" cy="1654175"/>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2000"/>
          </a:p>
        </p:txBody>
      </p:sp>
      <p:sp>
        <p:nvSpPr>
          <p:cNvPr id="20486" name="Oval 7"/>
          <p:cNvSpPr>
            <a:spLocks noChangeArrowheads="1"/>
          </p:cNvSpPr>
          <p:nvPr/>
        </p:nvSpPr>
        <p:spPr bwMode="auto">
          <a:xfrm>
            <a:off x="2944010" y="3886200"/>
            <a:ext cx="1771650" cy="1654175"/>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2000"/>
          </a:p>
        </p:txBody>
      </p:sp>
      <p:sp>
        <p:nvSpPr>
          <p:cNvPr id="20487" name="Oval 8"/>
          <p:cNvSpPr>
            <a:spLocks noChangeArrowheads="1"/>
          </p:cNvSpPr>
          <p:nvPr/>
        </p:nvSpPr>
        <p:spPr bwMode="auto">
          <a:xfrm>
            <a:off x="1648610" y="2743200"/>
            <a:ext cx="1771650" cy="1654175"/>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2000"/>
          </a:p>
        </p:txBody>
      </p:sp>
      <p:sp>
        <p:nvSpPr>
          <p:cNvPr id="20488" name="Oval 9"/>
          <p:cNvSpPr>
            <a:spLocks noChangeArrowheads="1"/>
          </p:cNvSpPr>
          <p:nvPr/>
        </p:nvSpPr>
        <p:spPr bwMode="auto">
          <a:xfrm>
            <a:off x="1877210" y="1066800"/>
            <a:ext cx="1771650" cy="1654175"/>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2000"/>
          </a:p>
        </p:txBody>
      </p:sp>
      <p:sp>
        <p:nvSpPr>
          <p:cNvPr id="20489" name="Oval 10"/>
          <p:cNvSpPr>
            <a:spLocks noChangeArrowheads="1"/>
          </p:cNvSpPr>
          <p:nvPr/>
        </p:nvSpPr>
        <p:spPr bwMode="auto">
          <a:xfrm>
            <a:off x="5153810" y="838200"/>
            <a:ext cx="1771650" cy="1654175"/>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1800">
              <a:solidFill>
                <a:schemeClr val="tx1"/>
              </a:solidFill>
            </a:endParaRPr>
          </a:p>
        </p:txBody>
      </p:sp>
      <p:sp>
        <p:nvSpPr>
          <p:cNvPr id="20490" name="Oval 11"/>
          <p:cNvSpPr>
            <a:spLocks noChangeArrowheads="1"/>
          </p:cNvSpPr>
          <p:nvPr/>
        </p:nvSpPr>
        <p:spPr bwMode="auto">
          <a:xfrm>
            <a:off x="3477410" y="304800"/>
            <a:ext cx="1771650" cy="1654175"/>
          </a:xfrm>
          <a:prstGeom prst="ellipse">
            <a:avLst/>
          </a:pr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1800">
              <a:solidFill>
                <a:schemeClr val="tx1"/>
              </a:solidFill>
            </a:endParaRPr>
          </a:p>
        </p:txBody>
      </p:sp>
      <p:sp>
        <p:nvSpPr>
          <p:cNvPr id="20491" name="Text Box 12"/>
          <p:cNvSpPr txBox="1">
            <a:spLocks noChangeArrowheads="1"/>
          </p:cNvSpPr>
          <p:nvPr/>
        </p:nvSpPr>
        <p:spPr bwMode="auto">
          <a:xfrm>
            <a:off x="4087010" y="838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50000"/>
              </a:spcBef>
              <a:buClrTx/>
              <a:buSzTx/>
              <a:buFontTx/>
              <a:buNone/>
            </a:pPr>
            <a:r>
              <a:rPr lang="en-US" altLang="en-US" sz="2000"/>
              <a:t>Art</a:t>
            </a:r>
          </a:p>
        </p:txBody>
      </p:sp>
      <p:sp>
        <p:nvSpPr>
          <p:cNvPr id="20492" name="Text Box 13"/>
          <p:cNvSpPr txBox="1">
            <a:spLocks noChangeArrowheads="1"/>
          </p:cNvSpPr>
          <p:nvPr/>
        </p:nvSpPr>
        <p:spPr bwMode="auto">
          <a:xfrm>
            <a:off x="5458610" y="14478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50000"/>
              </a:spcBef>
              <a:buClrTx/>
              <a:buSzTx/>
              <a:buFontTx/>
              <a:buNone/>
            </a:pPr>
            <a:r>
              <a:rPr lang="en-US" altLang="en-US" sz="2000"/>
              <a:t>Health/PE</a:t>
            </a:r>
          </a:p>
        </p:txBody>
      </p:sp>
      <p:sp>
        <p:nvSpPr>
          <p:cNvPr id="20493" name="Text Box 14"/>
          <p:cNvSpPr txBox="1">
            <a:spLocks noChangeArrowheads="1"/>
          </p:cNvSpPr>
          <p:nvPr/>
        </p:nvSpPr>
        <p:spPr bwMode="auto">
          <a:xfrm>
            <a:off x="5230010" y="45720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50000"/>
              </a:spcBef>
              <a:buClrTx/>
              <a:buSzTx/>
              <a:buFontTx/>
              <a:buNone/>
            </a:pPr>
            <a:r>
              <a:rPr lang="en-US" altLang="en-US" sz="2000"/>
              <a:t>Music</a:t>
            </a:r>
          </a:p>
        </p:txBody>
      </p:sp>
      <p:sp>
        <p:nvSpPr>
          <p:cNvPr id="20494" name="Text Box 15"/>
          <p:cNvSpPr txBox="1">
            <a:spLocks noChangeArrowheads="1"/>
          </p:cNvSpPr>
          <p:nvPr/>
        </p:nvSpPr>
        <p:spPr bwMode="auto">
          <a:xfrm>
            <a:off x="3172610" y="4495800"/>
            <a:ext cx="129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en-US" sz="2000" dirty="0"/>
              <a:t>Language Arts</a:t>
            </a:r>
          </a:p>
        </p:txBody>
      </p:sp>
      <p:sp>
        <p:nvSpPr>
          <p:cNvPr id="20495" name="Text Box 16"/>
          <p:cNvSpPr txBox="1">
            <a:spLocks noChangeArrowheads="1"/>
          </p:cNvSpPr>
          <p:nvPr/>
        </p:nvSpPr>
        <p:spPr bwMode="auto">
          <a:xfrm>
            <a:off x="1953410" y="335280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50000"/>
              </a:spcBef>
              <a:buClrTx/>
              <a:buSzTx/>
              <a:buFontTx/>
              <a:buNone/>
            </a:pPr>
            <a:r>
              <a:rPr lang="en-US" altLang="en-US" sz="2000" dirty="0"/>
              <a:t>Science</a:t>
            </a:r>
          </a:p>
        </p:txBody>
      </p:sp>
      <p:sp>
        <p:nvSpPr>
          <p:cNvPr id="20496" name="Text Box 17"/>
          <p:cNvSpPr txBox="1">
            <a:spLocks noChangeArrowheads="1"/>
          </p:cNvSpPr>
          <p:nvPr/>
        </p:nvSpPr>
        <p:spPr bwMode="auto">
          <a:xfrm>
            <a:off x="2182010" y="1524000"/>
            <a:ext cx="106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en-US" sz="2000"/>
              <a:t>Social Studies</a:t>
            </a:r>
          </a:p>
        </p:txBody>
      </p:sp>
      <p:sp>
        <p:nvSpPr>
          <p:cNvPr id="20497" name="Oval 3"/>
          <p:cNvSpPr>
            <a:spLocks noChangeArrowheads="1"/>
          </p:cNvSpPr>
          <p:nvPr/>
        </p:nvSpPr>
        <p:spPr bwMode="auto">
          <a:xfrm>
            <a:off x="2944010" y="1447800"/>
            <a:ext cx="3157538" cy="2989263"/>
          </a:xfrm>
          <a:prstGeom prst="ellipse">
            <a:avLst/>
          </a:prstGeom>
          <a:solidFill>
            <a:schemeClr val="accent1"/>
          </a:solidFill>
          <a:ln w="28575">
            <a:solidFill>
              <a:schemeClr val="tx1"/>
            </a:solidFill>
            <a:round/>
            <a:headEnd/>
            <a:tailEnd/>
          </a:ln>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US" altLang="en-US" sz="2000"/>
          </a:p>
        </p:txBody>
      </p:sp>
      <p:pic>
        <p:nvPicPr>
          <p:cNvPr id="19" name="Picture 18" descr="Logo&#10;&#10;Description automatically generated">
            <a:extLst>
              <a:ext uri="{FF2B5EF4-FFF2-40B4-BE49-F238E27FC236}">
                <a16:creationId xmlns:a16="http://schemas.microsoft.com/office/drawing/2014/main" id="{FFE0745F-6E6E-41D7-A731-2F591E7F3D2E}"/>
              </a:ext>
            </a:extLst>
          </p:cNvPr>
          <p:cNvPicPr>
            <a:picLocks noChangeAspect="1"/>
          </p:cNvPicPr>
          <p:nvPr/>
        </p:nvPicPr>
        <p:blipFill rotWithShape="1">
          <a:blip r:embed="rId3">
            <a:extLst>
              <a:ext uri="{28A0092B-C50C-407E-A947-70E740481C1C}">
                <a14:useLocalDpi xmlns:a14="http://schemas.microsoft.com/office/drawing/2010/main" val="0"/>
              </a:ext>
            </a:extLst>
          </a:blip>
          <a:srcRect l="29828" r="29249" b="42554"/>
          <a:stretch/>
        </p:blipFill>
        <p:spPr>
          <a:xfrm>
            <a:off x="2791611" y="1546225"/>
            <a:ext cx="3524249" cy="3101975"/>
          </a:xfrm>
          <a:prstGeom prst="rect">
            <a:avLst/>
          </a:prstGeom>
        </p:spPr>
      </p:pic>
      <p:pic>
        <p:nvPicPr>
          <p:cNvPr id="22" name="Picture 21" descr="Logo&#10;&#10;Description automatically generated">
            <a:extLst>
              <a:ext uri="{FF2B5EF4-FFF2-40B4-BE49-F238E27FC236}">
                <a16:creationId xmlns:a16="http://schemas.microsoft.com/office/drawing/2014/main" id="{6427BD1D-AB9B-488D-BEED-A8E53907D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06" y="5498755"/>
            <a:ext cx="1803604" cy="1184639"/>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31777</TotalTime>
  <Words>3346</Words>
  <Application>Microsoft Office PowerPoint</Application>
  <PresentationFormat>On-screen Show (4:3)</PresentationFormat>
  <Paragraphs>388</Paragraphs>
  <Slides>48</Slides>
  <Notes>28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0" baseType="lpstr">
      <vt:lpstr>Aldhabi</vt:lpstr>
      <vt:lpstr>Arial</vt:lpstr>
      <vt:lpstr>Calibri</vt:lpstr>
      <vt:lpstr>canada-type-gibson</vt:lpstr>
      <vt:lpstr>Candara</vt:lpstr>
      <vt:lpstr>Courier New</vt:lpstr>
      <vt:lpstr>Segoe UI</vt:lpstr>
      <vt:lpstr>Symbol</vt:lpstr>
      <vt:lpstr>Tw Cen MT</vt:lpstr>
      <vt:lpstr>Wingdings</vt:lpstr>
      <vt:lpstr>Waveform</vt:lpstr>
      <vt:lpstr>Acrobat Document</vt:lpstr>
      <vt:lpstr>Project WET (Water Education Today)  HAWAII RURAL WATER ASSOCIATION and PROJECT WET HAWAII</vt:lpstr>
      <vt:lpstr>PowerPoint Presentation</vt:lpstr>
      <vt:lpstr>PowerPoint Presentation</vt:lpstr>
      <vt:lpstr>PowerPoint Presentation</vt:lpstr>
      <vt:lpstr>PowerPoint Presentation</vt:lpstr>
      <vt:lpstr>What is Project WET?</vt:lpstr>
      <vt:lpstr>Project WET’s Mission is… </vt:lpstr>
      <vt:lpstr>Project WET is Active in More Than 60 Countries around the World</vt:lpstr>
      <vt:lpstr>PowerPoint Presentation</vt:lpstr>
      <vt:lpstr>Educational Stages</vt:lpstr>
      <vt:lpstr>PowerPoint Presentation</vt:lpstr>
      <vt:lpstr>Teaching students HOW to think not WHAT to 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HRWA and Project WET</vt:lpstr>
      <vt:lpstr>Hawaii Rural Water Association  and  Project wet Hawaii </vt:lpstr>
      <vt:lpstr>Benefits of Project WET for Educational Outreach</vt:lpstr>
      <vt:lpstr>ADAPTABLE and FLEXIBLE</vt:lpstr>
      <vt:lpstr>OTHER SOURCE WATER PROTECTION Activities   </vt:lpstr>
      <vt:lpstr>OTHER SOURCE WATER PROTECTION Activities   </vt:lpstr>
      <vt:lpstr>HRWA and Project WET</vt:lpstr>
      <vt:lpstr>Hawaii’s Grassroot  Source Water Protection Program</vt:lpstr>
      <vt:lpstr>Cesspool upgrades 88,000 Estimated statewide</vt:lpstr>
      <vt:lpstr>Hawaii’s abandoned wells estimated over 1,500+ (Statewide)</vt:lpstr>
      <vt:lpstr>Hawaii’s source water protection  education &amp; outreach  program </vt:lpstr>
      <vt:lpstr>PROJECT WET ACTIVITIES  for SOURCE WATER SOURCE WATER PROTECTION   </vt:lpstr>
      <vt:lpstr>PROJECT WET SOURCE WATER PROTECTION Activities</vt:lpstr>
      <vt:lpstr>PROJECT WET SOURCE WATER PROTECTION Activities</vt:lpstr>
      <vt:lpstr>ADAPTABLE and FLEXIBLE</vt:lpstr>
      <vt:lpstr>DEVELOPING RELATIONSHIPS and activities</vt:lpstr>
      <vt:lpstr>PowerPoint Presentation</vt:lpstr>
      <vt:lpstr>SHOULD BE FUN</vt:lpstr>
      <vt:lpstr>SHOULD BE HANDS-ON</vt:lpstr>
      <vt:lpstr>PROJECT WET PERFECT FOR  WATER and WASTEWATER UTILITIES</vt:lpstr>
      <vt:lpstr>HOW TO BE A PART OF PROJECT WET HAWAII?</vt:lpstr>
      <vt:lpstr>HOW YOU CAN GET INVOLVED WITH THE  PROJECT WET HAWAII PROGRAM</vt:lpstr>
      <vt:lpstr>Project WET Hawaii Program WHERE DO WE GO FROM HERE? GOALS FOR 2023-2024</vt:lpstr>
      <vt:lpstr>           Mahalo!</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WET Foundation</dc:title>
  <dc:creator>Kaohelaulii, Jonell</dc:creator>
  <cp:lastModifiedBy>Daniel Chang</cp:lastModifiedBy>
  <cp:revision>262</cp:revision>
  <cp:lastPrinted>2022-05-24T00:55:42Z</cp:lastPrinted>
  <dcterms:created xsi:type="dcterms:W3CDTF">2011-07-29T17:10:16Z</dcterms:created>
  <dcterms:modified xsi:type="dcterms:W3CDTF">2023-05-18T16:28:49Z</dcterms:modified>
</cp:coreProperties>
</file>