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20" r:id="rId3"/>
    <p:sldId id="293" r:id="rId4"/>
    <p:sldId id="292" r:id="rId5"/>
    <p:sldId id="295" r:id="rId6"/>
    <p:sldId id="318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5" r:id="rId16"/>
    <p:sldId id="306" r:id="rId17"/>
    <p:sldId id="307" r:id="rId18"/>
    <p:sldId id="309" r:id="rId19"/>
    <p:sldId id="310" r:id="rId20"/>
    <p:sldId id="311" r:id="rId21"/>
    <p:sldId id="308" r:id="rId22"/>
    <p:sldId id="314" r:id="rId23"/>
    <p:sldId id="315" r:id="rId24"/>
    <p:sldId id="316" r:id="rId25"/>
    <p:sldId id="312" r:id="rId26"/>
    <p:sldId id="3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32F00-E59B-43DA-9545-B0FE7D17D56D}" v="25" dt="2023-04-25T17:00:56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Mallakis" userId="874adc8a28ac76af" providerId="LiveId" clId="{7A432F00-E59B-43DA-9545-B0FE7D17D56D}"/>
    <pc:docChg chg="custSel delSld modSld">
      <pc:chgData name="George Mallakis" userId="874adc8a28ac76af" providerId="LiveId" clId="{7A432F00-E59B-43DA-9545-B0FE7D17D56D}" dt="2023-04-25T17:00:56.770" v="188" actId="1076"/>
      <pc:docMkLst>
        <pc:docMk/>
      </pc:docMkLst>
      <pc:sldChg chg="addSp delSp modSp mod">
        <pc:chgData name="George Mallakis" userId="874adc8a28ac76af" providerId="LiveId" clId="{7A432F00-E59B-43DA-9545-B0FE7D17D56D}" dt="2023-04-25T17:00:56.770" v="188" actId="1076"/>
        <pc:sldMkLst>
          <pc:docMk/>
          <pc:sldMk cId="0" sldId="288"/>
        </pc:sldMkLst>
        <pc:spChg chg="add mod">
          <ac:chgData name="George Mallakis" userId="874adc8a28ac76af" providerId="LiveId" clId="{7A432F00-E59B-43DA-9545-B0FE7D17D56D}" dt="2023-04-25T16:49:33.594" v="98" actId="1076"/>
          <ac:spMkLst>
            <pc:docMk/>
            <pc:sldMk cId="0" sldId="288"/>
            <ac:spMk id="7" creationId="{932C0F18-278A-BC2A-00D8-D00953131153}"/>
          </ac:spMkLst>
        </pc:spChg>
        <pc:spChg chg="mod">
          <ac:chgData name="George Mallakis" userId="874adc8a28ac76af" providerId="LiveId" clId="{7A432F00-E59B-43DA-9545-B0FE7D17D56D}" dt="2023-04-25T17:00:56.770" v="188" actId="1076"/>
          <ac:spMkLst>
            <pc:docMk/>
            <pc:sldMk cId="0" sldId="288"/>
            <ac:spMk id="6146" creationId="{37646DC6-1805-7DAA-1BA7-C94872AF706C}"/>
          </ac:spMkLst>
        </pc:spChg>
        <pc:spChg chg="mod">
          <ac:chgData name="George Mallakis" userId="874adc8a28ac76af" providerId="LiveId" clId="{7A432F00-E59B-43DA-9545-B0FE7D17D56D}" dt="2023-04-25T16:49:40.803" v="99" actId="1076"/>
          <ac:spMkLst>
            <pc:docMk/>
            <pc:sldMk cId="0" sldId="288"/>
            <ac:spMk id="6147" creationId="{CEAFA99D-5B95-17B1-6DFF-0EFE13ED8A03}"/>
          </ac:spMkLst>
        </pc:spChg>
        <pc:picChg chg="mod">
          <ac:chgData name="George Mallakis" userId="874adc8a28ac76af" providerId="LiveId" clId="{7A432F00-E59B-43DA-9545-B0FE7D17D56D}" dt="2023-04-25T16:51:05.533" v="108" actId="1076"/>
          <ac:picMkLst>
            <pc:docMk/>
            <pc:sldMk cId="0" sldId="288"/>
            <ac:picMk id="2" creationId="{E67F3D75-CEE1-ABA5-E1DE-C806858E1A3F}"/>
          </ac:picMkLst>
        </pc:picChg>
        <pc:picChg chg="del">
          <ac:chgData name="George Mallakis" userId="874adc8a28ac76af" providerId="LiveId" clId="{7A432F00-E59B-43DA-9545-B0FE7D17D56D}" dt="2023-04-25T16:45:29.328" v="1" actId="478"/>
          <ac:picMkLst>
            <pc:docMk/>
            <pc:sldMk cId="0" sldId="288"/>
            <ac:picMk id="3" creationId="{4C36216E-7CF5-6622-E159-01C820DE44A8}"/>
          </ac:picMkLst>
        </pc:picChg>
        <pc:picChg chg="mod">
          <ac:chgData name="George Mallakis" userId="874adc8a28ac76af" providerId="LiveId" clId="{7A432F00-E59B-43DA-9545-B0FE7D17D56D}" dt="2023-04-25T16:50:05.694" v="103" actId="1076"/>
          <ac:picMkLst>
            <pc:docMk/>
            <pc:sldMk cId="0" sldId="288"/>
            <ac:picMk id="4" creationId="{B3808C8D-A38F-A0A6-B3C0-D8AC8AB470F0}"/>
          </ac:picMkLst>
        </pc:picChg>
        <pc:picChg chg="add mod">
          <ac:chgData name="George Mallakis" userId="874adc8a28ac76af" providerId="LiveId" clId="{7A432F00-E59B-43DA-9545-B0FE7D17D56D}" dt="2023-04-25T16:49:55.363" v="101" actId="1076"/>
          <ac:picMkLst>
            <pc:docMk/>
            <pc:sldMk cId="0" sldId="288"/>
            <ac:picMk id="6" creationId="{C0DEBFCD-C5BC-60AC-26D7-2320ABEAF38A}"/>
          </ac:picMkLst>
        </pc:picChg>
      </pc:sldChg>
      <pc:sldChg chg="del">
        <pc:chgData name="George Mallakis" userId="874adc8a28ac76af" providerId="LiveId" clId="{7A432F00-E59B-43DA-9545-B0FE7D17D56D}" dt="2023-04-25T16:52:32.487" v="110" actId="47"/>
        <pc:sldMkLst>
          <pc:docMk/>
          <pc:sldMk cId="2205902900" sldId="319"/>
        </pc:sldMkLst>
      </pc:sldChg>
      <pc:sldChg chg="modSp mod">
        <pc:chgData name="George Mallakis" userId="874adc8a28ac76af" providerId="LiveId" clId="{7A432F00-E59B-43DA-9545-B0FE7D17D56D}" dt="2023-04-25T16:53:11.304" v="125" actId="1076"/>
        <pc:sldMkLst>
          <pc:docMk/>
          <pc:sldMk cId="756474620" sldId="321"/>
        </pc:sldMkLst>
        <pc:spChg chg="mod">
          <ac:chgData name="George Mallakis" userId="874adc8a28ac76af" providerId="LiveId" clId="{7A432F00-E59B-43DA-9545-B0FE7D17D56D}" dt="2023-04-25T16:52:57.386" v="124" actId="1076"/>
          <ac:spMkLst>
            <pc:docMk/>
            <pc:sldMk cId="756474620" sldId="321"/>
            <ac:spMk id="6146" creationId="{37646DC6-1805-7DAA-1BA7-C94872AF706C}"/>
          </ac:spMkLst>
        </pc:spChg>
        <pc:picChg chg="mod">
          <ac:chgData name="George Mallakis" userId="874adc8a28ac76af" providerId="LiveId" clId="{7A432F00-E59B-43DA-9545-B0FE7D17D56D}" dt="2023-04-25T16:53:11.304" v="125" actId="1076"/>
          <ac:picMkLst>
            <pc:docMk/>
            <pc:sldMk cId="756474620" sldId="321"/>
            <ac:picMk id="2" creationId="{E67F3D75-CEE1-ABA5-E1DE-C806858E1A3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0T22:46:23.8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5000 1 24575,'0'37'0,"0"1"0,0-1 0,-10 57 0,4-35 0,6-48 0,-1 1 0,0 0 0,-1 0 0,0-2 0,-8 24 0,5-20 0,4-10 0,-2 2 0,2-2 0,-2 1 0,0-1 0,1 1 0,-1-1 0,-4 6 0,2-4 0,1 0 0,-1 0 0,1 1 0,1 1 0,-1-1 0,1 1 0,-1-2 0,-1 17 0,-12 24 0,-5 0 0,16-28 0,-2-2 0,-1 2 0,-1-2 0,-16 22 0,12-18 0,1-1 0,1 2 0,1 0 0,-14 38 0,-10 21 0,26-66 0,0 0 0,-1-1 0,-12 14 0,12-17 0,2 0 0,-1-1 0,2 2 0,-1 0 0,2 0 0,-6 14 0,9-18 0,0-2 0,-1 2 0,0-1 0,0 0 0,0-1 0,-1 1 0,0 0 0,-1-2 0,1 0 0,-12 11 0,7-8 0,1 2 0,0 0 0,1 0 0,-1 0 0,2 2 0,-1-1 0,1 1 0,2 0 0,-2 0 0,-3 14 0,6-15 0,0-2 0,0 1 0,-2-1 0,1 0 0,0-1 0,-2 0 0,0 2 0,1-2 0,-2-2 0,-12 13 0,10-11 0,1 0 0,1 1 0,0 1 0,0-1 0,0 2 0,1-2 0,-7 18 0,-60 124 0,12 0 0,11-27 0,29-64 0,16-46 0,1 2 0,0-1 0,-2 0 0,-1-1 0,-17 26 0,18-30 0,2 0 0,-2 1 0,2 0 0,-1-1 0,-3 20 0,-12 22 0,6-24 0,-1 0 0,-36 47 0,45-64 0,1 0 0,0-1 0,1 1 0,0 0 0,1 1 0,0 0 0,-3 16 0,-4 10 0,-21 73 0,28-99 0,2 0 0,-1 1 0,-1 23 0,3-21 0,0-1 0,-9 26 0,-30 90 0,-34 30 0,72-159 0,2 0 0,-1 1 0,0-1 0,-1 0 0,1 1 0,0-1 0,-1 0 0,1 0 0,0 1 0,-1-1 0,1 0 0,0 1 0,-1-2 0,1 1 0,-2 0 0,2-1 0,0 2 0,-2-2 0,2 1 0,-1-1 0,0 0 0,0 0 0,1 0 0,-2 0 0,2 1 0,-2-2 0,2 1 0,-3 0 0,-5-3 0,1 2 0,-2-2 0,2-1 0,-16-6 0,-18-6 0,-1 5 0,2-2 0,-50-22 0,61 23 0,-96-29 0,117 38 0,-160-39 0,97 24 0,48 13 0,1 0 0,-23-10 0,-80-25 0,108 37 0,-2 1 0,1-1 0,-1 2 0,-32 2 0,30 0 0,-1-1 0,-44-5 0,11-6 0,0 3 0,-89-1 0,123 8 0,-38-6 0,36 4 0,-30-1 0,-331 4 0,375 2 0,-1-1 0,2 0 0,-2 2 0,1 0 0,0-1 0,-16 9 0,14-6 0,0 1 0,0-2 0,-24 4 0,-64 2 0,48-6 0,0 3 0,-83 20 0,127-23 0,0-2 0,2 2 0,-16 8 0,16-8 0,-1 0 0,-1 0 0,0 0 0,-8 3 0,-237 54 0,225-54 0,-32 12 0,20-6 0,31-9 0,-1 0 0,-18 11 0,22-11 0,-2 0 0,1 0 0,-1-2 0,0 1 0,1 0 0,-11 2 0,7-2 0,0-1 0,1 1 0,-1 1 0,1 0 0,-1 1 0,2 1 0,-19 11 0,18-12 0,4-1 0,-1-1 0,0-1 0,-1 1 0,-10 2 0,12-3 0,0-1 0,0 2 0,1-2 0,-2 2 0,2-1 0,0 1 0,-1 0 0,-4 3 0,-74 78 0,77-78 0,0 0 0,1 1 0,-1 1 0,2-1 0,-1 1 0,1 0 0,1 0 0,0 0 0,0 0 0,-5 13 0,-1 10 0,-10 50 0,20-78 0,-5 32 0,1 1 0,3-1 0,3 57 0,0-13 0,-4 9 0,4 95 0,0-161 0,2-2 0,0 0 0,2-2 0,-1 2 0,2-1 0,1 0 0,0-1 0,1 1 0,0-2 0,2 0 0,1 1 0,0-2 0,25 26 0,30 38 0,-18-20 0,-34-41 0,0 0 0,1-2 0,0 0 0,20 15 0,-11-15 0,-1 2 0,-2 1 0,0 1 0,-1 2 0,34 44 0,-46-55 0,0 0 0,1-2 0,0 1 0,24 17 0,-25-21 0,0-1 0,-1 2 0,0-1 0,0 1 0,0 1 0,-1-1 0,0 2 0,-1-1 0,10 19 0,32 58 0,-48-86 0,45 95 0,-37-80 0,0-3 0,0 1 0,2-1 0,19 21 0,-16-18 0,1 2 0,-2-1 0,0 2 0,-2-1 0,14 28 0,-20-37 0,2 1 0,2 1 0,-2-1 0,1-1 0,1 0 0,16 13 0,13 17 0,-27-29 0,-2 2 0,-2-2 0,1 2 0,0-1 0,-1 2 0,0-1 0,5 21 0,-5-19 0,-1-1 0,2 0 0,11 22 0,-11-28 0,-3 2 0,1 2 0,-1-2 0,2 1 0,-4-1 0,2 1 0,-1 1 0,0-1 0,1 13 0,-3 1 0,0 0 0,-1-1 0,-2 2 0,0-1 0,-11 42 0,8-51 0,-1-1 0,1 0 0,-12 19 0,-5 7 0,-25 89 0,27-71 0,-7 0 0,18-39 0,-11 30 0,18-43 0,-15 47 0,-36 76 0,23-64 0,22-46 0,-1 2 0,0-1 0,-2-2 0,-18 29 0,-88 100 0,101-123 0,12-15 0,-2-2 0,1 1 0,0 0 0,-9 7 0,-12 10 0,-2 2 0,-60 43 0,-16-1 0,94-60 0,1-1 0,1 1 0,-1 0 0,1 0 0,-7 10 0,-25 23 0,14-14 0,-34 38 0,24-23 0,13-20 0,16-16 0,2 0 0,-2 1 0,2 0 0,-8 10 0,7-8 0,1 1 0,0-1 0,1 0 0,0 2 0,1-2 0,-1 2 0,1 0 0,-1 18 0,2-19 0,-1 2 0,0-1 0,-1 1 0,0-1 0,-1-1 0,-8 17 0,-11 25 0,18-43 0,1 2 0,-1-2 0,0 1 0,0-2 0,-2 1 0,1-1 0,-1 0 0,-12 9 0,12-10 0,1 0 0,1-1 0,-2 2 0,1-1 0,2 1 0,-2 0 0,2 1 0,-1-1 0,2 0 0,-6 16 0,6-13 34,1-2-1,-2 2 0,-6 10 1,-9 19-1533,16-25-5327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0T22:46:34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24575,'0'1'0,"0"1"0,1-1 0,-1 0 0,2 1 0,-2-1 0,1 0 0,0 1 0,-1-2 0,2 1 0,-1 0 0,0 1 0,-1-1 0,4 0 0,2 5 0,31 28 0,48 52 0,-73-72 0,2 1 0,-4 1 0,2 0 0,8 20 0,39 92 0,-47-99 0,-4-13 0,0-1 0,0-1 0,17 20 0,-13-20 0,-1 2 0,11 24 0,1 16 0,-16-37 0,15 33 0,-11-34 0,-2 1 0,-1 0 0,0 1 0,-1 0 0,5 32 0,-7-30 0,13 32 0,-4-5 0,-6-27 0,13 30 0,6 19 0,10 89 0,-33-144 0,-1 0 0,2 8 0,1-2 0,14 40 0,52 110 0,-66-156 0,2-2 0,0 1 0,12 17 0,6 6 0,22 48 0,-23-40 0,-16-28 0,-6-12 0,1 1 0,0 0 0,0-1 0,7 9 0,-2-4 0,-1 1 0,0 1 0,-2-1 0,1 1 0,0 1 0,5 19 0,8 17 0,-4-19 0,22 33 0,-19-35 0,21 43 0,-21-21 0,7 14 0,-14-40 0,-2 2 0,-1 1 0,7 37 0,13 39 0,-15-66 0,10 61 0,-11-36 0,-8-47 0,0 0 0,2 0 0,0-1 0,1-1 0,0 1 0,1 0 0,0-1 0,15 16 0,30 43 0,-52-69 0,0-1 0,0 1 0,0 1 0,0-1 0,0 0 0,0 5 0,0-5 0,-1-1 0,-1 1 0,1 0 0,2-2 0,-2 2 0,1-1 0,0 1 0,5 5 0,5 6 0,0 1 0,-1 0 0,-1 1 0,0-1 0,8 23 0,14 22 0,-13-29 0,85 163 0,-95-178 0,0-1 0,1 0 0,2-1 0,-2 1 0,18 14 0,-13-14 0,0 2 0,-2-1 0,16 27 0,53 81 0,-45-70 0,-14-22 0,-13-18 0,1-1 0,-2 2 0,0-1 0,9 21 0,35 95 0,-25-58 0,9 27 0,-30-76 0,-2-2 0,1 2 0,-2 0 0,0 31 0,-4-44 0,1-1 0,0 1 0,1 0 0,0-1 0,1-1 0,0 2 0,1 0 0,0-2 0,0 0 0,1 1 0,0-1 0,11 15 0,62 111 0,-65-102 0,-12-28 0,2 2 0,-2-2 0,2 1 0,0-1 0,-1 0 0,2 1 0,-1-1 0,6 6 0,24 21 0,-23-26 0,-1 2 0,-1 0 0,0 1 0,-1-1 0,-1 2 0,9 10 0,-2 4 0,1 0 0,-4 1 0,1 0 0,9 31 0,-5-21 0,-3-8 0,-10-19 0,-4-6 0,-12-11 0,-12-22 0,24 27 0,0 0 0,-1 0 0,2 0 0,-1 0 0,0-1 0,0 1 0,1 0 0,1 0 0,-1-1 0,1 1 0,-2-2 0,2 2 0,0 0 0,0-1 0,2 1 0,-2-1 0,1 1 0,2-8 0,-2 9 0,0-1 0,1 1 0,-1 1 0,2-2 0,-2 1 0,2 0 0,-2 1 0,2-1 0,-1 0 0,1 1 0,0 0 0,-1 0 0,1-1 0,0 2 0,-1-1 0,2 0 0,-1 0 0,0 1 0,1 0 0,-2-1 0,2 2 0,-1-1 0,1 0 0,5 1 0,147-10 0,-57 4 0,139 7 0,-228 0 0,-1 2 0,0-2 0,1 2 0,-3 0 0,3 1 0,-2 0 0,1 0 0,10 6 0,62 48 0,-76-54 0,31 22 0,-22-16 0,-1 0 0,0 0 0,1 2 0,12 14 0,-15-15 0,0 0 0,1-2 0,0 0 0,0 1 0,0-2 0,26 12 0,13 10 0,3 2 0,-35-24 0,-2 3 0,-1-1 0,2 1 0,16 17 0,-14-7 0,-16-15 0,2 0 0,-1 0 0,0-2 0,1 1 0,-1 0 0,2-1 0,-1 0 0,0 0 0,0-1 0,12 5 0,-4-3 0,1 3 0,-2-1 0,16 10 0,-15-7 0,0-2 0,29 13 0,-10-10 0,1-1 0,0-2 0,0-1 0,44 4 0,-71-11 0,0 1 0,-1 0 0,1 2 0,0-2 0,-1 2 0,0 0 0,0-1 0,1 1 0,-2 1 0,2-1 0,-2 1 0,10 9 0,2 1 0,-2 4 0,21 26 0,-28-35 0,-6-4 0,1 1 0,0-1 0,-1 0 0,1 1 0,-2-1 0,1 0 0,-1 2 0,0-2 0,1 1 0,-2 0 0,1 0 0,-1 0 0,-1 10 0,3 35 0,16 32 0,-9-50 0,-2 0 0,-2 2 0,2 50 0,-10 389 0,2-443 0,-7 34 0,1-8 0,-1 19 0,-3-1 0,-25 87 0,28-126 0,0 0 0,3 2 0,0 36 0,5 115 0,1-82 0,0-8 0,-2 107 0,0-193 0,-2 1 0,0-1 0,-1 0 0,-8 22 0,-5 16 0,8-14 0,-3 8 0,-8 56 0,16-79 0,-8 28 0,-3 16 0,-5 36 0,10-55 0,-8 67 0,2 28 0,8-86 0,-1 85 0,10-29 0,-2 181 0,0-277 0,-2 0 0,0-2 0,-1 1 0,-9 24 0,8-26 0,-1 3 0,2-1 0,2-1 0,-5 28 0,7 199 97,1-109-1559,-1-115-5364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1T00:28:10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2471 24575,'1'88'0,"-2"93"0,-7-109 0,4-42 0,0 37 0,4 315 0,0-374 0,1 0 0,-1 0 0,2-1 0,-1 1 0,0 0 0,1 0 0,0-1 0,1 1 0,0-2 0,-1 2 0,2-1 0,0 0 0,0-1 0,0 1 0,2 0 0,7 7 0,26 31 0,30 34 0,-58-68 0,-1-2 0,2 0 0,0 1 0,0-2 0,17 8 0,-11-7 0,148 67 0,-139-67 0,0-1 0,-1 0 0,2-1 0,41 2 0,26-2 0,-35-4 0,102 18 0,102 43 0,47 9 0,-153-46 10,1-9 0,208 1 0,319-43-865,59-41 855,-204 50 914,-356 18-1003,350-11-242,-215 1 117,-17-10 171,22-1 631,269-14-588,-93 2 0,-464 29 0,37-1 0,81-11 0,387-95 0,-318 53 0,220-83 0,-314 81 0,-127 55 0,251-99 0,-150 66 0,123-58 0,-163 62 0,-2-3 0,-2-3 0,59-47 0,-63 40 0,259-189 0,-265 201 0,0 2 0,2 4 0,1 0 0,91-28 0,-136 51 0,123-40 0,-115 37 0,-2-1 0,2-1 0,-1 0 0,-2-1 0,27-21 0,-25 14 0,0-1 0,-2 0 0,0 0 0,-2-2 0,14-26 0,-9 15 0,78-147 0,-43 73 0,73-104 0,-86 156 0,172-258 0,-193 281 0,-1-2 0,20-49 0,15-66 0,-27 72 0,-19 56 0,21-53 0,20-110 0,-40 149 0,-4 1 0,1-1 0,-2 2 0,-2-2 0,-7-48 0,5 68 0,-1 3 0,0-2 0,-1 0 0,0 2 0,-1-2 0,1 2 0,-2 0 0,-13-15 0,-9-15 0,17 24 0,0 1 0,0-1 0,-1 2 0,-1 1 0,0 0 0,-1 0 0,0 1 0,-1 0 0,0 2 0,-25-11 0,-19-4 0,-101-29 0,146 49 0,-42-13 0,1 3 0,-2 2 0,-109-8 0,151 19 0,0-2 0,1 1 0,-1-2 0,-18-7 0,16 6 0,2-1 0,1 2 0,-28-4 0,-132 2 0,-83-29 0,186 28 0,-132 6 0,100 2 0,48-1-1365,39 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1T00:28:16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5208 0 24575,'-25'0'0,"0"1"0,-1 1 0,1 2 0,0 0 0,1 1 0,-40 15 0,-129 60 0,-139 46 0,53-51 0,-159 50 0,392-107 0,27-10 0,2-2 0,-2 1 0,0-2 0,1-1 0,-1 0 0,-36 2 0,-59-6 0,-149 6 0,189 2 0,-1-2 0,-1 4 0,-85 22 0,108-20 0,-71 7 0,37-7 0,-194 53 0,55-10 0,167-45 0,-62 17 0,101-22 0,1 2 0,-1 0 0,2 1 0,-21 13 0,-74 36 0,22-14 0,35-13 0,3-3 0,2 2 0,-74 57 0,96-65 0,0-1 0,-2-1 0,0-2 0,-2-1 0,1-1 0,-69 19 0,87-30 0,-72 27 0,75-27 0,1 2 0,-1 0 0,2 0 0,-2 1 0,-13 12 0,9-7 0,-1-2 0,0 0 0,0-1 0,0 0 0,-1-1 0,-34 11 0,22-10 0,-36 22 0,40-18 0,1-1 0,-2 2 0,2 0 0,2 2 0,-41 35 0,48-38 0,-1-1 0,2 0 0,-2 0 0,-2-2 0,-16 8 0,16-9 0,1 1 0,1 0 0,0 1 0,-29 25 0,44-33 0,-2-1 0,2 0 0,-2 2 0,2-2 0,-1 1 0,1 0 0,0-1 0,-1 1 0,1 1 0,0-1 0,1 1 0,-2 4 0,1 42 0,1-42 0,1 0 0,-1 0 0,-1 0 0,1 0 0,-1 0 0,-3 14 0,-22 26 0,22-42 0,0 1 0,0 0 0,0 1 0,2-2 0,-1 1 0,0 1 0,1-1 0,0 1 0,0 9 0,2 29-62,0-31 117,0-2 0,-3 21 0,3-30-177,-1 0-1,-1 1 1,1-1 0,0 1-1,-1-1 1,0 0 0,0 0-1,0 0 1,-1 0 0,0 0-1,-2 4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4834-9AF6-E024-A46A-1C799D489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911F6-502A-675B-EAFB-9F827A275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9345D-6AA0-2294-AD03-B7106AD6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BE3F9-8191-63C1-F8E8-B8C229D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7D01-3CA5-3815-4FE7-15893F0A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B622-0507-B29A-EF99-68F6B4D5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2482B-631C-17F7-D4F9-311187C0E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7FF10-A6C0-1C2D-3CCA-B0EA188ED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D5CB9-68F6-2D1C-2029-C120A379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C8E5B-47B0-6A67-0393-9FBED908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8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3EB5C6-CC1B-1C17-0C42-6C69D9067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F7FFA-70BE-6C65-0309-B57D2D5A1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F4EC5-E78D-631F-72C1-B1105FFB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53991-D46A-F9DC-A2F3-9FF8FBE6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27191-1866-84EC-AFA0-31720BD4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063A-8D2F-BE18-2074-122D2CD9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F9A68-C844-BBF7-C03B-7F6DF7B56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8B77C-2CA9-22DA-DE33-6042EB84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436B2-9468-772C-F938-BC5E44B6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560C5-04C9-C306-34AE-93CD2F3D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7386-6C4E-E773-7087-4D199549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DE168-4179-6D89-3568-49ACA9B95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9644-F535-4164-1DA6-53F1E0AE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0299A-FF9B-3D51-D56A-9406B21A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F93C-7670-44AC-D197-74D22257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B313-D874-F3D3-D3AE-8A9CE30C2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7DC61-9E1B-6FB0-EFC3-2582681F7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B610-57A1-D33F-EB9B-60C47DC0B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A529E-25C7-A02C-BD04-1C8876F3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CC4EF-4F65-DD58-2536-98D11F56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DD1EC-9557-932B-00F3-5112220F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1B90F-38CA-606B-1E03-D91E28D5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4AC80-70CF-C06E-B8CA-CD4A103D6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4E642-5A02-44C0-B23D-6CFB33429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F0222A-FED6-18B7-4819-030E38EDC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D7AE4-1F6F-FE49-3837-988FB21EE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3EFC5D-B289-8961-2CB0-DA885C54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AB008-0700-BABF-6990-5E566DAD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7B114-ACD0-303E-AB72-1990FC3F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1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EA29-B847-4C8D-5457-BE9D6846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819A4-5208-A384-AA25-1D216F53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454F1-EF94-888B-3CCF-94E40EC8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22572-F4E2-4C77-30FF-A78284C0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761FF3-7608-AB08-438F-323A7E300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A3918-79C7-4A92-B5CF-1DD50EF0B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3633E-9AA5-3E98-8027-D4730CF8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1043-BC70-E616-0244-578A3A16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A4DB2-57C6-235A-C4D8-F30EB146C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485E4-C6A8-541D-C24D-DE889E335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91251-1001-5714-BC1A-312CD16D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D6AD7-4878-C5F3-BA78-C29EB98C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2BC8E-C768-CBE1-92D1-DEF9D258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6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9C3F-C306-D7BF-9B91-5DC7A616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C912D-B6A9-DD7A-2ECC-B2FF0008A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D967C-13E2-9F71-C5A5-5F1AD7289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2B03E-B1DD-82E3-9874-D22D2847B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77B1A-F726-2076-A0E8-1F438037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98843-59DB-E231-7421-8AD53EE2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4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92E51-BA00-C0B1-BC1D-B5094272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0C8F1-BFC5-A912-5CC3-CE59C667A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2C92D-DD2B-36AE-0D2D-7F7AA6A57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E60F8-4C5B-4472-8F5B-D6840038EC06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5E4A8-B953-6B6F-C1E0-7ED7163C6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2C7D6-AF8E-00E9-9750-EB6E3A408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EA89C-110D-4B3F-B1D9-FFC0E87E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1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customXml" Target="../ink/ink2.xml"/><Relationship Id="rId10" Type="http://schemas.openxmlformats.org/officeDocument/2006/relationships/customXml" Target="../ink/ink4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7646DC6-1805-7DAA-1BA7-C94872AF70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661756" y="871647"/>
            <a:ext cx="7317390" cy="25573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3730" b="1" i="1" dirty="0">
                <a:ea typeface="Cambria" panose="02040503050406030204" pitchFamily="18" charset="0"/>
                <a:cs typeface="Times New Roman" panose="02020603050405020304" pitchFamily="18" charset="0"/>
              </a:rPr>
              <a:t>2023 Hawaii Rural Water Association</a:t>
            </a:r>
            <a:br>
              <a:rPr lang="en-US" altLang="en-US" sz="3730" dirty="0"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en-US" altLang="en-US" sz="3730" dirty="0"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3730" b="1" dirty="0">
                <a:ea typeface="Cambria" panose="02040503050406030204" pitchFamily="18" charset="0"/>
                <a:cs typeface="Times New Roman" panose="02020603050405020304" pitchFamily="18" charset="0"/>
              </a:rPr>
              <a:t>Optimal Application of Pipe Bursting and Trenchless Methods - 9,000 feet of both Water and Sewer Pipeline in the</a:t>
            </a:r>
            <a:br>
              <a:rPr lang="en-US" altLang="en-US" sz="3730" b="1" dirty="0"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3730" b="1" dirty="0">
                <a:ea typeface="Cambria" panose="02040503050406030204" pitchFamily="18" charset="0"/>
                <a:cs typeface="Times New Roman" panose="02020603050405020304" pitchFamily="18" charset="0"/>
              </a:rPr>
              <a:t>City of Eureka, CA</a:t>
            </a:r>
            <a:endParaRPr lang="en-US" altLang="en-US" sz="373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CEAFA99D-5B95-17B1-6DFF-0EFE13ED8A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5362" y="3898891"/>
            <a:ext cx="4996363" cy="11817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George Mallakis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TT Technologies, Inc. </a:t>
            </a:r>
          </a:p>
          <a:p>
            <a:pPr eaLnBrk="1" hangingPunct="1"/>
            <a:endParaRPr lang="en-US" altLang="en-US" sz="2398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08C8D-A38F-A0A6-B3C0-D8AC8AB4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46" y="5099774"/>
            <a:ext cx="2477193" cy="1564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F3D75-CEE1-ABA5-E1DE-C806858E1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59" y="420128"/>
            <a:ext cx="2344507" cy="3105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EBFCD-C5BC-60AC-26D7-2320ABEAF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193" y="5080684"/>
            <a:ext cx="2900457" cy="163038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32C0F18-278A-BC2A-00D8-D0095313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3803" y="3898891"/>
            <a:ext cx="4279709" cy="11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Mike Garrett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Underground Solutions, Inc </a:t>
            </a:r>
          </a:p>
          <a:p>
            <a:endParaRPr lang="en-US" alt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altLang="en-US" sz="2398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5B0EEB9-5E65-4D49-ED69-1DC58436F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76" y="551940"/>
            <a:ext cx="10962649" cy="1144057"/>
          </a:xfrm>
        </p:spPr>
        <p:txBody>
          <a:bodyPr/>
          <a:lstStyle/>
          <a:p>
            <a:r>
              <a:rPr lang="en-US" altLang="en-US"/>
              <a:t>Equipment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0AD234A1-8565-5DA9-6D4E-074F31E7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" y="1509902"/>
            <a:ext cx="12180722" cy="48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>
            <a:extLst>
              <a:ext uri="{FF2B5EF4-FFF2-40B4-BE49-F238E27FC236}">
                <a16:creationId xmlns:a16="http://schemas.microsoft.com/office/drawing/2014/main" id="{41527C54-15B0-3C7D-295E-96E1FF9C0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5" y="2653961"/>
            <a:ext cx="1031978" cy="67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661FE32-8B7B-BB27-EE37-A42C49F63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803" y="551940"/>
            <a:ext cx="10962649" cy="1144057"/>
          </a:xfrm>
        </p:spPr>
        <p:txBody>
          <a:bodyPr/>
          <a:lstStyle/>
          <a:p>
            <a:r>
              <a:rPr lang="en-US" altLang="en-US"/>
              <a:t>Construction – Water Mains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65E290F1-7E0B-3C9E-ED40-65ECE2B8C40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9480" y="1414742"/>
            <a:ext cx="7605662" cy="76873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altLang="en-US" sz="9600" dirty="0"/>
              <a:t>Temporary Bypass System (Sideline) for Services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	</a:t>
            </a:r>
          </a:p>
        </p:txBody>
      </p:sp>
      <p:pic>
        <p:nvPicPr>
          <p:cNvPr id="16388" name="Picture 1">
            <a:extLst>
              <a:ext uri="{FF2B5EF4-FFF2-40B4-BE49-F238E27FC236}">
                <a16:creationId xmlns:a16="http://schemas.microsoft.com/office/drawing/2014/main" id="{7778EE18-CEDB-CE2B-CA9B-DD3397102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42" y="2074530"/>
            <a:ext cx="3618267" cy="481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>
            <a:extLst>
              <a:ext uri="{FF2B5EF4-FFF2-40B4-BE49-F238E27FC236}">
                <a16:creationId xmlns:a16="http://schemas.microsoft.com/office/drawing/2014/main" id="{B8F2ECA7-0210-9349-3F00-6AB349E3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839" y="2142202"/>
            <a:ext cx="3548481" cy="473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8B556CC-E494-C28E-0D85-0E2FEDAE2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76" y="742264"/>
            <a:ext cx="10962649" cy="1144057"/>
          </a:xfrm>
        </p:spPr>
        <p:txBody>
          <a:bodyPr/>
          <a:lstStyle/>
          <a:p>
            <a:r>
              <a:rPr lang="en-US" altLang="en-US"/>
              <a:t>Construction – Water Mains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C54E2F03-B0EC-A860-2AC8-99F1346636D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37040" y="1634671"/>
            <a:ext cx="11427885" cy="96007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altLang="en-US" sz="9600" dirty="0"/>
              <a:t>Temporary Bypass System (Sideline) for Services</a:t>
            </a:r>
          </a:p>
          <a:p>
            <a:pPr>
              <a:defRPr/>
            </a:pPr>
            <a:endParaRPr lang="en-US" altLang="en-US" sz="9600" dirty="0"/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	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83BE8672-A941-B3F0-0894-76B7B1AB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67" y="2374819"/>
            <a:ext cx="8272740" cy="421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656639BE-05AA-5E60-7E86-F7892839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876" y="1153791"/>
            <a:ext cx="3994685" cy="532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95183FEF-20ED-BD82-227C-B2C2E9D05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658" y="551940"/>
            <a:ext cx="10962649" cy="1144057"/>
          </a:xfrm>
        </p:spPr>
        <p:txBody>
          <a:bodyPr/>
          <a:lstStyle/>
          <a:p>
            <a:r>
              <a:rPr lang="en-US" altLang="en-US"/>
              <a:t>Construction – Water Mains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26A1E3DF-D77F-6F95-913C-66B74CFA920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9763" y="1717144"/>
            <a:ext cx="2165462" cy="209567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sz="3000" b="1" dirty="0"/>
              <a:t>FPVC Pipe Fusion</a:t>
            </a:r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  <a:p>
            <a:pPr marL="0" indent="0">
              <a:buNone/>
              <a:defRPr/>
            </a:pPr>
            <a:r>
              <a:rPr lang="en-US" altLang="en-US" b="1" dirty="0"/>
              <a:t>	</a:t>
            </a:r>
          </a:p>
        </p:txBody>
      </p:sp>
      <p:pic>
        <p:nvPicPr>
          <p:cNvPr id="18436" name="Picture 1">
            <a:extLst>
              <a:ext uri="{FF2B5EF4-FFF2-40B4-BE49-F238E27FC236}">
                <a16:creationId xmlns:a16="http://schemas.microsoft.com/office/drawing/2014/main" id="{0FC55DBD-9676-980F-96BA-90F4DB047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75" y="1571229"/>
            <a:ext cx="4153288" cy="55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>
            <a:extLst>
              <a:ext uri="{FF2B5EF4-FFF2-40B4-BE49-F238E27FC236}">
                <a16:creationId xmlns:a16="http://schemas.microsoft.com/office/drawing/2014/main" id="{AAA73467-EE1B-158B-C017-0878C475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77" y="1550082"/>
            <a:ext cx="4079274" cy="54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DF4700D9-A2FB-E34A-8B5F-59EFEAA776A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61228" y="752397"/>
            <a:ext cx="5868608" cy="124767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en-US" sz="3300" b="1" dirty="0"/>
              <a:t>Excavations and Pipe Bursting</a:t>
            </a:r>
          </a:p>
          <a:p>
            <a:pPr marL="0" indent="0">
              <a:buNone/>
              <a:defRPr/>
            </a:pPr>
            <a:r>
              <a:rPr lang="en-US" altLang="en-US" sz="3300" b="1" dirty="0"/>
              <a:t>   Set Up - Water</a:t>
            </a:r>
          </a:p>
          <a:p>
            <a:pPr marL="0" indent="0">
              <a:buNone/>
              <a:defRPr/>
            </a:pPr>
            <a:r>
              <a:rPr lang="en-US" altLang="en-US" b="1" dirty="0"/>
              <a:t>	</a:t>
            </a: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4626D33F-18AC-FE05-AA60-5D51994C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63" y="1"/>
            <a:ext cx="5147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>
            <a:extLst>
              <a:ext uri="{FF2B5EF4-FFF2-40B4-BE49-F238E27FC236}">
                <a16:creationId xmlns:a16="http://schemas.microsoft.com/office/drawing/2014/main" id="{A380EC9A-A265-36DD-1224-A36168D6E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/>
          <a:stretch>
            <a:fillRect/>
          </a:stretch>
        </p:blipFill>
        <p:spPr bwMode="auto">
          <a:xfrm>
            <a:off x="1900418" y="1894779"/>
            <a:ext cx="4229417" cy="494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DD509ECE-53AD-4F44-9CE3-51283EFEBD8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554" y="1314036"/>
            <a:ext cx="3634671" cy="957964"/>
          </a:xfrm>
        </p:spPr>
        <p:txBody>
          <a:bodyPr>
            <a:normAutofit/>
          </a:bodyPr>
          <a:lstStyle/>
          <a:p>
            <a:r>
              <a:rPr lang="en-US" altLang="en-US" b="1" dirty="0"/>
              <a:t>Pipe Bursting  - Water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03480B6F-3E00-5A0B-9526-6E3A1301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84" y="1"/>
            <a:ext cx="5147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83C6D6A4-E4F9-D3DA-7FAC-3209EEDB90C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37040" y="1319578"/>
            <a:ext cx="5658960" cy="957964"/>
          </a:xfrm>
        </p:spPr>
        <p:txBody>
          <a:bodyPr/>
          <a:lstStyle/>
          <a:p>
            <a:r>
              <a:rPr lang="en-US" altLang="en-US" b="1" dirty="0"/>
              <a:t>Water Main - reconnects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071A2CC9-7BCF-C9B9-AF28-808D3B222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63" y="-93047"/>
            <a:ext cx="5185265" cy="691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95ADD427-9B77-F6C6-5C32-D1B646810C4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49440" y="1127141"/>
            <a:ext cx="6139000" cy="862801"/>
          </a:xfrm>
        </p:spPr>
        <p:txBody>
          <a:bodyPr/>
          <a:lstStyle/>
          <a:p>
            <a:r>
              <a:rPr lang="en-US" altLang="en-US" b="1" dirty="0"/>
              <a:t>Water Main - resurfacing	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C038B6D2-8AE0-E0D3-C7C5-6FEFF142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/>
          <a:stretch>
            <a:fillRect/>
          </a:stretch>
        </p:blipFill>
        <p:spPr bwMode="auto">
          <a:xfrm>
            <a:off x="2450242" y="1989942"/>
            <a:ext cx="3740920" cy="458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5D22E71-A84B-15EE-DB07-F1196F8122DE}"/>
                  </a:ext>
                </a:extLst>
              </p14:cNvPr>
              <p14:cNvContentPartPr/>
              <p14:nvPr/>
            </p14:nvContentPartPr>
            <p14:xfrm>
              <a:off x="2500469" y="2966977"/>
              <a:ext cx="1800733" cy="2815953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5D22E71-A84B-15EE-DB07-F1196F8122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1465" y="2957977"/>
                <a:ext cx="1818380" cy="2833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578767-E332-7F2C-FF23-290836C03619}"/>
                  </a:ext>
                </a:extLst>
              </p14:cNvPr>
              <p14:cNvContentPartPr/>
              <p14:nvPr/>
            </p14:nvContentPartPr>
            <p14:xfrm>
              <a:off x="4514125" y="2961222"/>
              <a:ext cx="1553761" cy="355255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578767-E332-7F2C-FF23-290836C036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5125" y="2952222"/>
                <a:ext cx="1571401" cy="357019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A4EA1-86C0-9422-547F-05042C744A16}"/>
              </a:ext>
            </a:extLst>
          </p:cNvPr>
          <p:cNvSpPr txBox="1"/>
          <p:nvPr/>
        </p:nvSpPr>
        <p:spPr>
          <a:xfrm>
            <a:off x="3401862" y="5443260"/>
            <a:ext cx="2016899" cy="6663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30" dirty="0">
                <a:solidFill>
                  <a:schemeClr val="bg1">
                    <a:lumMod val="95000"/>
                  </a:schemeClr>
                </a:solidFill>
              </a:rPr>
              <a:t>Open Cut</a:t>
            </a:r>
          </a:p>
        </p:txBody>
      </p:sp>
      <p:pic>
        <p:nvPicPr>
          <p:cNvPr id="22535" name="Picture 11">
            <a:extLst>
              <a:ext uri="{FF2B5EF4-FFF2-40B4-BE49-F238E27FC236}">
                <a16:creationId xmlns:a16="http://schemas.microsoft.com/office/drawing/2014/main" id="{00261B4F-58EC-512E-1906-12767E70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48" y="1"/>
            <a:ext cx="5147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DED650-E5C1-2DDE-69AE-0EE26CC58BC4}"/>
              </a:ext>
            </a:extLst>
          </p:cNvPr>
          <p:cNvSpPr txBox="1"/>
          <p:nvPr/>
        </p:nvSpPr>
        <p:spPr>
          <a:xfrm>
            <a:off x="7303499" y="5434802"/>
            <a:ext cx="2734338" cy="6663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30" dirty="0">
                <a:solidFill>
                  <a:schemeClr val="bg1">
                    <a:lumMod val="95000"/>
                  </a:schemeClr>
                </a:solidFill>
              </a:rPr>
              <a:t>Pipe Bursting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E121D06-747C-E463-261A-B62F51DD9206}"/>
                  </a:ext>
                </a:extLst>
              </p14:cNvPr>
              <p14:cNvContentPartPr/>
              <p14:nvPr/>
            </p14:nvContentPartPr>
            <p14:xfrm>
              <a:off x="6689870" y="2671984"/>
              <a:ext cx="4049850" cy="1428597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E121D06-747C-E463-261A-B62F51DD92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0870" y="2662983"/>
                <a:ext cx="4067491" cy="1446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8824C8-901B-F7D5-1346-B857C1C710D4}"/>
                  </a:ext>
                </a:extLst>
              </p14:cNvPr>
              <p14:cNvContentPartPr/>
              <p14:nvPr/>
            </p14:nvContentPartPr>
            <p14:xfrm>
              <a:off x="6697543" y="2753508"/>
              <a:ext cx="1875064" cy="774962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8824C8-901B-F7D5-1346-B857C1C710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8542" y="2744505"/>
                <a:ext cx="1892706" cy="79260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B27EF9F4-8E3C-BECE-913D-CD4461C35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40" y="450434"/>
            <a:ext cx="10962649" cy="1144057"/>
          </a:xfrm>
        </p:spPr>
        <p:txBody>
          <a:bodyPr/>
          <a:lstStyle/>
          <a:p>
            <a:r>
              <a:rPr lang="en-US" altLang="en-US"/>
              <a:t>Construction – Sewer Mains</a:t>
            </a: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975E7660-BABC-3EA1-829A-AE2B00689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60" y="2639157"/>
            <a:ext cx="5697025" cy="427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>
            <a:extLst>
              <a:ext uri="{FF2B5EF4-FFF2-40B4-BE49-F238E27FC236}">
                <a16:creationId xmlns:a16="http://schemas.microsoft.com/office/drawing/2014/main" id="{676AD76E-6E61-79E4-23C9-CCE73BFF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30" y="1514132"/>
            <a:ext cx="4011602" cy="534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>
            <a:extLst>
              <a:ext uri="{FF2B5EF4-FFF2-40B4-BE49-F238E27FC236}">
                <a16:creationId xmlns:a16="http://schemas.microsoft.com/office/drawing/2014/main" id="{2D4E1DF3-5B82-A244-11FE-5F11E3F8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5" y="1621982"/>
            <a:ext cx="3954506" cy="5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Content Placeholder 2">
            <a:extLst>
              <a:ext uri="{FF2B5EF4-FFF2-40B4-BE49-F238E27FC236}">
                <a16:creationId xmlns:a16="http://schemas.microsoft.com/office/drawing/2014/main" id="{2E395DF0-4124-2EF0-6AA9-965791420D3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142010" y="1414742"/>
            <a:ext cx="3954505" cy="1144057"/>
          </a:xfrm>
        </p:spPr>
        <p:txBody>
          <a:bodyPr/>
          <a:lstStyle/>
          <a:p>
            <a:r>
              <a:rPr lang="en-US" altLang="en-US" b="1"/>
              <a:t>Temporary Bypass System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5A71670F-2D57-F3F2-7E73-B86FF68600F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8233" y="598463"/>
            <a:ext cx="11510360" cy="575201"/>
          </a:xfrm>
        </p:spPr>
        <p:txBody>
          <a:bodyPr/>
          <a:lstStyle/>
          <a:p>
            <a:r>
              <a:rPr lang="en-US" altLang="en-US" b="1" dirty="0"/>
              <a:t>Excavations and Pipe Bursting Set Up – Sewer	</a:t>
            </a:r>
          </a:p>
        </p:txBody>
      </p:sp>
      <p:pic>
        <p:nvPicPr>
          <p:cNvPr id="24579" name="Picture 1">
            <a:extLst>
              <a:ext uri="{FF2B5EF4-FFF2-40B4-BE49-F238E27FC236}">
                <a16:creationId xmlns:a16="http://schemas.microsoft.com/office/drawing/2014/main" id="{52E92D3A-E91A-44DB-EE2D-98A4CF2E2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3"/>
          <a:stretch>
            <a:fillRect/>
          </a:stretch>
        </p:blipFill>
        <p:spPr bwMode="auto">
          <a:xfrm>
            <a:off x="2642682" y="1607180"/>
            <a:ext cx="4373217" cy="486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>
            <a:extLst>
              <a:ext uri="{FF2B5EF4-FFF2-40B4-BE49-F238E27FC236}">
                <a16:creationId xmlns:a16="http://schemas.microsoft.com/office/drawing/2014/main" id="{55DF8651-36AE-FABE-37AF-8EC1027F7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5"/>
          <a:stretch>
            <a:fillRect/>
          </a:stretch>
        </p:blipFill>
        <p:spPr bwMode="auto">
          <a:xfrm>
            <a:off x="6428011" y="1509903"/>
            <a:ext cx="5519389" cy="46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>
            <a:extLst>
              <a:ext uri="{FF2B5EF4-FFF2-40B4-BE49-F238E27FC236}">
                <a16:creationId xmlns:a16="http://schemas.microsoft.com/office/drawing/2014/main" id="{0268BD55-67E2-DC19-DB73-97DCD60D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/>
          <a:stretch>
            <a:fillRect/>
          </a:stretch>
        </p:blipFill>
        <p:spPr bwMode="auto">
          <a:xfrm>
            <a:off x="244603" y="2442489"/>
            <a:ext cx="2787186" cy="40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9758194C-4540-D6BE-196F-03E237976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4824" y="359499"/>
            <a:ext cx="10962649" cy="1144057"/>
          </a:xfrm>
        </p:spPr>
        <p:txBody>
          <a:bodyPr/>
          <a:lstStyle/>
          <a:p>
            <a:r>
              <a:rPr lang="en-US" altLang="en-US" b="1" dirty="0"/>
              <a:t>City of Eureka, CA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ED33D440-D3DC-C6CE-16FF-0BB53EE44B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2443" y="1718859"/>
            <a:ext cx="8385768" cy="3531563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Largest coastal city between </a:t>
            </a:r>
          </a:p>
          <a:p>
            <a:pPr marL="0" indent="0">
              <a:buNone/>
              <a:defRPr/>
            </a:pPr>
            <a:r>
              <a:rPr lang="en-US" altLang="en-US" dirty="0"/>
              <a:t>   San Francisco and Portland Oregon</a:t>
            </a:r>
          </a:p>
          <a:p>
            <a:pPr>
              <a:defRPr/>
            </a:pPr>
            <a:r>
              <a:rPr lang="en-US" altLang="en-US" dirty="0"/>
              <a:t>Located on US Route 101 on the shores of Humboldt Bay and adjacent to CA’s Redwood Forest</a:t>
            </a:r>
          </a:p>
          <a:p>
            <a:pPr>
              <a:defRPr/>
            </a:pPr>
            <a:r>
              <a:rPr lang="en-US" altLang="en-US" dirty="0"/>
              <a:t>Population of approximately 28,000</a:t>
            </a:r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9D495BE1-721D-C442-4C4D-7E0191605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15" y="3580015"/>
            <a:ext cx="4796229" cy="32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>
            <a:extLst>
              <a:ext uri="{FF2B5EF4-FFF2-40B4-BE49-F238E27FC236}">
                <a16:creationId xmlns:a16="http://schemas.microsoft.com/office/drawing/2014/main" id="{F3840B44-2F03-4FD9-6F60-FB84653B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670" y="443805"/>
            <a:ext cx="1571000" cy="156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267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C995BFC-AFDF-FA42-71EA-5520A38FD3C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75140" y="495071"/>
            <a:ext cx="6390677" cy="1062179"/>
          </a:xfrm>
        </p:spPr>
        <p:txBody>
          <a:bodyPr>
            <a:normAutofit/>
          </a:bodyPr>
          <a:lstStyle/>
          <a:p>
            <a:r>
              <a:rPr lang="en-US" altLang="en-US" b="1" dirty="0"/>
              <a:t>Sewer main - reconnects</a:t>
            </a:r>
          </a:p>
        </p:txBody>
      </p:sp>
      <p:pic>
        <p:nvPicPr>
          <p:cNvPr id="25603" name="Picture 1">
            <a:extLst>
              <a:ext uri="{FF2B5EF4-FFF2-40B4-BE49-F238E27FC236}">
                <a16:creationId xmlns:a16="http://schemas.microsoft.com/office/drawing/2014/main" id="{D12E449D-6381-9979-6A7E-FEAEFE3D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37" y="1393594"/>
            <a:ext cx="4675621" cy="623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DA66D1F7-ED07-E215-906E-250DA542D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83" y="2548226"/>
            <a:ext cx="5756237" cy="431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C9511C56-9E9F-A1B1-5443-00CE871D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03" y="945276"/>
            <a:ext cx="4438774" cy="592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1964D672-F81F-4B33-888C-46850F0F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61" y="-14803"/>
            <a:ext cx="5147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87A5862B-34B9-0712-2774-696588FFA83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9137" y="1403658"/>
            <a:ext cx="4218843" cy="957962"/>
          </a:xfrm>
        </p:spPr>
        <p:txBody>
          <a:bodyPr/>
          <a:lstStyle/>
          <a:p>
            <a:r>
              <a:rPr lang="en-US" altLang="en-US" b="1" dirty="0"/>
              <a:t>Sewer Main - resurfacing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>
            <a:extLst>
              <a:ext uri="{FF2B5EF4-FFF2-40B4-BE49-F238E27FC236}">
                <a16:creationId xmlns:a16="http://schemas.microsoft.com/office/drawing/2014/main" id="{68381A6D-9D8A-04AC-1930-FC8C8868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484" y="1490749"/>
            <a:ext cx="8624904" cy="57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 descr="A picture containing outdoor, ground, person, helmet&#10;&#10;Description automatically generated">
            <a:extLst>
              <a:ext uri="{FF2B5EF4-FFF2-40B4-BE49-F238E27FC236}">
                <a16:creationId xmlns:a16="http://schemas.microsoft.com/office/drawing/2014/main" id="{ABD5BACD-697B-FE1B-BBC0-D5AA6E07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06" y="0"/>
            <a:ext cx="4517018" cy="301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>
            <a:extLst>
              <a:ext uri="{FF2B5EF4-FFF2-40B4-BE49-F238E27FC236}">
                <a16:creationId xmlns:a16="http://schemas.microsoft.com/office/drawing/2014/main" id="{F1F92080-10F2-EAE1-1E37-071CE42BE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" y="3717658"/>
            <a:ext cx="4324580" cy="287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Content Placeholder 2">
            <a:extLst>
              <a:ext uri="{FF2B5EF4-FFF2-40B4-BE49-F238E27FC236}">
                <a16:creationId xmlns:a16="http://schemas.microsoft.com/office/drawing/2014/main" id="{4A8099A3-45C7-DB84-097A-85FC15DDB21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385203"/>
            <a:ext cx="3645758" cy="957964"/>
          </a:xfrm>
        </p:spPr>
        <p:txBody>
          <a:bodyPr/>
          <a:lstStyle/>
          <a:p>
            <a:r>
              <a:rPr lang="en-US" altLang="en-US" b="1" dirty="0"/>
              <a:t>Trenchless Water Service Replacements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">
            <a:extLst>
              <a:ext uri="{FF2B5EF4-FFF2-40B4-BE49-F238E27FC236}">
                <a16:creationId xmlns:a16="http://schemas.microsoft.com/office/drawing/2014/main" id="{5575BF54-3C7C-5E2B-7B06-475037E66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68" y="1345986"/>
            <a:ext cx="7448004" cy="521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6170C3-A2EC-4A18-A418-63AB6BD0C4F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77358" y="526568"/>
            <a:ext cx="7192518" cy="957964"/>
          </a:xfrm>
        </p:spPr>
        <p:txBody>
          <a:bodyPr>
            <a:normAutofit/>
          </a:bodyPr>
          <a:lstStyle/>
          <a:p>
            <a:r>
              <a:rPr lang="en-US" altLang="en-US" b="1" dirty="0"/>
              <a:t>Trenchless Sewer Service Replacements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A94662CC-565D-B11E-9D09-86E0331F0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76" y="742264"/>
            <a:ext cx="10962649" cy="1144057"/>
          </a:xfrm>
        </p:spPr>
        <p:txBody>
          <a:bodyPr/>
          <a:lstStyle/>
          <a:p>
            <a:r>
              <a:rPr lang="en-US" altLang="en-US"/>
              <a:t>Pipe Bursting Productions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054846B4-B32D-D906-4CCC-B99B9998D7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20508" y="1532644"/>
            <a:ext cx="11812762" cy="5100677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Pipe Runs: 180-feet to 350-feet lengths of pipe</a:t>
            </a:r>
          </a:p>
          <a:p>
            <a:pPr>
              <a:defRPr/>
            </a:pPr>
            <a:r>
              <a:rPr lang="en-US" altLang="en-US" dirty="0"/>
              <a:t>1 to 2 runs per day</a:t>
            </a:r>
          </a:p>
          <a:p>
            <a:pPr>
              <a:defRPr/>
            </a:pPr>
            <a:r>
              <a:rPr lang="en-US" altLang="en-US" dirty="0"/>
              <a:t>About 3 hours to push out rod and pull back 300 feet</a:t>
            </a:r>
          </a:p>
          <a:p>
            <a:pPr>
              <a:defRPr/>
            </a:pPr>
            <a:r>
              <a:rPr lang="en-US" altLang="en-US" dirty="0"/>
              <a:t>Reconnect, backfill, and pave each day</a:t>
            </a:r>
          </a:p>
          <a:p>
            <a:pPr>
              <a:defRPr/>
            </a:pPr>
            <a:r>
              <a:rPr lang="en-US" altLang="en-US" dirty="0"/>
              <a:t>8 - person crew (3 - persons Pipe Burst, others prep &amp; close)</a:t>
            </a:r>
          </a:p>
          <a:p>
            <a:pPr>
              <a:defRPr/>
            </a:pPr>
            <a:r>
              <a:rPr lang="en-US" altLang="en-US" dirty="0"/>
              <a:t>7:30 am to 3:30 pm (8 - hour workdays)</a:t>
            </a:r>
          </a:p>
          <a:p>
            <a:pPr>
              <a:defRPr/>
            </a:pPr>
            <a:r>
              <a:rPr lang="en-US" altLang="en-US" dirty="0"/>
              <a:t>Extremely efficient Contractor and Crew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A792B3C5-8C45-E1B4-AEB4-E7265632A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76" y="742264"/>
            <a:ext cx="10962649" cy="1144057"/>
          </a:xfrm>
        </p:spPr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199FA986-9054-F4C9-6F35-437DEA6440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8210" y="1460600"/>
            <a:ext cx="9798895" cy="4813077"/>
          </a:xfrm>
        </p:spPr>
        <p:txBody>
          <a:bodyPr/>
          <a:lstStyle/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Trenchless method of Pipe Bursting:</a:t>
            </a:r>
          </a:p>
          <a:p>
            <a:pPr>
              <a:defRPr/>
            </a:pPr>
            <a:r>
              <a:rPr lang="en-US" altLang="en-US" dirty="0"/>
              <a:t>Applicable to both water and sewer</a:t>
            </a:r>
          </a:p>
          <a:p>
            <a:pPr>
              <a:defRPr/>
            </a:pPr>
            <a:r>
              <a:rPr lang="en-US" altLang="en-US" dirty="0"/>
              <a:t>Apply to not only mainlines but, also service laterals</a:t>
            </a:r>
          </a:p>
          <a:p>
            <a:pPr>
              <a:defRPr/>
            </a:pPr>
            <a:r>
              <a:rPr lang="en-US" altLang="en-US" dirty="0"/>
              <a:t>Choices available for new pipe materials and fittings</a:t>
            </a:r>
          </a:p>
          <a:p>
            <a:pPr>
              <a:defRPr/>
            </a:pPr>
            <a:r>
              <a:rPr lang="en-US" altLang="en-US" dirty="0"/>
              <a:t>Productive, less disruptive, less emissions, and less expensive than open cut</a:t>
            </a:r>
          </a:p>
          <a:p>
            <a:pPr>
              <a:defRPr/>
            </a:pPr>
            <a:r>
              <a:rPr lang="en-US" altLang="en-US" dirty="0"/>
              <a:t>Savings of 25% - $800,000 in this case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7646DC6-1805-7DAA-1BA7-C94872AF70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434542" y="1174865"/>
            <a:ext cx="6424353" cy="1339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i="1" dirty="0">
                <a:ea typeface="Cambria" panose="02040503050406030204" pitchFamily="18" charset="0"/>
                <a:cs typeface="Times New Roman" panose="02020603050405020304" pitchFamily="18" charset="0"/>
              </a:rPr>
              <a:t>Questions?</a:t>
            </a:r>
            <a:endParaRPr lang="en-US" alt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CEAFA99D-5B95-17B1-6DFF-0EFE13ED8A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5362" y="3898891"/>
            <a:ext cx="4996363" cy="11817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George Mallakis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TT Technologies, Inc. </a:t>
            </a:r>
          </a:p>
          <a:p>
            <a:pPr eaLnBrk="1" hangingPunct="1"/>
            <a:endParaRPr lang="en-US" altLang="en-US" sz="2398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08C8D-A38F-A0A6-B3C0-D8AC8AB4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46" y="5099774"/>
            <a:ext cx="2477193" cy="1564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F3D75-CEE1-ABA5-E1DE-C806858E1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90" y="323029"/>
            <a:ext cx="2344507" cy="3105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EBFCD-C5BC-60AC-26D7-2320ABEAF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193" y="5080684"/>
            <a:ext cx="2900457" cy="163038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32C0F18-278A-BC2A-00D8-D0095313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3803" y="3898891"/>
            <a:ext cx="4279709" cy="11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7" tIns="60904" rIns="121807" bIns="60904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Mike Garrett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Underground Solutions, Inc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3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7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CC21728-B64E-9E23-66E9-A3962B1F4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549" y="310864"/>
            <a:ext cx="10962649" cy="1144057"/>
          </a:xfrm>
        </p:spPr>
        <p:txBody>
          <a:bodyPr/>
          <a:lstStyle/>
          <a:p>
            <a:r>
              <a:rPr lang="en-US" altLang="en-US" b="1" dirty="0"/>
              <a:t>Public Works Department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DD6BDA06-085D-2D61-0159-4A3F6D63BF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7490" y="1608650"/>
            <a:ext cx="6809362" cy="4525476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Engineering and Field Operations</a:t>
            </a:r>
          </a:p>
          <a:p>
            <a:pPr>
              <a:defRPr/>
            </a:pPr>
            <a:r>
              <a:rPr lang="en-US" altLang="en-US" dirty="0"/>
              <a:t>Water Distribution and Wastewater Systems</a:t>
            </a:r>
          </a:p>
          <a:p>
            <a:pPr>
              <a:defRPr/>
            </a:pPr>
            <a:r>
              <a:rPr lang="en-US" altLang="en-US" dirty="0"/>
              <a:t>Designed the Henderson </a:t>
            </a:r>
          </a:p>
          <a:p>
            <a:pPr marL="0" indent="0">
              <a:buNone/>
              <a:defRPr/>
            </a:pPr>
            <a:r>
              <a:rPr lang="en-US" altLang="en-US" dirty="0"/>
              <a:t>   Water and Sewer</a:t>
            </a:r>
          </a:p>
          <a:p>
            <a:pPr marL="0" indent="0">
              <a:buNone/>
              <a:defRPr/>
            </a:pPr>
            <a:r>
              <a:rPr lang="en-US" altLang="en-US" dirty="0"/>
              <a:t>   Improvements Project and </a:t>
            </a:r>
          </a:p>
          <a:p>
            <a:pPr marL="0" indent="0">
              <a:buNone/>
              <a:defRPr/>
            </a:pPr>
            <a:r>
              <a:rPr lang="en-US" altLang="en-US" dirty="0"/>
              <a:t>   Bid November 19, 2020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AA03CAE6-D048-AC44-F680-05CEFC375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88" y="668308"/>
            <a:ext cx="3480810" cy="20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>
            <a:extLst>
              <a:ext uri="{FF2B5EF4-FFF2-40B4-BE49-F238E27FC236}">
                <a16:creationId xmlns:a16="http://schemas.microsoft.com/office/drawing/2014/main" id="{4AC712A9-05E7-9F2A-AF4B-182FBB14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81" y="2885993"/>
            <a:ext cx="6098077" cy="392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82773D5A-32FB-526A-6762-028703464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76" y="742264"/>
            <a:ext cx="10962649" cy="1144057"/>
          </a:xfrm>
        </p:spPr>
        <p:txBody>
          <a:bodyPr/>
          <a:lstStyle/>
          <a:p>
            <a:r>
              <a:rPr lang="en-US" altLang="en-US" dirty="0"/>
              <a:t>Project Design Details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899E9D59-7E2A-E660-9E6F-7B59C1847E0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01860" y="2189447"/>
            <a:ext cx="11427885" cy="4413396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3,600 feet of sewer mains and 41 sewer service laterals</a:t>
            </a:r>
          </a:p>
          <a:p>
            <a:pPr>
              <a:defRPr/>
            </a:pPr>
            <a:r>
              <a:rPr lang="en-US" altLang="en-US" dirty="0"/>
              <a:t>5,000 feet of water mains and 34 water service laterals</a:t>
            </a:r>
          </a:p>
          <a:p>
            <a:pPr>
              <a:defRPr/>
            </a:pPr>
            <a:r>
              <a:rPr lang="en-US" altLang="en-US" dirty="0"/>
              <a:t>“Open Cut” existing water mains and install new Ductile Iron Pipe</a:t>
            </a:r>
          </a:p>
          <a:p>
            <a:pPr>
              <a:defRPr/>
            </a:pPr>
            <a:r>
              <a:rPr lang="en-US" altLang="en-US" dirty="0"/>
              <a:t>“Open Cut” existing sewer mains and install new PVC Pipe</a:t>
            </a:r>
          </a:p>
          <a:p>
            <a:pPr>
              <a:defRPr/>
            </a:pPr>
            <a:r>
              <a:rPr lang="en-US" altLang="en-US" dirty="0"/>
              <a:t>Use “Trenchless” to replace water and sewer service laterals	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F2879E7-CF87-1B61-4B81-5EE074AACE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9351" y="642511"/>
            <a:ext cx="10962649" cy="1144057"/>
          </a:xfrm>
        </p:spPr>
        <p:txBody>
          <a:bodyPr/>
          <a:lstStyle/>
          <a:p>
            <a:r>
              <a:rPr lang="en-US" altLang="en-US" dirty="0"/>
              <a:t>Bid Results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DD61C60E-CC3E-C6B3-5443-0913E3F743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366123" y="1945607"/>
            <a:ext cx="8684262" cy="44133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/>
              <a:t>Mercer Fraser Co - $3,025,882</a:t>
            </a:r>
          </a:p>
          <a:p>
            <a:pPr>
              <a:defRPr/>
            </a:pPr>
            <a:r>
              <a:rPr lang="en-US" altLang="en-US" dirty="0"/>
              <a:t>Bidder #2 - $3,825,213</a:t>
            </a:r>
          </a:p>
          <a:p>
            <a:pPr>
              <a:defRPr/>
            </a:pPr>
            <a:r>
              <a:rPr lang="en-US" altLang="en-US" dirty="0"/>
              <a:t>Bidder #3 - $3,889,783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Mercer Fraser planned to use pipe bursting which cost less saving the city $800,000 or 25% over next lowest bidder</a:t>
            </a:r>
          </a:p>
          <a:p>
            <a:pPr marL="0" indent="0">
              <a:buNone/>
              <a:defRPr/>
            </a:pPr>
            <a:r>
              <a:rPr lang="en-US" altLang="en-US" dirty="0"/>
              <a:t>	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B121895C-2889-4792-5C1A-61123A057F0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79445" y="1607556"/>
            <a:ext cx="11427885" cy="441339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               Pipe Bursting Line Items       Open Cut Pricing</a:t>
            </a:r>
          </a:p>
          <a:p>
            <a:pPr marL="0" indent="0">
              <a:buNone/>
              <a:defRPr/>
            </a:pPr>
            <a:r>
              <a:rPr lang="en-US" altLang="en-US" dirty="0"/>
              <a:t>                                  </a:t>
            </a:r>
            <a:r>
              <a:rPr lang="en-US" altLang="en-US" u="sng" dirty="0"/>
              <a:t>Mercer Fraser</a:t>
            </a:r>
            <a:r>
              <a:rPr lang="en-US" altLang="en-US" dirty="0"/>
              <a:t>    </a:t>
            </a:r>
            <a:r>
              <a:rPr lang="en-US" altLang="en-US" u="sng" dirty="0"/>
              <a:t>Bidder #2</a:t>
            </a:r>
            <a:r>
              <a:rPr lang="en-US" altLang="en-US" dirty="0"/>
              <a:t>  </a:t>
            </a:r>
            <a:r>
              <a:rPr lang="en-US" altLang="en-US" u="sng" dirty="0"/>
              <a:t>Bidder #3</a:t>
            </a:r>
          </a:p>
          <a:p>
            <a:pPr marL="0" indent="0">
              <a:buNone/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8-inch </a:t>
            </a:r>
            <a:r>
              <a:rPr lang="en-US" altLang="en-US" u="sng" dirty="0"/>
              <a:t>water</a:t>
            </a:r>
            <a:r>
              <a:rPr lang="en-US" altLang="en-US" dirty="0"/>
              <a:t> per </a:t>
            </a:r>
            <a:r>
              <a:rPr lang="en-US" altLang="en-US" dirty="0" err="1"/>
              <a:t>lf</a:t>
            </a:r>
            <a:r>
              <a:rPr lang="en-US" altLang="en-US" dirty="0"/>
              <a:t>             $75               $158          $178</a:t>
            </a:r>
          </a:p>
          <a:p>
            <a:pPr marL="0" indent="0">
              <a:buNone/>
              <a:defRPr/>
            </a:pPr>
            <a:r>
              <a:rPr lang="en-US" altLang="en-US" dirty="0"/>
              <a:t>8-inch </a:t>
            </a:r>
            <a:r>
              <a:rPr lang="en-US" altLang="en-US" u="sng" dirty="0"/>
              <a:t>sewer</a:t>
            </a:r>
            <a:r>
              <a:rPr lang="en-US" altLang="en-US" dirty="0"/>
              <a:t> per </a:t>
            </a:r>
            <a:r>
              <a:rPr lang="en-US" altLang="en-US" dirty="0" err="1"/>
              <a:t>lf</a:t>
            </a:r>
            <a:r>
              <a:rPr lang="en-US" altLang="en-US" dirty="0"/>
              <a:t>           $105              $180          $198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45DEF4CE-E3F9-95CF-6051-FFB70C068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4893" y="343253"/>
            <a:ext cx="10962649" cy="1144057"/>
          </a:xfrm>
        </p:spPr>
        <p:txBody>
          <a:bodyPr/>
          <a:lstStyle/>
          <a:p>
            <a:r>
              <a:rPr lang="en-US" altLang="en-US" dirty="0"/>
              <a:t>Post Bid Details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F239D43D-9D33-9C7E-A122-96A4DD469BD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61912" y="1832434"/>
            <a:ext cx="11512474" cy="441339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Contractor and City had experience using Pipe Bursting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Pipe Bursting will minimize disruption, reduce carbon emissions,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productivity and save money.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en-US" altLang="en-US" dirty="0"/>
              <a:t>Pipe Bursting Scope became…</a:t>
            </a:r>
          </a:p>
          <a:p>
            <a:pPr>
              <a:defRPr/>
            </a:pPr>
            <a:r>
              <a:rPr lang="en-US" altLang="en-US" dirty="0"/>
              <a:t>3,600’ of existing 8” VCP sewer pulling in new 8” HDPE</a:t>
            </a:r>
          </a:p>
          <a:p>
            <a:pPr>
              <a:defRPr/>
            </a:pPr>
            <a:r>
              <a:rPr lang="en-US" altLang="en-US" dirty="0"/>
              <a:t>5,000’ of existing 8” ACP and CIP pipe pulling in new 8” FPVC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80EDA5C2-8666-0D5C-44CB-FF732F9C0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76" y="742264"/>
            <a:ext cx="10962649" cy="1144057"/>
          </a:xfrm>
        </p:spPr>
        <p:txBody>
          <a:bodyPr/>
          <a:lstStyle/>
          <a:p>
            <a:r>
              <a:rPr lang="en-US" altLang="en-US"/>
              <a:t>Construction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B9C1CB1A-E0A0-0ED6-4857-F4CDCFD3158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28580" y="2078611"/>
            <a:ext cx="11427885" cy="4413396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en-US" dirty="0"/>
              <a:t>New Pipe Materials used:</a:t>
            </a:r>
          </a:p>
          <a:p>
            <a:pPr>
              <a:defRPr/>
            </a:pPr>
            <a:r>
              <a:rPr lang="en-US" altLang="en-US" u="sng" dirty="0"/>
              <a:t>Water</a:t>
            </a:r>
            <a:r>
              <a:rPr lang="en-US" altLang="en-US" dirty="0"/>
              <a:t> Mains – Fusible PVC (FPVC)</a:t>
            </a:r>
          </a:p>
          <a:p>
            <a:pPr>
              <a:defRPr/>
            </a:pPr>
            <a:r>
              <a:rPr lang="en-US" altLang="en-US" u="sng" dirty="0"/>
              <a:t>Sewer</a:t>
            </a:r>
            <a:r>
              <a:rPr lang="en-US" altLang="en-US" dirty="0"/>
              <a:t> Mains – High Density Polyethene (HDPE)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Both great materials – city was familiar with each of these</a:t>
            </a:r>
          </a:p>
          <a:p>
            <a:pPr marL="0" indent="0">
              <a:buNone/>
              <a:defRPr/>
            </a:pPr>
            <a:r>
              <a:rPr lang="en-US" altLang="en-US" dirty="0"/>
              <a:t>pipe products used in </a:t>
            </a:r>
            <a:r>
              <a:rPr lang="en-US" altLang="en-US"/>
              <a:t>past water </a:t>
            </a:r>
            <a:r>
              <a:rPr lang="en-US" altLang="en-US" dirty="0"/>
              <a:t>and sewer projects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	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75B1A9F0-2441-16F0-032B-A45D88773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76" y="742264"/>
            <a:ext cx="10962649" cy="1144057"/>
          </a:xfrm>
        </p:spPr>
        <p:txBody>
          <a:bodyPr/>
          <a:lstStyle/>
          <a:p>
            <a:r>
              <a:rPr lang="en-US" altLang="en-US"/>
              <a:t>Construction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25C02BCE-B8C8-8A8C-9DFC-9CDDC337F0B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4675" y="1886321"/>
            <a:ext cx="11427885" cy="44133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altLang="en-US" sz="3000" u="sng" dirty="0"/>
              <a:t>Equipment Choices</a:t>
            </a:r>
          </a:p>
          <a:p>
            <a:pPr>
              <a:defRPr/>
            </a:pPr>
            <a:r>
              <a:rPr lang="en-US" altLang="en-US" sz="3000" dirty="0"/>
              <a:t>TT Technologies, Inc. </a:t>
            </a:r>
            <a:r>
              <a:rPr lang="en-US" altLang="en-US" sz="3000" dirty="0" err="1"/>
              <a:t>Grundoburst</a:t>
            </a:r>
            <a:r>
              <a:rPr lang="en-US" altLang="en-US" sz="3000" dirty="0"/>
              <a:t> Static Pipe Bursting System</a:t>
            </a:r>
          </a:p>
          <a:p>
            <a:pPr>
              <a:defRPr/>
            </a:pPr>
            <a:r>
              <a:rPr lang="en-US" altLang="en-US" sz="3000" dirty="0"/>
              <a:t>Contractor familiar and experienced with this equipment used on previous projects</a:t>
            </a:r>
          </a:p>
          <a:p>
            <a:pPr>
              <a:defRPr/>
            </a:pPr>
            <a:r>
              <a:rPr lang="en-US" altLang="en-US" sz="3000" dirty="0"/>
              <a:t>Accommodates all existing and new pipe materials</a:t>
            </a:r>
          </a:p>
          <a:p>
            <a:pPr>
              <a:defRPr/>
            </a:pPr>
            <a:r>
              <a:rPr lang="en-US" altLang="en-US" sz="3000" dirty="0"/>
              <a:t>Compact, quiet, and productive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dirty="0"/>
              <a:t>	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631</Words>
  <Application>Microsoft Office PowerPoint</Application>
  <PresentationFormat>Widescreen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Office Theme</vt:lpstr>
      <vt:lpstr>2023 Hawaii Rural Water Association  Optimal Application of Pipe Bursting and Trenchless Methods - 9,000 feet of both Water and Sewer Pipeline in the City of Eureka, CA</vt:lpstr>
      <vt:lpstr>City of Eureka, CA</vt:lpstr>
      <vt:lpstr>Public Works Department</vt:lpstr>
      <vt:lpstr>Project Design Details</vt:lpstr>
      <vt:lpstr>Bid Results</vt:lpstr>
      <vt:lpstr>PowerPoint Presentation</vt:lpstr>
      <vt:lpstr>Post Bid Details</vt:lpstr>
      <vt:lpstr>Construction</vt:lpstr>
      <vt:lpstr>Construction</vt:lpstr>
      <vt:lpstr>Equipment</vt:lpstr>
      <vt:lpstr>Construction – Water Mains</vt:lpstr>
      <vt:lpstr>Construction – Water Mains</vt:lpstr>
      <vt:lpstr>Construction – Water Mains</vt:lpstr>
      <vt:lpstr>PowerPoint Presentation</vt:lpstr>
      <vt:lpstr>PowerPoint Presentation</vt:lpstr>
      <vt:lpstr>PowerPoint Presentation</vt:lpstr>
      <vt:lpstr>PowerPoint Presentation</vt:lpstr>
      <vt:lpstr>Construction – Sewer Mains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Pipe Bursting Productions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Application of Pipe Bursting and Trenchless Methods - 9,000 feet of both Water and Sewer Pipeline Replacement Project in the City of Eureka, CA</dc:title>
  <dc:creator>George Mallakis</dc:creator>
  <cp:lastModifiedBy>George Mallakis</cp:lastModifiedBy>
  <cp:revision>2</cp:revision>
  <dcterms:created xsi:type="dcterms:W3CDTF">2022-12-08T00:37:47Z</dcterms:created>
  <dcterms:modified xsi:type="dcterms:W3CDTF">2023-04-25T17:01:05Z</dcterms:modified>
</cp:coreProperties>
</file>