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5"/>
  </p:notesMasterIdLst>
  <p:sldIdLst>
    <p:sldId id="271" r:id="rId5"/>
    <p:sldId id="337" r:id="rId6"/>
    <p:sldId id="312" r:id="rId7"/>
    <p:sldId id="285" r:id="rId8"/>
    <p:sldId id="274" r:id="rId9"/>
    <p:sldId id="340" r:id="rId10"/>
    <p:sldId id="314" r:id="rId11"/>
    <p:sldId id="315" r:id="rId12"/>
    <p:sldId id="316" r:id="rId13"/>
    <p:sldId id="317" r:id="rId14"/>
    <p:sldId id="291" r:id="rId15"/>
    <p:sldId id="287" r:id="rId16"/>
    <p:sldId id="288" r:id="rId17"/>
    <p:sldId id="289" r:id="rId18"/>
    <p:sldId id="335" r:id="rId19"/>
    <p:sldId id="290" r:id="rId20"/>
    <p:sldId id="318" r:id="rId21"/>
    <p:sldId id="319" r:id="rId22"/>
    <p:sldId id="320" r:id="rId23"/>
    <p:sldId id="321" r:id="rId24"/>
    <p:sldId id="278" r:id="rId25"/>
    <p:sldId id="292" r:id="rId26"/>
    <p:sldId id="286" r:id="rId27"/>
    <p:sldId id="323" r:id="rId28"/>
    <p:sldId id="324" r:id="rId29"/>
    <p:sldId id="336" r:id="rId30"/>
    <p:sldId id="306" r:id="rId31"/>
    <p:sldId id="307" r:id="rId32"/>
    <p:sldId id="338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DF082C-2FC4-134E-BE20-76E004B3DA8E}">
          <p14:sldIdLst>
            <p14:sldId id="271"/>
            <p14:sldId id="337"/>
            <p14:sldId id="312"/>
            <p14:sldId id="285"/>
            <p14:sldId id="274"/>
            <p14:sldId id="340"/>
            <p14:sldId id="314"/>
            <p14:sldId id="315"/>
            <p14:sldId id="316"/>
            <p14:sldId id="317"/>
            <p14:sldId id="291"/>
            <p14:sldId id="287"/>
            <p14:sldId id="288"/>
            <p14:sldId id="289"/>
            <p14:sldId id="335"/>
            <p14:sldId id="290"/>
            <p14:sldId id="318"/>
            <p14:sldId id="319"/>
            <p14:sldId id="320"/>
            <p14:sldId id="321"/>
            <p14:sldId id="278"/>
            <p14:sldId id="292"/>
            <p14:sldId id="286"/>
            <p14:sldId id="323"/>
            <p14:sldId id="324"/>
            <p14:sldId id="336"/>
            <p14:sldId id="306"/>
            <p14:sldId id="307"/>
            <p14:sldId id="338"/>
            <p14:sldId id="284"/>
          </p14:sldIdLst>
        </p14:section>
        <p14:section name="Additional Slides" id="{72DF2AA3-7A21-ED4E-927A-8C429FF96C4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E0"/>
    <a:srgbClr val="888B8D"/>
    <a:srgbClr val="BFD5A8"/>
    <a:srgbClr val="A3C383"/>
    <a:srgbClr val="82C341"/>
    <a:srgbClr val="84BD00"/>
    <a:srgbClr val="79BC39"/>
    <a:srgbClr val="F0B323"/>
    <a:srgbClr val="007791"/>
    <a:srgbClr val="7FD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1909F3-F030-4F32-97E9-0EA511FC0D4F}" v="7" dt="2023-04-18T17:04:41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6" autoAdjust="0"/>
    <p:restoredTop sz="94663"/>
  </p:normalViewPr>
  <p:slideViewPr>
    <p:cSldViewPr snapToGrid="0" snapToObjects="1">
      <p:cViewPr varScale="1">
        <p:scale>
          <a:sx n="64" d="100"/>
          <a:sy n="64" d="100"/>
        </p:scale>
        <p:origin x="7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D734C-597F-41E3-8D72-27204E53C7F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EDB01-6A46-42CD-A7A6-B817DD144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2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EDB01-6A46-42CD-A7A6-B817DD144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3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DE1C12-1FFD-684C-861C-5505F3AFD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44618"/>
            <a:ext cx="12192000" cy="35758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B558F6-95D3-7D4E-AE03-E43C57AF3B65}"/>
              </a:ext>
            </a:extLst>
          </p:cNvPr>
          <p:cNvSpPr/>
          <p:nvPr userDrawn="1"/>
        </p:nvSpPr>
        <p:spPr>
          <a:xfrm>
            <a:off x="0" y="4568020"/>
            <a:ext cx="12192000" cy="25524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0B32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CF31B80-E706-F940-9A1D-AD783F9D95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799" y="3453127"/>
            <a:ext cx="10058401" cy="1420626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26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BCB4B-41FE-3044-8539-D60E2D0F2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167482"/>
            <a:ext cx="10058400" cy="1265967"/>
          </a:xfrm>
        </p:spPr>
        <p:txBody>
          <a:bodyPr lIns="0" anchor="b"/>
          <a:lstStyle>
            <a:lvl1pPr algn="l">
              <a:defRPr sz="3800" b="1" i="0">
                <a:solidFill>
                  <a:srgbClr val="00A3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16E657-9A8C-EF45-9B90-4238A1853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579472"/>
            <a:ext cx="2832017" cy="765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1B476A-C83A-4F4B-8C67-FC545B0210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014" y="661129"/>
            <a:ext cx="1985386" cy="8699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8E322B-FAD0-634F-AEE4-65B2CF0C8320}"/>
              </a:ext>
            </a:extLst>
          </p:cNvPr>
          <p:cNvGrpSpPr/>
          <p:nvPr userDrawn="1"/>
        </p:nvGrpSpPr>
        <p:grpSpPr>
          <a:xfrm>
            <a:off x="7859749" y="5990053"/>
            <a:ext cx="3722651" cy="509200"/>
            <a:chOff x="8682914" y="6102649"/>
            <a:chExt cx="2899486" cy="3966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A51D62-7E57-F944-82BE-A151E76CFF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biLevel thresh="75000"/>
              <a:alphaModFix amt="60000"/>
            </a:blip>
            <a:stretch>
              <a:fillRect/>
            </a:stretch>
          </p:blipFill>
          <p:spPr>
            <a:xfrm>
              <a:off x="8682914" y="6162140"/>
              <a:ext cx="634566" cy="277623"/>
            </a:xfrm>
            <a:prstGeom prst="rect">
              <a:avLst/>
            </a:prstGeom>
            <a:noFill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2418C5-0AD3-5642-A6F6-8166DB49A3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biLevel thresh="75000"/>
              <a:alphaModFix amt="60000"/>
            </a:blip>
            <a:stretch>
              <a:fillRect/>
            </a:stretch>
          </p:blipFill>
          <p:spPr>
            <a:xfrm>
              <a:off x="9522931" y="6102649"/>
              <a:ext cx="535415" cy="396604"/>
            </a:xfrm>
            <a:prstGeom prst="rect">
              <a:avLst/>
            </a:prstGeom>
            <a:noFill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AF7F7D-83B0-BC4A-B46B-43692DDA5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biLevel thresh="75000"/>
              <a:alphaModFix amt="60000"/>
            </a:blip>
            <a:stretch>
              <a:fillRect/>
            </a:stretch>
          </p:blipFill>
          <p:spPr>
            <a:xfrm>
              <a:off x="10263796" y="6102649"/>
              <a:ext cx="337113" cy="396604"/>
            </a:xfrm>
            <a:prstGeom prst="rect">
              <a:avLst/>
            </a:prstGeom>
            <a:noFill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054F7F-269A-9143-BFB3-4D03DA1B9B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biLevel thresh="75000"/>
              <a:alphaModFix amt="60000"/>
            </a:blip>
            <a:stretch>
              <a:fillRect/>
            </a:stretch>
          </p:blipFill>
          <p:spPr>
            <a:xfrm>
              <a:off x="10928003" y="6181970"/>
              <a:ext cx="654397" cy="237962"/>
            </a:xfrm>
            <a:prstGeom prst="rect">
              <a:avLst/>
            </a:prstGeom>
            <a:noFill/>
          </p:spPr>
        </p:pic>
      </p:grp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E50715D8-CDE0-8249-A182-3E90D34BC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6340774"/>
            <a:ext cx="1340840" cy="240779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iHydrant.com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D8979BE-93D1-6B48-86A4-81B8C05DB3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4839" y="6389434"/>
            <a:ext cx="3874576" cy="170855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iHydrant</a:t>
            </a:r>
            <a:r>
              <a:rPr lang="en-US" dirty="0"/>
              <a:t>® is a division of </a:t>
            </a:r>
            <a:r>
              <a:rPr lang="en-US" dirty="0" err="1"/>
              <a:t>McWane</a:t>
            </a:r>
            <a:r>
              <a:rPr lang="en-US" dirty="0"/>
              <a:t>, Inc. | </a:t>
            </a:r>
            <a:r>
              <a:rPr lang="en-US" dirty="0" err="1"/>
              <a:t>McWane</a:t>
            </a:r>
            <a:r>
              <a:rPr lang="en-US" dirty="0"/>
              <a:t>. For Generations.</a:t>
            </a:r>
          </a:p>
        </p:txBody>
      </p:sp>
    </p:spTree>
    <p:extLst>
      <p:ext uri="{BB962C8B-B14F-4D97-AF65-F5344CB8AC3E}">
        <p14:creationId xmlns:p14="http://schemas.microsoft.com/office/powerpoint/2010/main" val="185421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0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D4A03D-2DF3-1849-8A5E-9A3E5C4C3373}"/>
              </a:ext>
            </a:extLst>
          </p:cNvPr>
          <p:cNvSpPr/>
          <p:nvPr userDrawn="1"/>
        </p:nvSpPr>
        <p:spPr>
          <a:xfrm>
            <a:off x="-831868" y="464043"/>
            <a:ext cx="12414268" cy="1350635"/>
          </a:xfrm>
          <a:prstGeom prst="roundRect">
            <a:avLst>
              <a:gd name="adj" fmla="val 50000"/>
            </a:avLst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F9E078-630D-F84A-8504-6EA3F54585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71700"/>
            <a:ext cx="10972800" cy="3755951"/>
          </a:xfrm>
        </p:spPr>
        <p:txBody>
          <a:bodyPr lIns="0" anchor="t">
            <a:normAutofit/>
          </a:bodyPr>
          <a:lstStyle>
            <a:lvl1pPr algn="l">
              <a:lnSpc>
                <a:spcPct val="100000"/>
              </a:lnSpc>
              <a:defRPr sz="21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950CF4-6107-9A47-AD53-852F8D4DD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12956"/>
            <a:ext cx="8876306" cy="1300975"/>
          </a:xfrm>
        </p:spPr>
        <p:txBody>
          <a:bodyPr lIns="0" anchor="ctr" anchorCtr="0">
            <a:normAutofit/>
          </a:bodyPr>
          <a:lstStyle>
            <a:lvl1pPr marL="0" indent="0" algn="l">
              <a:lnSpc>
                <a:spcPts val="3640"/>
              </a:lnSpc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109C24-5E75-4840-86E7-36D37FEE9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8BD2D6-9523-8B48-9E49-CC4D06BAB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4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wBullets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D4A03D-2DF3-1849-8A5E-9A3E5C4C3373}"/>
              </a:ext>
            </a:extLst>
          </p:cNvPr>
          <p:cNvSpPr/>
          <p:nvPr userDrawn="1"/>
        </p:nvSpPr>
        <p:spPr>
          <a:xfrm>
            <a:off x="-748230" y="464043"/>
            <a:ext cx="12330630" cy="1350635"/>
          </a:xfrm>
          <a:prstGeom prst="roundRect">
            <a:avLst>
              <a:gd name="adj" fmla="val 50000"/>
            </a:avLst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950CF4-6107-9A47-AD53-852F8D4DD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12956"/>
            <a:ext cx="10291638" cy="1300975"/>
          </a:xfrm>
        </p:spPr>
        <p:txBody>
          <a:bodyPr lIns="0" anchor="ctr" anchorCtr="0">
            <a:normAutofit/>
          </a:bodyPr>
          <a:lstStyle>
            <a:lvl1pPr marL="0" indent="0" algn="l">
              <a:lnSpc>
                <a:spcPts val="3640"/>
              </a:lnSpc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F6565-041C-9046-869F-639271F0DF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726267"/>
            <a:ext cx="10972800" cy="3229259"/>
          </a:xfrm>
        </p:spPr>
        <p:txBody>
          <a:bodyPr lIns="0" rIns="0">
            <a:noAutofit/>
          </a:bodyPr>
          <a:lstStyle>
            <a:lvl1pPr marL="228600" indent="-228600">
              <a:buFont typeface="System Font Regular"/>
              <a:buChar char="▸"/>
              <a:defRPr sz="24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System Font Regular"/>
              <a:buChar char="▸"/>
              <a:defRPr sz="18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stem Font Regular"/>
              <a:buChar char="▸"/>
              <a:defRPr sz="16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stem Font Regular"/>
              <a:buChar char="▸"/>
              <a:defRPr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System Font Regular"/>
              <a:buChar char="▸"/>
              <a:defRPr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5121C2-E2EA-5447-B8C2-46568D101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C40687-618D-904B-968B-87FDFC305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9F5B8-9A70-D640-964F-B98FD72C8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538" y="2116667"/>
            <a:ext cx="10972800" cy="59213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00A3E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09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wBullets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D4A03D-2DF3-1849-8A5E-9A3E5C4C3373}"/>
              </a:ext>
            </a:extLst>
          </p:cNvPr>
          <p:cNvSpPr/>
          <p:nvPr userDrawn="1"/>
        </p:nvSpPr>
        <p:spPr>
          <a:xfrm>
            <a:off x="-748230" y="464043"/>
            <a:ext cx="12330630" cy="1350635"/>
          </a:xfrm>
          <a:prstGeom prst="roundRect">
            <a:avLst>
              <a:gd name="adj" fmla="val 50000"/>
            </a:avLst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950CF4-6107-9A47-AD53-852F8D4DD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12956"/>
            <a:ext cx="10291638" cy="1300975"/>
          </a:xfrm>
        </p:spPr>
        <p:txBody>
          <a:bodyPr lIns="0" anchor="ctr" anchorCtr="0">
            <a:normAutofit/>
          </a:bodyPr>
          <a:lstStyle>
            <a:lvl1pPr marL="0" indent="0" algn="l">
              <a:lnSpc>
                <a:spcPts val="3640"/>
              </a:lnSpc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F6565-041C-9046-869F-639271F0DF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176272"/>
            <a:ext cx="10972800" cy="3783827"/>
          </a:xfrm>
        </p:spPr>
        <p:txBody>
          <a:bodyPr lIns="0" rIns="0">
            <a:noAutofit/>
          </a:bodyPr>
          <a:lstStyle>
            <a:lvl1pPr marL="228600" indent="-228600">
              <a:lnSpc>
                <a:spcPts val="2060"/>
              </a:lnSpc>
              <a:spcAft>
                <a:spcPts val="400"/>
              </a:spcAft>
              <a:buFont typeface="System Font Regular"/>
              <a:buChar char="▸"/>
              <a:defRPr sz="2200" b="0" i="0">
                <a:solidFill>
                  <a:srgbClr val="00A3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ts val="2060"/>
              </a:lnSpc>
              <a:spcAft>
                <a:spcPts val="400"/>
              </a:spcAft>
              <a:buFont typeface="System Font Regular"/>
              <a:buChar char="▸"/>
              <a:defRPr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060"/>
              </a:lnSpc>
              <a:spcAft>
                <a:spcPts val="400"/>
              </a:spcAft>
              <a:buFont typeface="System Font Regular"/>
              <a:buChar char="▸"/>
              <a:defRPr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060"/>
              </a:lnSpc>
              <a:spcAft>
                <a:spcPts val="400"/>
              </a:spcAft>
              <a:buFont typeface="System Font Regular"/>
              <a:buChar char="▸"/>
              <a:defRPr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060"/>
              </a:lnSpc>
              <a:spcAft>
                <a:spcPts val="400"/>
              </a:spcAft>
              <a:buFont typeface="System Font Regular"/>
              <a:buChar char="▸"/>
              <a:defRPr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5121C2-E2EA-5447-B8C2-46568D101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C40687-618D-904B-968B-87FDFC305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6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DFD9412-2CAB-C54A-BAC1-6ACBBF38DC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2789" y="1390572"/>
            <a:ext cx="7989611" cy="781128"/>
          </a:xfrm>
        </p:spPr>
        <p:txBody>
          <a:bodyPr lIns="0"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3600" b="1" i="0">
                <a:solidFill>
                  <a:srgbClr val="00A3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0C610A-10E8-3842-A55F-391137EE8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1816" y="2171699"/>
            <a:ext cx="7990584" cy="3792561"/>
          </a:xfrm>
        </p:spPr>
        <p:txBody>
          <a:bodyPr lIns="0" anchor="t">
            <a:noAutofit/>
          </a:bodyPr>
          <a:lstStyle>
            <a:lvl1pPr marL="228600" indent="-228600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System Font Regular"/>
              <a:buChar char="▸"/>
              <a:defRPr sz="21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 typeface="Wingdings" pitchFamily="2" charset="2"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F58B54-3527-5444-A3EA-31968998DC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70264" y="1091478"/>
            <a:ext cx="4498941" cy="4500951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6AF337-6EED-A04A-ABDE-D01EA9370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720" y="281763"/>
            <a:ext cx="2202680" cy="5954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F75ECC-A978-8A4E-B81B-4B15D3EF7A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19938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7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98866C-C32D-C14E-AC10-60A3AF9180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720" y="281763"/>
            <a:ext cx="2202680" cy="595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D9F4FF-D58E-C049-91F2-2937ADED5F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19938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92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Bottom brand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B5121C2-E2EA-5447-B8C2-46568D101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C40687-618D-904B-968B-87FDFC305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2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5186BCF-B6E6-8A4E-869C-8B6CC91BF4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44618"/>
            <a:ext cx="12192000" cy="35758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4A6B05C-48F9-8A4B-AC4F-5FDA51DA6393}"/>
              </a:ext>
            </a:extLst>
          </p:cNvPr>
          <p:cNvSpPr/>
          <p:nvPr userDrawn="1"/>
        </p:nvSpPr>
        <p:spPr>
          <a:xfrm>
            <a:off x="0" y="4568020"/>
            <a:ext cx="12192000" cy="25524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0B32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F4B79A-2CA5-8D49-BA1A-BCD14774A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1" y="1759409"/>
            <a:ext cx="10515599" cy="681787"/>
          </a:xfrm>
        </p:spPr>
        <p:txBody>
          <a:bodyPr lIns="0" anchor="ctr">
            <a:normAutofit/>
          </a:bodyPr>
          <a:lstStyle>
            <a:lvl1pPr algn="l">
              <a:lnSpc>
                <a:spcPct val="100000"/>
              </a:lnSpc>
              <a:defRPr sz="3800" b="1" i="0">
                <a:solidFill>
                  <a:srgbClr val="00A3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4D9D85-68AB-A04E-9B93-AEA9C7FF8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579472"/>
            <a:ext cx="2832017" cy="7655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105AD9-98FC-F74D-A4B5-FF3A21AC01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014" y="661129"/>
            <a:ext cx="1985386" cy="8699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C0B9EC-0331-C149-9361-028180B3AF93}"/>
              </a:ext>
            </a:extLst>
          </p:cNvPr>
          <p:cNvGrpSpPr/>
          <p:nvPr userDrawn="1"/>
        </p:nvGrpSpPr>
        <p:grpSpPr>
          <a:xfrm>
            <a:off x="7859749" y="5990053"/>
            <a:ext cx="3722651" cy="509200"/>
            <a:chOff x="8682914" y="6102649"/>
            <a:chExt cx="2899486" cy="3966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0A453F-8E52-CE42-976C-23F1A035FA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biLevel thresh="75000"/>
              <a:alphaModFix amt="60000"/>
            </a:blip>
            <a:stretch>
              <a:fillRect/>
            </a:stretch>
          </p:blipFill>
          <p:spPr>
            <a:xfrm>
              <a:off x="8682914" y="6162140"/>
              <a:ext cx="634566" cy="277623"/>
            </a:xfrm>
            <a:prstGeom prst="rect">
              <a:avLst/>
            </a:prstGeom>
            <a:no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6901B8-14C9-754C-A9FC-8BE34955A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biLevel thresh="75000"/>
              <a:alphaModFix amt="60000"/>
            </a:blip>
            <a:stretch>
              <a:fillRect/>
            </a:stretch>
          </p:blipFill>
          <p:spPr>
            <a:xfrm>
              <a:off x="9522931" y="6102649"/>
              <a:ext cx="535415" cy="396604"/>
            </a:xfrm>
            <a:prstGeom prst="rect">
              <a:avLst/>
            </a:prstGeom>
            <a:no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94C6CC-5B9A-1C4E-BC96-882CBC6B4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biLevel thresh="75000"/>
              <a:alphaModFix amt="60000"/>
            </a:blip>
            <a:stretch>
              <a:fillRect/>
            </a:stretch>
          </p:blipFill>
          <p:spPr>
            <a:xfrm>
              <a:off x="10263796" y="6102649"/>
              <a:ext cx="337113" cy="396604"/>
            </a:xfrm>
            <a:prstGeom prst="rect">
              <a:avLst/>
            </a:prstGeom>
            <a:no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B55DDA-2A86-8A4F-8841-7A55390C4B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biLevel thresh="75000"/>
              <a:alphaModFix amt="60000"/>
            </a:blip>
            <a:stretch>
              <a:fillRect/>
            </a:stretch>
          </p:blipFill>
          <p:spPr>
            <a:xfrm>
              <a:off x="10928003" y="6181970"/>
              <a:ext cx="654397" cy="237962"/>
            </a:xfrm>
            <a:prstGeom prst="rect">
              <a:avLst/>
            </a:prstGeom>
            <a:noFill/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3AA0C-7173-5F40-A397-6CB3ED326C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2508007"/>
            <a:ext cx="10515600" cy="16909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9B0E0E18-46C1-DA42-8301-005465275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6340774"/>
            <a:ext cx="1340840" cy="240779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iHydrant.com</a:t>
            </a:r>
            <a:endParaRPr lang="en-US" dirty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9393A7AF-8130-5D44-B0B6-D6C6FB5C64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4839" y="6389434"/>
            <a:ext cx="3874576" cy="170855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iHydrant</a:t>
            </a:r>
            <a:r>
              <a:rPr lang="en-US" dirty="0"/>
              <a:t>® is a division of </a:t>
            </a:r>
            <a:r>
              <a:rPr lang="en-US" dirty="0" err="1"/>
              <a:t>McWane</a:t>
            </a:r>
            <a:r>
              <a:rPr lang="en-US" dirty="0"/>
              <a:t>, Inc. | </a:t>
            </a:r>
            <a:r>
              <a:rPr lang="en-US" dirty="0" err="1"/>
              <a:t>McWane</a:t>
            </a:r>
            <a:r>
              <a:rPr lang="en-US" dirty="0"/>
              <a:t>. For Generations.</a:t>
            </a:r>
          </a:p>
        </p:txBody>
      </p:sp>
    </p:spTree>
    <p:extLst>
      <p:ext uri="{BB962C8B-B14F-4D97-AF65-F5344CB8AC3E}">
        <p14:creationId xmlns:p14="http://schemas.microsoft.com/office/powerpoint/2010/main" val="2961037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Header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4D9D85-68AB-A04E-9B93-AEA9C7FF8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579472"/>
            <a:ext cx="2832017" cy="7655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105AD9-98FC-F74D-A4B5-FF3A21AC01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014" y="661129"/>
            <a:ext cx="1985386" cy="8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7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alpha val="1977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0CFEF-665E-4E4F-8B84-BA3C2A9C4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254677"/>
            <a:ext cx="10972799" cy="917023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>
              <a:defRPr sz="3600" b="1" i="0">
                <a:solidFill>
                  <a:srgbClr val="00A3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F9E02-EA27-E042-BF71-1C755A18F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71700"/>
            <a:ext cx="10972799" cy="3759544"/>
          </a:xfrm>
        </p:spPr>
        <p:txBody>
          <a:bodyPr lIns="0"/>
          <a:lstStyle>
            <a:lvl1pPr>
              <a:lnSpc>
                <a:spcPts val="2060"/>
              </a:lnSpc>
              <a:spcAft>
                <a:spcPts val="400"/>
              </a:spcAft>
              <a:defRPr sz="2400" b="0" i="0">
                <a:solidFill>
                  <a:srgbClr val="84BD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2060"/>
              </a:lnSpc>
              <a:spcAft>
                <a:spcPts val="400"/>
              </a:spcAft>
              <a:defRPr sz="18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2060"/>
              </a:lnSpc>
              <a:spcAft>
                <a:spcPts val="400"/>
              </a:spcAft>
              <a:defRPr sz="16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2060"/>
              </a:lnSpc>
              <a:spcAft>
                <a:spcPts val="400"/>
              </a:spcAft>
              <a:defRPr sz="16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2060"/>
              </a:lnSpc>
              <a:spcAft>
                <a:spcPts val="400"/>
              </a:spcAft>
              <a:defRPr sz="14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6CDE9-CA7D-8F45-9DD8-B050A5A33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720" y="281763"/>
            <a:ext cx="2202680" cy="595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4AC1E-9639-3A48-8313-1E2A1D49B5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19938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Quote2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C8EB9-990F-3C48-BD32-39D3E3F13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298" y="1365422"/>
            <a:ext cx="6423101" cy="4127157"/>
          </a:xfrm>
        </p:spPr>
        <p:txBody>
          <a:bodyPr lIns="0" anchor="ctr">
            <a:normAutofit/>
          </a:bodyPr>
          <a:lstStyle>
            <a:lvl1pPr algn="r">
              <a:lnSpc>
                <a:spcPct val="100000"/>
              </a:lnSpc>
              <a:defRPr sz="3200" b="1" i="0">
                <a:solidFill>
                  <a:srgbClr val="00A3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CBB446FB-7590-AB44-B98B-AB35A6CFF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776366" y="-1222284"/>
            <a:ext cx="9339009" cy="9343181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6B8FBF-AAF9-5448-9280-7A5B40872A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720" y="281763"/>
            <a:ext cx="2202680" cy="595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99188E-02E1-6146-A6F9-12A3A31EA9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19938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2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Header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F3F771-2E49-C845-A6FB-214B8F22E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44618"/>
            <a:ext cx="12192000" cy="35758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EC9609-FCAD-F14D-B6CF-A9F60617CC13}"/>
              </a:ext>
            </a:extLst>
          </p:cNvPr>
          <p:cNvSpPr/>
          <p:nvPr userDrawn="1"/>
        </p:nvSpPr>
        <p:spPr>
          <a:xfrm>
            <a:off x="0" y="4568020"/>
            <a:ext cx="12192000" cy="25524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0B32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F4B79A-2CA5-8D49-BA1A-BCD14774A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484462"/>
            <a:ext cx="10000343" cy="1915064"/>
          </a:xfrm>
        </p:spPr>
        <p:txBody>
          <a:bodyPr lIns="0" anchor="ctr">
            <a:normAutofit/>
          </a:bodyPr>
          <a:lstStyle>
            <a:lvl1pPr algn="l">
              <a:lnSpc>
                <a:spcPct val="100000"/>
              </a:lnSpc>
              <a:defRPr sz="3800" b="1" i="0">
                <a:solidFill>
                  <a:srgbClr val="00A3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4D9D85-68AB-A04E-9B93-AEA9C7FF8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579472"/>
            <a:ext cx="2832017" cy="7655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105AD9-98FC-F74D-A4B5-FF3A21AC01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014" y="661129"/>
            <a:ext cx="1985386" cy="8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F9E078-630D-F84A-8504-6EA3F54585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3316" y="2171700"/>
            <a:ext cx="7159084" cy="2775054"/>
          </a:xfrm>
        </p:spPr>
        <p:txBody>
          <a:bodyPr lIns="0" anchor="t">
            <a:normAutofit/>
          </a:bodyPr>
          <a:lstStyle>
            <a:lvl1pPr algn="l">
              <a:lnSpc>
                <a:spcPct val="100000"/>
              </a:lnSpc>
              <a:defRPr sz="21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3ED384E-C6FF-104F-A819-4C04DAA36C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3316" y="4973789"/>
            <a:ext cx="7159084" cy="90235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1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attribute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7083B04-B81D-494A-8459-3F2413F6AA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281886" y="-1057861"/>
            <a:ext cx="9339009" cy="9343181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E652DD-584A-CF4F-8A45-C3DBA3060E48}"/>
              </a:ext>
            </a:extLst>
          </p:cNvPr>
          <p:cNvSpPr/>
          <p:nvPr userDrawn="1"/>
        </p:nvSpPr>
        <p:spPr>
          <a:xfrm>
            <a:off x="3833286" y="456091"/>
            <a:ext cx="10532852" cy="1350635"/>
          </a:xfrm>
          <a:prstGeom prst="roundRect">
            <a:avLst>
              <a:gd name="adj" fmla="val 50000"/>
            </a:avLst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E7D65D4-3B84-5942-9C70-94EA5FA03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8185" y="512956"/>
            <a:ext cx="7144215" cy="1300975"/>
          </a:xfrm>
        </p:spPr>
        <p:txBody>
          <a:bodyPr lIns="0" anchor="ctr" anchorCtr="0">
            <a:normAutofit/>
          </a:bodyPr>
          <a:lstStyle>
            <a:lvl1pPr marL="0" indent="0" algn="l">
              <a:lnSpc>
                <a:spcPts val="3640"/>
              </a:lnSpc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10F40A-9F3E-3044-94C9-70DFC30AA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AC8EDE-1AA4-F14B-8EB0-A3D018E49D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with Bullet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3ED384E-C6FF-104F-A819-4C04DAA36C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3316" y="4973789"/>
            <a:ext cx="7159084" cy="90235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1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attribute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7083B04-B81D-494A-8459-3F2413F6AA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281886" y="-1057861"/>
            <a:ext cx="9339009" cy="9343181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E652DD-584A-CF4F-8A45-C3DBA3060E48}"/>
              </a:ext>
            </a:extLst>
          </p:cNvPr>
          <p:cNvSpPr/>
          <p:nvPr userDrawn="1"/>
        </p:nvSpPr>
        <p:spPr>
          <a:xfrm>
            <a:off x="3833286" y="456091"/>
            <a:ext cx="10532852" cy="1350635"/>
          </a:xfrm>
          <a:prstGeom prst="roundRect">
            <a:avLst>
              <a:gd name="adj" fmla="val 50000"/>
            </a:avLst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E7D65D4-3B84-5942-9C70-94EA5FA03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8185" y="512956"/>
            <a:ext cx="7144215" cy="1300975"/>
          </a:xfrm>
        </p:spPr>
        <p:txBody>
          <a:bodyPr lIns="0" anchor="ctr" anchorCtr="0">
            <a:normAutofit/>
          </a:bodyPr>
          <a:lstStyle>
            <a:lvl1pPr marL="0" indent="0" algn="l">
              <a:lnSpc>
                <a:spcPts val="3640"/>
              </a:lnSpc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10F40A-9F3E-3044-94C9-70DFC30AA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AC8EDE-1AA4-F14B-8EB0-A3D018E49D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48930-6894-9D40-B8FE-2700EC0771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475" y="2187575"/>
            <a:ext cx="7162800" cy="2749550"/>
          </a:xfrm>
        </p:spPr>
        <p:txBody>
          <a:bodyPr>
            <a:noAutofit/>
          </a:bodyPr>
          <a:lstStyle>
            <a:lvl1pPr marL="228600" indent="-228600">
              <a:buFont typeface="System Font Regular"/>
              <a:buChar char="▸"/>
              <a:defRPr sz="2100">
                <a:solidFill>
                  <a:srgbClr val="00A3E0"/>
                </a:solidFill>
              </a:defRPr>
            </a:lvl1pPr>
            <a:lvl2pPr marL="685800" indent="-228600">
              <a:buFont typeface="System Font Regular"/>
              <a:buChar char="▸"/>
              <a:defRPr/>
            </a:lvl2pPr>
            <a:lvl3pPr marL="1143000" indent="-228600">
              <a:buFont typeface="System Font Regular"/>
              <a:buChar char="▸"/>
              <a:defRPr/>
            </a:lvl3pPr>
            <a:lvl4pPr marL="1600200" indent="-228600">
              <a:buFont typeface="System Font Regular"/>
              <a:buChar char="▸"/>
              <a:defRPr/>
            </a:lvl4pPr>
            <a:lvl5pPr marL="2057400" indent="-228600">
              <a:buFont typeface="System Font Regular"/>
              <a:buChar char="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988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F9E078-630D-F84A-8504-6EA3F54585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3316" y="2171700"/>
            <a:ext cx="7159084" cy="512233"/>
          </a:xfrm>
        </p:spPr>
        <p:txBody>
          <a:bodyPr lIns="0" anchor="t">
            <a:normAutofit/>
          </a:bodyPr>
          <a:lstStyle>
            <a:lvl1pPr algn="l">
              <a:lnSpc>
                <a:spcPct val="100000"/>
              </a:lnSpc>
              <a:defRPr sz="2100" b="0" i="0">
                <a:solidFill>
                  <a:srgbClr val="00A3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3ED384E-C6FF-104F-A819-4C04DAA36C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3316" y="2794001"/>
            <a:ext cx="7159084" cy="3082144"/>
          </a:xfrm>
        </p:spPr>
        <p:txBody>
          <a:bodyPr lIns="0">
            <a:noAutofit/>
          </a:bodyPr>
          <a:lstStyle>
            <a:lvl1pPr marL="342900" indent="-342900">
              <a:lnSpc>
                <a:spcPts val="2060"/>
              </a:lnSpc>
              <a:spcBef>
                <a:spcPts val="400"/>
              </a:spcBef>
              <a:spcAft>
                <a:spcPts val="400"/>
              </a:spcAft>
              <a:buFont typeface="System Font Regular"/>
              <a:buChar char="▸"/>
              <a:defRPr sz="18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stem Font Regular"/>
              <a:buChar char="▸"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attribute</a:t>
            </a:r>
          </a:p>
          <a:p>
            <a:pPr lvl="1"/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7083B04-B81D-494A-8459-3F2413F6AA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76684" y="460875"/>
            <a:ext cx="5442751" cy="544518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E652DD-584A-CF4F-8A45-C3DBA3060E48}"/>
              </a:ext>
            </a:extLst>
          </p:cNvPr>
          <p:cNvSpPr/>
          <p:nvPr userDrawn="1"/>
        </p:nvSpPr>
        <p:spPr>
          <a:xfrm>
            <a:off x="3833286" y="456091"/>
            <a:ext cx="10532852" cy="1350635"/>
          </a:xfrm>
          <a:prstGeom prst="roundRect">
            <a:avLst>
              <a:gd name="adj" fmla="val 50000"/>
            </a:avLst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E7D65D4-3B84-5942-9C70-94EA5FA03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8185" y="512956"/>
            <a:ext cx="7144215" cy="1300975"/>
          </a:xfrm>
        </p:spPr>
        <p:txBody>
          <a:bodyPr lIns="0" anchor="ctr" anchorCtr="0">
            <a:normAutofit/>
          </a:bodyPr>
          <a:lstStyle>
            <a:lvl1pPr marL="0" indent="0" algn="l">
              <a:lnSpc>
                <a:spcPts val="3640"/>
              </a:lnSpc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10F40A-9F3E-3044-94C9-70DFC30AA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AC8EDE-1AA4-F14B-8EB0-A3D018E49D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2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7083B04-B81D-494A-8459-3F2413F6AA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7882" y="673100"/>
            <a:ext cx="5509339" cy="5511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E652DD-584A-CF4F-8A45-C3DBA3060E48}"/>
              </a:ext>
            </a:extLst>
          </p:cNvPr>
          <p:cNvSpPr/>
          <p:nvPr userDrawn="1"/>
        </p:nvSpPr>
        <p:spPr>
          <a:xfrm>
            <a:off x="-1571339" y="456091"/>
            <a:ext cx="10532852" cy="1350635"/>
          </a:xfrm>
          <a:prstGeom prst="roundRect">
            <a:avLst>
              <a:gd name="adj" fmla="val 50000"/>
            </a:avLst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E7D65D4-3B84-5942-9C70-94EA5FA03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12956"/>
            <a:ext cx="7651898" cy="1300975"/>
          </a:xfrm>
        </p:spPr>
        <p:txBody>
          <a:bodyPr lIns="0" anchor="ctr" anchorCtr="0">
            <a:normAutofit/>
          </a:bodyPr>
          <a:lstStyle>
            <a:lvl1pPr marL="0" indent="0" algn="l">
              <a:lnSpc>
                <a:spcPts val="3640"/>
              </a:lnSpc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6F456A-D74E-E247-9BBD-ADE4AE6C2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A962D0-BC5F-3E47-B0E6-B11C58BC2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8079766-A903-DF46-B69B-60E53866B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4973789"/>
            <a:ext cx="7162800" cy="90235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attribute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51490-97F5-3343-9DD5-C0CF7FB878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6533" y="2176272"/>
            <a:ext cx="7179205" cy="2751137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0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7083B04-B81D-494A-8459-3F2413F6AA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7882" y="673100"/>
            <a:ext cx="5509339" cy="5511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E652DD-584A-CF4F-8A45-C3DBA3060E48}"/>
              </a:ext>
            </a:extLst>
          </p:cNvPr>
          <p:cNvSpPr/>
          <p:nvPr userDrawn="1"/>
        </p:nvSpPr>
        <p:spPr>
          <a:xfrm>
            <a:off x="-1571339" y="456091"/>
            <a:ext cx="10532852" cy="1350635"/>
          </a:xfrm>
          <a:prstGeom prst="roundRect">
            <a:avLst>
              <a:gd name="adj" fmla="val 50000"/>
            </a:avLst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E7D65D4-3B84-5942-9C70-94EA5FA03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12956"/>
            <a:ext cx="7651898" cy="1300975"/>
          </a:xfrm>
        </p:spPr>
        <p:txBody>
          <a:bodyPr lIns="0" anchor="ctr" anchorCtr="0">
            <a:normAutofit/>
          </a:bodyPr>
          <a:lstStyle>
            <a:lvl1pPr marL="0" indent="0" algn="l">
              <a:lnSpc>
                <a:spcPts val="3640"/>
              </a:lnSpc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6F456A-D74E-E247-9BBD-ADE4AE6C2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4" y="6035742"/>
            <a:ext cx="1901144" cy="513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A962D0-BC5F-3E47-B0E6-B11C58BC2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269" y="6094366"/>
            <a:ext cx="1414131" cy="619646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8079766-A903-DF46-B69B-60E53866B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4973789"/>
            <a:ext cx="7162800" cy="90235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b="0" i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attribute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E1E0B3-19AE-3C48-A922-FAE503EB3E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020" y="2176272"/>
            <a:ext cx="7162800" cy="2749550"/>
          </a:xfrm>
        </p:spPr>
        <p:txBody>
          <a:bodyPr>
            <a:noAutofit/>
          </a:bodyPr>
          <a:lstStyle>
            <a:lvl1pPr marL="228600" indent="-228600">
              <a:buFont typeface="System Font Regular"/>
              <a:buChar char="▸"/>
              <a:defRPr sz="2100">
                <a:solidFill>
                  <a:srgbClr val="00A3E0"/>
                </a:solidFill>
              </a:defRPr>
            </a:lvl1pPr>
            <a:lvl2pPr marL="685800" indent="-228600">
              <a:buFont typeface="System Font Regular"/>
              <a:buChar char="▸"/>
              <a:defRPr/>
            </a:lvl2pPr>
            <a:lvl3pPr marL="1143000" indent="-228600">
              <a:buFont typeface="System Font Regular"/>
              <a:buChar char="▸"/>
              <a:defRPr/>
            </a:lvl3pPr>
            <a:lvl4pPr marL="1600200" indent="-228600">
              <a:buFont typeface="System Font Regular"/>
              <a:buChar char="▸"/>
              <a:defRPr/>
            </a:lvl4pPr>
            <a:lvl5pPr marL="2057400" indent="-228600">
              <a:buFont typeface="System Font Regular"/>
              <a:buChar char="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951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00F6BC-8FAE-934D-9D63-A9E12E88C1AD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447195-1B2B-144F-9F10-BE9B92671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0974"/>
            <a:ext cx="10972800" cy="9385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B29FB-2328-BE42-97D6-041B789C9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24914"/>
            <a:ext cx="10972800" cy="45520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783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1" r:id="rId4"/>
    <p:sldLayoutId id="2147483655" r:id="rId5"/>
    <p:sldLayoutId id="2147483669" r:id="rId6"/>
    <p:sldLayoutId id="2147483667" r:id="rId7"/>
    <p:sldLayoutId id="2147483663" r:id="rId8"/>
    <p:sldLayoutId id="2147483670" r:id="rId9"/>
    <p:sldLayoutId id="2147483662" r:id="rId10"/>
    <p:sldLayoutId id="2147483664" r:id="rId11"/>
    <p:sldLayoutId id="2147483668" r:id="rId12"/>
    <p:sldLayoutId id="2147483656" r:id="rId13"/>
    <p:sldLayoutId id="2147483652" r:id="rId14"/>
    <p:sldLayoutId id="2147483666" r:id="rId15"/>
    <p:sldLayoutId id="2147483665" r:id="rId16"/>
    <p:sldLayoutId id="214748367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A3E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2060"/>
        </a:lnSpc>
        <a:spcBef>
          <a:spcPts val="1000"/>
        </a:spcBef>
        <a:spcAft>
          <a:spcPts val="400"/>
        </a:spcAft>
        <a:buFont typeface="Wingdings" pitchFamily="2" charset="2"/>
        <a:buChar char="§"/>
        <a:defRPr sz="2400" b="0" i="0" kern="1200">
          <a:solidFill>
            <a:srgbClr val="888B8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2060"/>
        </a:lnSpc>
        <a:spcBef>
          <a:spcPts val="500"/>
        </a:spcBef>
        <a:spcAft>
          <a:spcPts val="400"/>
        </a:spcAft>
        <a:buFont typeface="Wingdings" pitchFamily="2" charset="2"/>
        <a:buChar char="§"/>
        <a:defRPr sz="1800" b="0" i="0" kern="1200">
          <a:solidFill>
            <a:srgbClr val="888B8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060"/>
        </a:lnSpc>
        <a:spcBef>
          <a:spcPts val="500"/>
        </a:spcBef>
        <a:spcAft>
          <a:spcPts val="400"/>
        </a:spcAft>
        <a:buFont typeface="Wingdings" pitchFamily="2" charset="2"/>
        <a:buChar char="§"/>
        <a:defRPr sz="1600" b="0" i="0" kern="1200">
          <a:solidFill>
            <a:srgbClr val="888B8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2060"/>
        </a:lnSpc>
        <a:spcBef>
          <a:spcPts val="500"/>
        </a:spcBef>
        <a:spcAft>
          <a:spcPts val="400"/>
        </a:spcAft>
        <a:buFont typeface="Wingdings" pitchFamily="2" charset="2"/>
        <a:buChar char="§"/>
        <a:defRPr sz="1400" b="0" i="0" kern="1200">
          <a:solidFill>
            <a:srgbClr val="888B8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060"/>
        </a:lnSpc>
        <a:spcBef>
          <a:spcPts val="500"/>
        </a:spcBef>
        <a:spcAft>
          <a:spcPts val="400"/>
        </a:spcAft>
        <a:buFont typeface="Wingdings" pitchFamily="2" charset="2"/>
        <a:buChar char="§"/>
        <a:defRPr sz="1400" b="0" i="0" kern="1200">
          <a:solidFill>
            <a:srgbClr val="888B8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672" userDrawn="1">
          <p15:clr>
            <a:srgbClr val="F26B43"/>
          </p15:clr>
        </p15:guide>
        <p15:guide id="3" pos="7008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1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Colin.reardon@ihydrant.com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4052B-0038-C341-804B-AE4510742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Powerful Analytics. Actionable Insights.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16D44-7B78-FD4F-9A83-B380C3D5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iHydrant</a:t>
            </a:r>
            <a:r>
              <a:rPr lang="en-US" baseline="30000" dirty="0"/>
              <a:t>®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7F7F0-B9B9-D140-B1C5-76D91C6F5F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E30F7D-BE06-C146-8EFF-5423C9ADCE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60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2CC6A-72BF-B44A-957D-5338943F6C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Procurement Strategies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E8B154-41DF-7441-8E0B-18D110641E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020" y="2045807"/>
            <a:ext cx="7162800" cy="3844629"/>
          </a:xfrm>
        </p:spPr>
        <p:txBody>
          <a:bodyPr/>
          <a:lstStyle/>
          <a:p>
            <a:r>
              <a:rPr lang="en-US" dirty="0"/>
              <a:t>Contracts and Specifications</a:t>
            </a:r>
          </a:p>
          <a:p>
            <a:pPr lvl="1"/>
            <a:r>
              <a:rPr lang="en-US" dirty="0"/>
              <a:t>Engineering contracts</a:t>
            </a:r>
          </a:p>
          <a:p>
            <a:pPr lvl="2"/>
            <a:r>
              <a:rPr lang="en-US" dirty="0"/>
              <a:t>Eliminate need for manual reads</a:t>
            </a:r>
          </a:p>
          <a:p>
            <a:pPr lvl="2"/>
            <a:r>
              <a:rPr lang="en-US" dirty="0"/>
              <a:t>Incorporate technology into contracts</a:t>
            </a:r>
          </a:p>
          <a:p>
            <a:pPr lvl="1"/>
            <a:r>
              <a:rPr lang="en-US" dirty="0"/>
              <a:t>Specifications and repair contracts</a:t>
            </a:r>
          </a:p>
          <a:p>
            <a:pPr lvl="2"/>
            <a:r>
              <a:rPr lang="en-US" dirty="0"/>
              <a:t>Hydrant replacement contracts</a:t>
            </a:r>
          </a:p>
          <a:p>
            <a:pPr lvl="2"/>
            <a:r>
              <a:rPr lang="en-US" dirty="0"/>
              <a:t>CIP projects</a:t>
            </a:r>
          </a:p>
          <a:p>
            <a:pPr lvl="2"/>
            <a:r>
              <a:rPr lang="en-US" dirty="0"/>
              <a:t>Standard specifications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58E0899-0267-154F-9C9B-C44F1BF93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A38254-2B09-B940-8A59-243CE297F1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743" y="452343"/>
            <a:ext cx="6545827" cy="48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2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12956"/>
            <a:ext cx="8356600" cy="1300975"/>
          </a:xfrm>
        </p:spPr>
        <p:txBody>
          <a:bodyPr/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Mobile Compatibility</a:t>
            </a:r>
          </a:p>
        </p:txBody>
      </p:sp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D039DDD2-B915-6F43-AC37-2EFE2460C1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90" y="2638214"/>
            <a:ext cx="8810678" cy="3000586"/>
          </a:xfrm>
          <a:prstGeom prst="rect">
            <a:avLst/>
          </a:prstGeom>
          <a:ln w="76200">
            <a:noFill/>
          </a:ln>
          <a:effectLst/>
        </p:spPr>
      </p:pic>
      <p:pic>
        <p:nvPicPr>
          <p:cNvPr id="5" name="Picture 4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316D7A5C-4596-044A-8D17-9D115966E0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044" y="1238969"/>
            <a:ext cx="3140870" cy="5495835"/>
          </a:xfrm>
          <a:prstGeom prst="rect">
            <a:avLst/>
          </a:prstGeom>
          <a:ln w="76200"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DA078513-9B6F-6747-BEB8-F17963F370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542" y="871098"/>
            <a:ext cx="3140870" cy="5495835"/>
          </a:xfrm>
          <a:prstGeom prst="rect">
            <a:avLst/>
          </a:prstGeom>
          <a:ln w="76200"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7E6A99-1F50-674A-BE79-4A9A7D4E8911}"/>
              </a:ext>
            </a:extLst>
          </p:cNvPr>
          <p:cNvSpPr txBox="1">
            <a:spLocks/>
          </p:cNvSpPr>
          <p:nvPr/>
        </p:nvSpPr>
        <p:spPr>
          <a:xfrm>
            <a:off x="528649" y="2154767"/>
            <a:ext cx="7159084" cy="3598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3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888B8D"/>
                </a:solidFill>
              </a:rPr>
              <a:t>Compatible on desktop, laptop, tablet or mobile device</a:t>
            </a:r>
          </a:p>
        </p:txBody>
      </p:sp>
    </p:spTree>
    <p:extLst>
      <p:ext uri="{BB962C8B-B14F-4D97-AF65-F5344CB8AC3E}">
        <p14:creationId xmlns:p14="http://schemas.microsoft.com/office/powerpoint/2010/main" val="413860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San Francisco Main Break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6DD003-B7A4-184A-B765-57E1556F08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844" y="2090314"/>
            <a:ext cx="7242824" cy="3884474"/>
          </a:xfrm>
          <a:prstGeom prst="rect">
            <a:avLst/>
          </a:prstGeom>
          <a:ln w="76200">
            <a:noFill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A648C47-4266-784F-8A2B-464CFEBA35DA}"/>
              </a:ext>
            </a:extLst>
          </p:cNvPr>
          <p:cNvSpPr txBox="1">
            <a:spLocks/>
          </p:cNvSpPr>
          <p:nvPr/>
        </p:nvSpPr>
        <p:spPr>
          <a:xfrm>
            <a:off x="8876782" y="2459565"/>
            <a:ext cx="2375417" cy="19695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3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dirty="0"/>
              <a:t>San Francisco, CA </a:t>
            </a:r>
            <a:br>
              <a:rPr lang="en-US" sz="2200" dirty="0"/>
            </a:br>
            <a:r>
              <a:rPr lang="en-US" sz="2200" dirty="0"/>
              <a:t>Main Break</a:t>
            </a:r>
          </a:p>
          <a:p>
            <a:pPr>
              <a:lnSpc>
                <a:spcPct val="100000"/>
              </a:lnSpc>
            </a:pPr>
            <a:endParaRPr lang="en-US" sz="2200" dirty="0"/>
          </a:p>
          <a:p>
            <a:pPr>
              <a:lnSpc>
                <a:spcPct val="100000"/>
              </a:lnSpc>
            </a:pPr>
            <a:r>
              <a:rPr lang="en-US" sz="1800" b="0" dirty="0">
                <a:solidFill>
                  <a:srgbClr val="888B8D"/>
                </a:solidFill>
              </a:rPr>
              <a:t>Oct 14, 2017, with negative pressure</a:t>
            </a:r>
          </a:p>
        </p:txBody>
      </p:sp>
    </p:spTree>
    <p:extLst>
      <p:ext uri="{BB962C8B-B14F-4D97-AF65-F5344CB8AC3E}">
        <p14:creationId xmlns:p14="http://schemas.microsoft.com/office/powerpoint/2010/main" val="111170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12956"/>
            <a:ext cx="8204200" cy="1300975"/>
          </a:xfrm>
        </p:spPr>
        <p:txBody>
          <a:bodyPr/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West Springfield Case Study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6DD003-B7A4-184A-B765-57E1556F08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844" y="2090314"/>
            <a:ext cx="7242824" cy="3884474"/>
          </a:xfrm>
          <a:prstGeom prst="rect">
            <a:avLst/>
          </a:prstGeom>
          <a:ln w="76200">
            <a:noFill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A648C47-4266-784F-8A2B-464CFEBA35DA}"/>
              </a:ext>
            </a:extLst>
          </p:cNvPr>
          <p:cNvSpPr txBox="1">
            <a:spLocks/>
          </p:cNvSpPr>
          <p:nvPr/>
        </p:nvSpPr>
        <p:spPr>
          <a:xfrm>
            <a:off x="8876782" y="2459566"/>
            <a:ext cx="2375417" cy="168063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3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dirty="0"/>
              <a:t>West Springfield PRV Failure</a:t>
            </a:r>
          </a:p>
          <a:p>
            <a:pPr>
              <a:lnSpc>
                <a:spcPct val="100000"/>
              </a:lnSpc>
            </a:pPr>
            <a:endParaRPr lang="en-US" sz="2200" dirty="0"/>
          </a:p>
          <a:p>
            <a:pPr>
              <a:lnSpc>
                <a:spcPct val="100000"/>
              </a:lnSpc>
            </a:pPr>
            <a:r>
              <a:rPr lang="en-US" sz="1800" b="0" dirty="0">
                <a:solidFill>
                  <a:srgbClr val="888B8D"/>
                </a:solidFill>
              </a:rPr>
              <a:t>April 03, 2020, </a:t>
            </a:r>
            <a:br>
              <a:rPr lang="en-US" sz="1800" b="0" dirty="0">
                <a:solidFill>
                  <a:srgbClr val="888B8D"/>
                </a:solidFill>
              </a:rPr>
            </a:br>
            <a:r>
              <a:rPr lang="en-US" sz="1800" b="0" dirty="0">
                <a:solidFill>
                  <a:srgbClr val="888B8D"/>
                </a:solidFill>
              </a:rPr>
              <a:t>PRV failure</a:t>
            </a:r>
          </a:p>
        </p:txBody>
      </p:sp>
    </p:spTree>
    <p:extLst>
      <p:ext uri="{BB962C8B-B14F-4D97-AF65-F5344CB8AC3E}">
        <p14:creationId xmlns:p14="http://schemas.microsoft.com/office/powerpoint/2010/main" val="377275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Indiana Main Break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6DD003-B7A4-184A-B765-57E1556F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1" y="2090314"/>
            <a:ext cx="8012854" cy="3912587"/>
          </a:xfrm>
          <a:prstGeom prst="rect">
            <a:avLst/>
          </a:prstGeom>
          <a:ln w="762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47356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1227A-2937-4468-A7FB-D28B31F9B8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63518-0D4C-4538-B6D6-C9ED87E832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840268-AAC7-4C1D-89E2-9B7ED794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5" y="0"/>
            <a:ext cx="9978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2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76942"/>
            <a:ext cx="8356600" cy="1175657"/>
          </a:xfrm>
        </p:spPr>
        <p:txBody>
          <a:bodyPr>
            <a:normAutofit/>
          </a:bodyPr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PRV Failure – w/ Transient Data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6DD003-B7A4-184A-B765-57E1556F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5" t="-361" b="-519"/>
          <a:stretch/>
        </p:blipFill>
        <p:spPr>
          <a:xfrm>
            <a:off x="1097280" y="2074334"/>
            <a:ext cx="7335520" cy="4104398"/>
          </a:xfrm>
          <a:prstGeom prst="rect">
            <a:avLst/>
          </a:prstGeom>
          <a:ln w="762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106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12956"/>
            <a:ext cx="8356600" cy="1300975"/>
          </a:xfrm>
        </p:spPr>
        <p:txBody>
          <a:bodyPr/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Massachusetts Case Study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87F19A5C-050D-1949-8E9D-CA111F40A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16" y="2158582"/>
            <a:ext cx="8490290" cy="36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0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12956"/>
            <a:ext cx="8356600" cy="1300975"/>
          </a:xfrm>
        </p:spPr>
        <p:txBody>
          <a:bodyPr/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Vermont Case Study</a:t>
            </a:r>
          </a:p>
        </p:txBody>
      </p: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348431-44E4-8941-877C-7746B1DE7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08839"/>
            <a:ext cx="10566400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17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12956"/>
            <a:ext cx="8356600" cy="1300975"/>
          </a:xfrm>
        </p:spPr>
        <p:txBody>
          <a:bodyPr/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Vermont Case Study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C18BD7-8ABB-CA46-96A0-657E66484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215530"/>
            <a:ext cx="10769600" cy="34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683DE-454D-457F-8244-F7389E0E3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8587" y="1961926"/>
            <a:ext cx="7159084" cy="308214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A3E0"/>
                </a:solidFill>
              </a:rPr>
              <a:t>ASCE’s 2021 Infrastructure Report Card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There is a water main break every two minutes, and an estimated 6 billion gallons of treated water lost each day in the U.S.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That is 2.19 Trillion Gallons Lost Annually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U.S. lost an estimated $7.6 Billion of treated water in 2019 due to leaks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A3E0"/>
                </a:solidFill>
              </a:rPr>
              <a:t>AWWA Study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Minor breaks sit in the ground, on average, for a year and a half.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A3E0"/>
                </a:solidFill>
              </a:rPr>
              <a:t>Writing in the journal Nature Sustainability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kkurat"/>
              </a:rPr>
              <a:t>An international team of researchers says thieves steal between 30% and 50% of the planet’s water supply every year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A61B58-B91C-4AA9-9A0D-1840FEE2D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1592" y="512956"/>
            <a:ext cx="7144215" cy="1300975"/>
          </a:xfrm>
        </p:spPr>
        <p:txBody>
          <a:bodyPr>
            <a:normAutofit/>
          </a:bodyPr>
          <a:lstStyle/>
          <a:p>
            <a:r>
              <a:rPr lang="en-US" sz="2000" dirty="0"/>
              <a:t>Why Pressure and Temperature Monitoring is Important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5031B9C-7BD6-486C-A6FF-53883B1E6D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77" r="12777"/>
          <a:stretch/>
        </p:blipFill>
        <p:spPr>
          <a:xfrm>
            <a:off x="-1508500" y="699168"/>
            <a:ext cx="5046379" cy="504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86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24F08-E092-5B42-AFF5-BDE2EB05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iHydrant</a:t>
            </a:r>
            <a:r>
              <a:rPr lang="en-US" baseline="30000" dirty="0"/>
              <a:t>®</a:t>
            </a:r>
            <a:r>
              <a:rPr lang="en-US" dirty="0"/>
              <a:t> Difference</a:t>
            </a:r>
          </a:p>
        </p:txBody>
      </p:sp>
    </p:spTree>
    <p:extLst>
      <p:ext uri="{BB962C8B-B14F-4D97-AF65-F5344CB8AC3E}">
        <p14:creationId xmlns:p14="http://schemas.microsoft.com/office/powerpoint/2010/main" val="1973580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C4A362-BE05-5741-A0E0-4912214BC7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iHydrant</a:t>
            </a:r>
            <a:r>
              <a:rPr lang="en-US" baseline="30000" dirty="0"/>
              <a:t>®</a:t>
            </a:r>
            <a:r>
              <a:rPr lang="en-US" dirty="0"/>
              <a:t> Difference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93E34-301C-F146-BBD4-43268A2E4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171700"/>
            <a:ext cx="10972800" cy="3272819"/>
          </a:xfrm>
        </p:spPr>
        <p:txBody>
          <a:bodyPr numCol="2"/>
          <a:lstStyle/>
          <a:p>
            <a:r>
              <a:rPr lang="en-US" dirty="0">
                <a:solidFill>
                  <a:srgbClr val="00A3E0"/>
                </a:solidFill>
              </a:rPr>
              <a:t>Maintenance</a:t>
            </a:r>
          </a:p>
          <a:p>
            <a:pPr lvl="1"/>
            <a:r>
              <a:rPr lang="en-US" dirty="0"/>
              <a:t>Battery access</a:t>
            </a:r>
          </a:p>
          <a:p>
            <a:r>
              <a:rPr lang="en-US" dirty="0">
                <a:solidFill>
                  <a:srgbClr val="00A3E0"/>
                </a:solidFill>
              </a:rPr>
              <a:t>Access Points</a:t>
            </a:r>
          </a:p>
          <a:p>
            <a:pPr lvl="1"/>
            <a:r>
              <a:rPr lang="en-US" dirty="0"/>
              <a:t>No digging or tapping</a:t>
            </a:r>
          </a:p>
          <a:p>
            <a:pPr lvl="1"/>
            <a:r>
              <a:rPr lang="en-US" dirty="0"/>
              <a:t>No depth limitation</a:t>
            </a:r>
          </a:p>
          <a:p>
            <a:pPr lvl="1"/>
            <a:r>
              <a:rPr lang="en-US" dirty="0"/>
              <a:t>Utilizes distribution system components</a:t>
            </a:r>
          </a:p>
          <a:p>
            <a:pPr lvl="2"/>
            <a:r>
              <a:rPr lang="en-US" dirty="0"/>
              <a:t>Existing hydrants – retrofit kits</a:t>
            </a:r>
          </a:p>
          <a:p>
            <a:pPr lvl="2"/>
            <a:r>
              <a:rPr lang="en-US" dirty="0"/>
              <a:t>New hydrant – complete factory kits</a:t>
            </a:r>
          </a:p>
          <a:p>
            <a:r>
              <a:rPr lang="en-US" dirty="0">
                <a:solidFill>
                  <a:srgbClr val="00A3E0"/>
                </a:solidFill>
              </a:rPr>
              <a:t>Mechanical</a:t>
            </a:r>
          </a:p>
          <a:p>
            <a:pPr lvl="1"/>
            <a:r>
              <a:rPr lang="en-US" dirty="0"/>
              <a:t>Sensors located in lower valve plate </a:t>
            </a:r>
            <a:br>
              <a:rPr lang="en-US" dirty="0"/>
            </a:br>
            <a:r>
              <a:rPr lang="en-US" dirty="0"/>
              <a:t>(dry barrel)</a:t>
            </a:r>
          </a:p>
          <a:p>
            <a:pPr lvl="2"/>
            <a:r>
              <a:rPr lang="en-US" dirty="0"/>
              <a:t>Patented OEM design</a:t>
            </a:r>
          </a:p>
          <a:p>
            <a:pPr lvl="1"/>
            <a:r>
              <a:rPr lang="en-US" dirty="0"/>
              <a:t>Normal hydrant operation</a:t>
            </a:r>
          </a:p>
          <a:p>
            <a:pPr lvl="2"/>
            <a:r>
              <a:rPr lang="en-US" dirty="0"/>
              <a:t>No impact to fire department or operations</a:t>
            </a:r>
          </a:p>
          <a:p>
            <a:pPr lvl="2"/>
            <a:r>
              <a:rPr lang="en-US" dirty="0"/>
              <a:t>No reduction in flow</a:t>
            </a:r>
          </a:p>
        </p:txBody>
      </p:sp>
    </p:spTree>
    <p:extLst>
      <p:ext uri="{BB962C8B-B14F-4D97-AF65-F5344CB8AC3E}">
        <p14:creationId xmlns:p14="http://schemas.microsoft.com/office/powerpoint/2010/main" val="3324658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C4A362-BE05-5741-A0E0-4912214BC7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iHydrant</a:t>
            </a:r>
            <a:r>
              <a:rPr lang="en-US" baseline="30000" dirty="0"/>
              <a:t>®</a:t>
            </a:r>
            <a:r>
              <a:rPr lang="en-US" dirty="0"/>
              <a:t> Difference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93E34-301C-F146-BBD4-43268A2E4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171700"/>
            <a:ext cx="10972800" cy="3705590"/>
          </a:xfrm>
        </p:spPr>
        <p:txBody>
          <a:bodyPr numCol="2"/>
          <a:lstStyle/>
          <a:p>
            <a:r>
              <a:rPr lang="en-US" dirty="0">
                <a:solidFill>
                  <a:srgbClr val="00A3E0"/>
                </a:solidFill>
              </a:rPr>
              <a:t>Accuracy</a:t>
            </a:r>
          </a:p>
          <a:p>
            <a:pPr lvl="1"/>
            <a:r>
              <a:rPr lang="en-US" dirty="0"/>
              <a:t>iHydrant +/- 1%</a:t>
            </a:r>
          </a:p>
          <a:p>
            <a:r>
              <a:rPr lang="en-US" dirty="0">
                <a:solidFill>
                  <a:srgbClr val="00A3E0"/>
                </a:solidFill>
              </a:rPr>
              <a:t>Certifications</a:t>
            </a:r>
          </a:p>
          <a:p>
            <a:pPr lvl="1"/>
            <a:r>
              <a:rPr lang="en-US" dirty="0"/>
              <a:t>ULFM and NSF</a:t>
            </a:r>
          </a:p>
          <a:p>
            <a:r>
              <a:rPr lang="en-US" dirty="0">
                <a:solidFill>
                  <a:srgbClr val="00A3E0"/>
                </a:solidFill>
              </a:rPr>
              <a:t>Alerts</a:t>
            </a:r>
          </a:p>
          <a:p>
            <a:pPr lvl="1"/>
            <a:r>
              <a:rPr lang="en-US" dirty="0"/>
              <a:t>24/7 alerts via text or email</a:t>
            </a:r>
          </a:p>
          <a:p>
            <a:r>
              <a:rPr lang="en-US" dirty="0">
                <a:solidFill>
                  <a:srgbClr val="00A3E0"/>
                </a:solidFill>
              </a:rPr>
              <a:t>Transient Detection</a:t>
            </a:r>
          </a:p>
          <a:p>
            <a:pPr lvl="1"/>
            <a:r>
              <a:rPr lang="en-US" dirty="0"/>
              <a:t>Samples multiple times per second</a:t>
            </a:r>
          </a:p>
          <a:p>
            <a:pPr lvl="1"/>
            <a:r>
              <a:rPr lang="en-US" dirty="0"/>
              <a:t>Data captured pre- and post-event</a:t>
            </a:r>
          </a:p>
          <a:p>
            <a:r>
              <a:rPr lang="en-US" dirty="0">
                <a:solidFill>
                  <a:srgbClr val="00A3E0"/>
                </a:solidFill>
              </a:rPr>
              <a:t>Data Backhaul</a:t>
            </a:r>
          </a:p>
          <a:p>
            <a:pPr lvl="1"/>
            <a:r>
              <a:rPr lang="en-US" dirty="0"/>
              <a:t>Zero infrastructure required</a:t>
            </a:r>
          </a:p>
          <a:p>
            <a:pPr lvl="1"/>
            <a:r>
              <a:rPr lang="en-US" dirty="0"/>
              <a:t>iHydrant CAT M1</a:t>
            </a:r>
          </a:p>
          <a:p>
            <a:pPr lvl="2"/>
            <a:r>
              <a:rPr lang="en-US" dirty="0"/>
              <a:t>Verizon &amp; AT&amp;T</a:t>
            </a:r>
          </a:p>
          <a:p>
            <a:r>
              <a:rPr lang="en-US" dirty="0">
                <a:solidFill>
                  <a:srgbClr val="00A3E0"/>
                </a:solidFill>
              </a:rPr>
              <a:t>Expandability</a:t>
            </a:r>
          </a:p>
          <a:p>
            <a:pPr lvl="1"/>
            <a:r>
              <a:rPr lang="en-US" dirty="0"/>
              <a:t>Additional batteries</a:t>
            </a:r>
          </a:p>
          <a:p>
            <a:pPr lvl="1"/>
            <a:r>
              <a:rPr lang="en-US" dirty="0"/>
              <a:t>Future technology</a:t>
            </a:r>
          </a:p>
        </p:txBody>
      </p:sp>
    </p:spTree>
    <p:extLst>
      <p:ext uri="{BB962C8B-B14F-4D97-AF65-F5344CB8AC3E}">
        <p14:creationId xmlns:p14="http://schemas.microsoft.com/office/powerpoint/2010/main" val="304943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About the Solution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BDF51E-6F01-7044-A5C8-37D963A0DE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Normal hydrant operation</a:t>
            </a:r>
          </a:p>
          <a:p>
            <a:r>
              <a:rPr lang="en-US" dirty="0"/>
              <a:t>iHydrant installation</a:t>
            </a:r>
          </a:p>
          <a:p>
            <a:pPr lvl="1"/>
            <a:r>
              <a:rPr lang="en-US" dirty="0"/>
              <a:t>No pipeline taps required</a:t>
            </a:r>
          </a:p>
          <a:p>
            <a:pPr lvl="1"/>
            <a:r>
              <a:rPr lang="en-US" dirty="0"/>
              <a:t>Wet barrel – 15 minutes</a:t>
            </a:r>
          </a:p>
          <a:p>
            <a:pPr lvl="1"/>
            <a:r>
              <a:rPr lang="en-US" dirty="0"/>
              <a:t>Dry barrel – 45 minutes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66E66B-2423-CF40-B560-26745E0B8E3C}"/>
              </a:ext>
            </a:extLst>
          </p:cNvPr>
          <p:cNvGrpSpPr/>
          <p:nvPr/>
        </p:nvGrpSpPr>
        <p:grpSpPr>
          <a:xfrm>
            <a:off x="5103549" y="2176272"/>
            <a:ext cx="2969943" cy="3664966"/>
            <a:chOff x="5338677" y="2176272"/>
            <a:chExt cx="2969943" cy="36649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151DD5-3635-7C41-A9EA-290E22589DF7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t="4990" b="-4990"/>
            <a:stretch/>
          </p:blipFill>
          <p:spPr>
            <a:xfrm>
              <a:off x="5338677" y="2176272"/>
              <a:ext cx="2968053" cy="36649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62CDDF-FC76-144B-9CAD-55D98D523283}"/>
                </a:ext>
              </a:extLst>
            </p:cNvPr>
            <p:cNvSpPr txBox="1"/>
            <p:nvPr/>
          </p:nvSpPr>
          <p:spPr>
            <a:xfrm>
              <a:off x="5338997" y="5426368"/>
              <a:ext cx="2969623" cy="412236"/>
            </a:xfrm>
            <a:prstGeom prst="rect">
              <a:avLst/>
            </a:prstGeom>
            <a:solidFill>
              <a:srgbClr val="00A3E0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iHYDRANT</a:t>
              </a:r>
              <a:r>
                <a:rPr lang="en-US" sz="10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|  INSTALLATION, LADWP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01EF81-764F-CA4E-870E-85FCFBD1BF7F}"/>
              </a:ext>
            </a:extLst>
          </p:cNvPr>
          <p:cNvGrpSpPr/>
          <p:nvPr/>
        </p:nvGrpSpPr>
        <p:grpSpPr>
          <a:xfrm>
            <a:off x="8584610" y="2171700"/>
            <a:ext cx="2973269" cy="3665322"/>
            <a:chOff x="3866515" y="2171700"/>
            <a:chExt cx="2973269" cy="36653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EFF0D2-FF2E-0A45-804F-60F73AA2E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8292" r="696" b="-1010"/>
            <a:stretch/>
          </p:blipFill>
          <p:spPr>
            <a:xfrm>
              <a:off x="3866938" y="2171700"/>
              <a:ext cx="2972846" cy="36456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F1490E-04F5-9540-9DD4-E368B1D4A768}"/>
                </a:ext>
              </a:extLst>
            </p:cNvPr>
            <p:cNvSpPr txBox="1"/>
            <p:nvPr/>
          </p:nvSpPr>
          <p:spPr>
            <a:xfrm>
              <a:off x="3866515" y="5424786"/>
              <a:ext cx="2969714" cy="412236"/>
            </a:xfrm>
            <a:prstGeom prst="rect">
              <a:avLst/>
            </a:prstGeom>
            <a:solidFill>
              <a:srgbClr val="00A3E0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iHYDRANT</a:t>
              </a:r>
              <a:r>
                <a:rPr lang="en-US" sz="10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|  INSTALLATION, VERMONT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26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About the Solution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BDF51E-6F01-7044-A5C8-37D963A0DE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Normal hydrant operation</a:t>
            </a:r>
          </a:p>
          <a:p>
            <a:r>
              <a:rPr lang="en-US" dirty="0"/>
              <a:t>iHydrant installation</a:t>
            </a:r>
          </a:p>
          <a:p>
            <a:pPr lvl="1"/>
            <a:r>
              <a:rPr lang="en-US" dirty="0"/>
              <a:t>No pipeline taps required</a:t>
            </a:r>
          </a:p>
          <a:p>
            <a:pPr lvl="1"/>
            <a:r>
              <a:rPr lang="en-US" dirty="0"/>
              <a:t>Wet barrel – 15 minutes</a:t>
            </a:r>
          </a:p>
          <a:p>
            <a:pPr lvl="1"/>
            <a:r>
              <a:rPr lang="en-US" dirty="0"/>
              <a:t>Dry barrel – 45 minutes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151DD5-3635-7C41-A9EA-290E22589DF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-4166" t="-101" r="-4166" b="-101"/>
          <a:stretch/>
        </p:blipFill>
        <p:spPr>
          <a:xfrm>
            <a:off x="5103549" y="2176272"/>
            <a:ext cx="2971800" cy="36649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EFF0D2-FF2E-0A45-804F-60F73AA2E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9" t="156" r="8009" b="4918"/>
          <a:stretch/>
        </p:blipFill>
        <p:spPr>
          <a:xfrm>
            <a:off x="8585033" y="2171700"/>
            <a:ext cx="2972846" cy="36456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276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CD02-19A3-B740-B1B8-E081DF29C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Interior View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21A30-D034-874D-98D7-C46A05A3A3C8}"/>
              </a:ext>
            </a:extLst>
          </p:cNvPr>
          <p:cNvGrpSpPr/>
          <p:nvPr/>
        </p:nvGrpSpPr>
        <p:grpSpPr>
          <a:xfrm>
            <a:off x="590332" y="2176272"/>
            <a:ext cx="8339327" cy="3664966"/>
            <a:chOff x="5338677" y="2176272"/>
            <a:chExt cx="8339327" cy="36649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DE85BE-3123-1B4D-A962-666B1DF9EE57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435" r="435"/>
            <a:stretch/>
          </p:blipFill>
          <p:spPr>
            <a:xfrm>
              <a:off x="5338677" y="2176272"/>
              <a:ext cx="8339327" cy="36649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3BAC19-85B8-784D-B4D3-BEA74E96D1E4}"/>
                </a:ext>
              </a:extLst>
            </p:cNvPr>
            <p:cNvSpPr txBox="1"/>
            <p:nvPr/>
          </p:nvSpPr>
          <p:spPr>
            <a:xfrm>
              <a:off x="5338997" y="5426368"/>
              <a:ext cx="8337811" cy="412236"/>
            </a:xfrm>
            <a:prstGeom prst="rect">
              <a:avLst/>
            </a:prstGeom>
            <a:solidFill>
              <a:srgbClr val="00A3E0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iHYDRANT</a:t>
              </a:r>
              <a:r>
                <a:rPr lang="en-US" sz="10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|  INSIDE SHELL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180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09EB5-845F-4C39-B891-4547E326F5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iHydrant</a:t>
            </a:r>
            <a:r>
              <a:rPr lang="en-US" baseline="30000" dirty="0"/>
              <a:t>®</a:t>
            </a:r>
            <a:r>
              <a:rPr lang="en-US" dirty="0"/>
              <a:t> Round Wet Barrel Unit</a:t>
            </a:r>
          </a:p>
        </p:txBody>
      </p:sp>
      <p:pic>
        <p:nvPicPr>
          <p:cNvPr id="7" name="Picture 6" descr="A yellow fire hydrant&#10;&#10;Description automatically generated">
            <a:extLst>
              <a:ext uri="{FF2B5EF4-FFF2-40B4-BE49-F238E27FC236}">
                <a16:creationId xmlns:a16="http://schemas.microsoft.com/office/drawing/2014/main" id="{530DBE9E-1425-4C76-AEA7-95017F1DA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690" y="1955383"/>
            <a:ext cx="3752620" cy="49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C4A362-BE05-5741-A0E0-4912214BC7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Availability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93E34-301C-F146-BBD4-43268A2E4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171700"/>
            <a:ext cx="10972800" cy="2905397"/>
          </a:xfrm>
        </p:spPr>
        <p:txBody>
          <a:bodyPr numCol="2"/>
          <a:lstStyle/>
          <a:p>
            <a:r>
              <a:rPr lang="en-US" dirty="0">
                <a:solidFill>
                  <a:srgbClr val="00A3E0"/>
                </a:solidFill>
              </a:rPr>
              <a:t>Desktop and Mobile User Interface</a:t>
            </a:r>
          </a:p>
          <a:p>
            <a:r>
              <a:rPr lang="en-US" dirty="0">
                <a:solidFill>
                  <a:srgbClr val="00A3E0"/>
                </a:solidFill>
              </a:rPr>
              <a:t>API</a:t>
            </a:r>
          </a:p>
          <a:p>
            <a:pPr lvl="1"/>
            <a:r>
              <a:rPr lang="en-US" dirty="0"/>
              <a:t>Import into SCADA</a:t>
            </a:r>
          </a:p>
          <a:p>
            <a:r>
              <a:rPr lang="en-US" dirty="0">
                <a:solidFill>
                  <a:srgbClr val="00A3E0"/>
                </a:solidFill>
              </a:rPr>
              <a:t>FTP</a:t>
            </a:r>
          </a:p>
          <a:p>
            <a:pPr lvl="1"/>
            <a:r>
              <a:rPr lang="en-US" dirty="0"/>
              <a:t>Flat file upload</a:t>
            </a:r>
          </a:p>
        </p:txBody>
      </p:sp>
    </p:spTree>
    <p:extLst>
      <p:ext uri="{BB962C8B-B14F-4D97-AF65-F5344CB8AC3E}">
        <p14:creationId xmlns:p14="http://schemas.microsoft.com/office/powerpoint/2010/main" val="2964284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B3A008-F61C-D742-8AD6-7817D075D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Detection and Identification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AAADB3-7FD2-0645-B97F-64D126E81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3316" y="2794000"/>
            <a:ext cx="7159084" cy="3097249"/>
          </a:xfrm>
        </p:spPr>
        <p:txBody>
          <a:bodyPr/>
          <a:lstStyle/>
          <a:p>
            <a:r>
              <a:rPr lang="en-US" dirty="0"/>
              <a:t>Triangulation and pinpointing</a:t>
            </a:r>
          </a:p>
          <a:p>
            <a:pPr lvl="1"/>
            <a:r>
              <a:rPr lang="en-US" dirty="0"/>
              <a:t>Transient detection</a:t>
            </a:r>
          </a:p>
          <a:p>
            <a:pPr lvl="1"/>
            <a:r>
              <a:rPr lang="en-US" dirty="0"/>
              <a:t>Pressure data</a:t>
            </a:r>
          </a:p>
          <a:p>
            <a:pPr lvl="1"/>
            <a:r>
              <a:rPr lang="en-US" dirty="0"/>
              <a:t>Leak detection</a:t>
            </a:r>
          </a:p>
          <a:p>
            <a:r>
              <a:rPr lang="en-US" dirty="0"/>
              <a:t>Leak and pressure data</a:t>
            </a:r>
          </a:p>
          <a:p>
            <a:pPr lvl="1"/>
            <a:r>
              <a:rPr lang="en-US" dirty="0"/>
              <a:t>Shading on map post-event</a:t>
            </a:r>
          </a:p>
          <a:p>
            <a:pPr lvl="1"/>
            <a:r>
              <a:rPr lang="en-US" dirty="0"/>
              <a:t>System troubleshooting for customers</a:t>
            </a:r>
          </a:p>
          <a:p>
            <a:r>
              <a:rPr lang="en-US" dirty="0"/>
              <a:t>Propagation map of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E358E3-E63C-D745-9E22-19255DC380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Advanced Software Analytics</a:t>
            </a:r>
          </a:p>
        </p:txBody>
      </p:sp>
      <p:pic>
        <p:nvPicPr>
          <p:cNvPr id="8" name="Picture Placeholder 8" descr="A picture containing outdoor, sky, ground, power shovel&#10;&#10;Description automatically generated">
            <a:extLst>
              <a:ext uri="{FF2B5EF4-FFF2-40B4-BE49-F238E27FC236}">
                <a16:creationId xmlns:a16="http://schemas.microsoft.com/office/drawing/2014/main" id="{26B0C844-FB98-2043-935D-6BC601DE27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0"/>
          <a:stretch/>
        </p:blipFill>
        <p:spPr>
          <a:xfrm>
            <a:off x="-1653540" y="478049"/>
            <a:ext cx="5440680" cy="54451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8789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A65E4-ECD4-4140-932E-F89F8E6675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does the Heat Map work?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Requires minimum of 3 alarming </a:t>
            </a:r>
            <a:r>
              <a:rPr lang="en-US" dirty="0" err="1"/>
              <a:t>iHydrants</a:t>
            </a:r>
            <a:r>
              <a:rPr lang="en-US" dirty="0"/>
              <a:t> in close proximity to each other to detect an event (full system coverage)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Uses time synchronization between the alarming hydrants to triangulate and formulate an approximate area for origination of event</a:t>
            </a:r>
            <a:endParaRPr lang="en-US" dirty="0"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A971D-852D-41A9-B0FF-68686CD3E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3316" y="476034"/>
            <a:ext cx="7144215" cy="1300975"/>
          </a:xfrm>
        </p:spPr>
        <p:txBody>
          <a:bodyPr/>
          <a:lstStyle/>
          <a:p>
            <a:r>
              <a:rPr lang="en-US" dirty="0"/>
              <a:t>Heat Map</a:t>
            </a:r>
          </a:p>
        </p:txBody>
      </p:sp>
      <p:pic>
        <p:nvPicPr>
          <p:cNvPr id="6" name="Picture Placeholder 9" descr="A picture containing ground, outdoor, tree, dirt&#10;&#10;Description automatically generated">
            <a:extLst>
              <a:ext uri="{FF2B5EF4-FFF2-40B4-BE49-F238E27FC236}">
                <a16:creationId xmlns:a16="http://schemas.microsoft.com/office/drawing/2014/main" id="{EC29A2AB-1894-400C-A9A8-DA6E74129A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80" b="80"/>
          <a:stretch>
            <a:fillRect/>
          </a:stretch>
        </p:blipFill>
        <p:spPr>
          <a:xfrm>
            <a:off x="-1776413" y="460375"/>
            <a:ext cx="5441951" cy="5445125"/>
          </a:xfrm>
          <a:prstGeom prst="ellipse">
            <a:avLst/>
          </a:prstGeom>
        </p:spPr>
      </p:pic>
      <p:pic>
        <p:nvPicPr>
          <p:cNvPr id="7" name="Picture 4" descr="Map&#10;&#10;Description automatically generated">
            <a:extLst>
              <a:ext uri="{FF2B5EF4-FFF2-40B4-BE49-F238E27FC236}">
                <a16:creationId xmlns:a16="http://schemas.microsoft.com/office/drawing/2014/main" id="{86224F53-777E-4E90-88F8-12439DDBA6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217" y="2403879"/>
            <a:ext cx="3862387" cy="38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5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24F08-E092-5B42-AFF5-BDE2EB05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iHydrant</a:t>
            </a:r>
            <a:r>
              <a:rPr lang="en-US" baseline="30000" dirty="0"/>
              <a:t>®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3937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24B191-D55D-4448-B340-B8727705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284060-ED5E-BB42-B3EB-BAC56A571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100" b="1" dirty="0"/>
              <a:t>Colin Reardon</a:t>
            </a:r>
            <a:r>
              <a:rPr lang="en-US" sz="2100" dirty="0"/>
              <a:t>| Field Service Engineer</a:t>
            </a:r>
            <a:br>
              <a:rPr lang="en-US" dirty="0"/>
            </a:br>
            <a:r>
              <a:rPr lang="en-US" dirty="0">
                <a:hlinkClick r:id="rId2"/>
              </a:rPr>
              <a:t>Colin.reardon@ihydrant.com</a:t>
            </a:r>
            <a:br>
              <a:rPr lang="en-US" dirty="0"/>
            </a:br>
            <a:r>
              <a:rPr lang="en-US" dirty="0"/>
              <a:t>330.502.1270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3F5E1-F936-2044-AF21-848A979B92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5A976-EEBF-214C-947E-A6B042E2CD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17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59B58-88D1-1943-8164-DB58F536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iHydrant</a:t>
            </a:r>
            <a:r>
              <a:rPr lang="en-US" baseline="30000" dirty="0"/>
              <a:t>®</a:t>
            </a:r>
            <a:r>
              <a:rPr lang="en-US" dirty="0"/>
              <a:t> is a subsidiary of McWane, Inc.</a:t>
            </a:r>
            <a:endParaRPr lang="en-US" b="1" dirty="0">
              <a:solidFill>
                <a:srgbClr val="00A3E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C0077-0AAB-984C-BC0F-34065F9EB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3316" y="2794001"/>
            <a:ext cx="7159084" cy="2506132"/>
          </a:xfrm>
        </p:spPr>
        <p:txBody>
          <a:bodyPr wrap="square">
            <a:noAutofit/>
          </a:bodyPr>
          <a:lstStyle/>
          <a:p>
            <a:r>
              <a:rPr lang="en-US" sz="1800" dirty="0"/>
              <a:t>Leading global manufacturer of ductile iron pipe, valves, hydrants and fittings</a:t>
            </a:r>
            <a:endParaRPr lang="en-US" sz="1800" baseline="30000" dirty="0"/>
          </a:p>
          <a:p>
            <a:r>
              <a:rPr lang="en-US" sz="1800" dirty="0"/>
              <a:t>Founded in 1871</a:t>
            </a:r>
          </a:p>
          <a:p>
            <a:r>
              <a:rPr lang="en-US" sz="1800" dirty="0"/>
              <a:t>2012 Enters Technology Markets (Smart City Infrastructure)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3D904B-E191-5C48-AA18-2AE50A3656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About iHydrant</a:t>
            </a:r>
            <a:r>
              <a:rPr lang="en-US" baseline="30000" dirty="0"/>
              <a:t>®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5A058-A934-524E-801B-37143ED87B24}"/>
              </a:ext>
            </a:extLst>
          </p:cNvPr>
          <p:cNvSpPr/>
          <p:nvPr/>
        </p:nvSpPr>
        <p:spPr>
          <a:xfrm>
            <a:off x="3318787" y="2339642"/>
            <a:ext cx="615553" cy="1179576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r>
              <a:rPr lang="en-US" sz="14400" dirty="0">
                <a:solidFill>
                  <a:schemeClr val="bg1"/>
                </a:solidFill>
                <a:latin typeface="Helvetica" pitchFamily="2" charset="0"/>
              </a:rPr>
              <a:t>“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5D34F-984E-6F4E-81FB-CA1065129D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4949" y="452343"/>
            <a:ext cx="6545827" cy="48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3CFED-2F50-9B43-BED8-B8C9F0327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015" y="5105643"/>
            <a:ext cx="4993047" cy="7218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52E4C40-1F0D-3843-8F94-B0876EBFBBDF}"/>
              </a:ext>
            </a:extLst>
          </p:cNvPr>
          <p:cNvSpPr txBox="1">
            <a:spLocks/>
          </p:cNvSpPr>
          <p:nvPr/>
        </p:nvSpPr>
        <p:spPr>
          <a:xfrm>
            <a:off x="4423316" y="4646264"/>
            <a:ext cx="7095289" cy="28977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b="0" i="0" kern="1200">
                <a:solidFill>
                  <a:srgbClr val="00A3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b="1" dirty="0"/>
              <a:t>iHydrant</a:t>
            </a:r>
            <a:r>
              <a:rPr lang="en-US" sz="1800" b="1" baseline="30000" dirty="0"/>
              <a:t>®</a:t>
            </a:r>
            <a:r>
              <a:rPr lang="en-US" sz="1800" b="1" dirty="0"/>
              <a:t> sister companies include:</a:t>
            </a:r>
          </a:p>
        </p:txBody>
      </p:sp>
    </p:spTree>
    <p:extLst>
      <p:ext uri="{BB962C8B-B14F-4D97-AF65-F5344CB8AC3E}">
        <p14:creationId xmlns:p14="http://schemas.microsoft.com/office/powerpoint/2010/main" val="409082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0EAE4CD-F88B-5D48-9430-5E55E5FA70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BC7D0F6-885D-574A-8DE7-C4CC5410D9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About the Technology</a:t>
            </a:r>
            <a:endParaRPr lang="en-US" baseline="300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51FD16E-E13F-F545-B7E1-69B6812C8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475" y="2187574"/>
            <a:ext cx="7162800" cy="3900805"/>
          </a:xfrm>
        </p:spPr>
        <p:txBody>
          <a:bodyPr>
            <a:noAutofit/>
          </a:bodyPr>
          <a:lstStyle/>
          <a:p>
            <a:r>
              <a:rPr lang="en-US" dirty="0"/>
              <a:t>Remote Pressure and Temperature Monitoring</a:t>
            </a:r>
          </a:p>
          <a:p>
            <a:pPr lvl="1"/>
            <a:r>
              <a:rPr lang="en-US" dirty="0"/>
              <a:t>Wet and Dry Barrel Hydrants</a:t>
            </a:r>
          </a:p>
          <a:p>
            <a:r>
              <a:rPr lang="en-US" dirty="0"/>
              <a:t>Robust Hosted Interface</a:t>
            </a:r>
          </a:p>
          <a:p>
            <a:pPr lvl="1"/>
            <a:r>
              <a:rPr lang="en-US" dirty="0"/>
              <a:t>Detailed Records</a:t>
            </a:r>
          </a:p>
          <a:p>
            <a:pPr lvl="1"/>
            <a:r>
              <a:rPr lang="en-US" dirty="0"/>
              <a:t>Alerts</a:t>
            </a:r>
          </a:p>
          <a:p>
            <a:pPr lvl="1"/>
            <a:r>
              <a:rPr lang="en-US" dirty="0"/>
              <a:t>Mapping of Remote Hydrant Monitors</a:t>
            </a:r>
          </a:p>
          <a:p>
            <a:r>
              <a:rPr lang="en-US" dirty="0"/>
              <a:t>iHydrant Return on Investment</a:t>
            </a:r>
          </a:p>
          <a:p>
            <a:pPr lvl="1"/>
            <a:r>
              <a:rPr lang="en-US" dirty="0"/>
              <a:t>Prevents and/or Alerts of Water Loss Events in Real Time </a:t>
            </a:r>
          </a:p>
          <a:p>
            <a:pPr lvl="1"/>
            <a:r>
              <a:rPr lang="en-US" dirty="0"/>
              <a:t>Operational Optimization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5A058-A934-524E-801B-37143ED87B24}"/>
              </a:ext>
            </a:extLst>
          </p:cNvPr>
          <p:cNvSpPr/>
          <p:nvPr/>
        </p:nvSpPr>
        <p:spPr>
          <a:xfrm>
            <a:off x="3318787" y="2339642"/>
            <a:ext cx="615553" cy="1179576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r>
              <a:rPr lang="en-US" sz="14400" dirty="0">
                <a:solidFill>
                  <a:schemeClr val="bg1"/>
                </a:solidFill>
                <a:latin typeface="Helvetica" pitchFamily="2" charset="0"/>
              </a:rPr>
              <a:t>“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605CE-C213-6F42-A343-8B3E7AEA5B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4949" y="452343"/>
            <a:ext cx="6545827" cy="48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83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BC7D0F6-885D-574A-8DE7-C4CC5410D9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Benefits &amp; Solutions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51FD16E-E13F-F545-B7E1-69B6812C8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475" y="2187574"/>
            <a:ext cx="7162800" cy="3900805"/>
          </a:xfrm>
        </p:spPr>
        <p:txBody>
          <a:bodyPr>
            <a:noAutofit/>
          </a:bodyPr>
          <a:lstStyle/>
          <a:p>
            <a:r>
              <a:rPr lang="en-US" dirty="0"/>
              <a:t>Reduce Non-Revenue Water and Water Loss</a:t>
            </a:r>
          </a:p>
          <a:p>
            <a:pPr lvl="1"/>
            <a:r>
              <a:rPr lang="en-US" dirty="0"/>
              <a:t>Nighttime main breaks</a:t>
            </a:r>
          </a:p>
          <a:p>
            <a:pPr lvl="1"/>
            <a:r>
              <a:rPr lang="en-US" dirty="0"/>
              <a:t>Water theft</a:t>
            </a:r>
          </a:p>
          <a:p>
            <a:pPr lvl="1"/>
            <a:r>
              <a:rPr lang="en-US" dirty="0"/>
              <a:t>Contractor breakage</a:t>
            </a:r>
          </a:p>
          <a:p>
            <a:pPr lvl="1"/>
            <a:r>
              <a:rPr lang="en-US" dirty="0"/>
              <a:t>24/7 alerts and alarms</a:t>
            </a:r>
          </a:p>
          <a:p>
            <a:r>
              <a:rPr lang="en-US" dirty="0"/>
              <a:t>Operational Optimization</a:t>
            </a:r>
          </a:p>
          <a:p>
            <a:pPr lvl="1"/>
            <a:r>
              <a:rPr lang="en-US" dirty="0"/>
              <a:t>Pump patterns</a:t>
            </a:r>
          </a:p>
          <a:p>
            <a:pPr lvl="1"/>
            <a:r>
              <a:rPr lang="en-US" dirty="0"/>
              <a:t>Energy cost savings</a:t>
            </a:r>
          </a:p>
          <a:p>
            <a:pPr lvl="1"/>
            <a:r>
              <a:rPr lang="en-US" dirty="0"/>
              <a:t>Line stress and transient – extended life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5A058-A934-524E-801B-37143ED87B24}"/>
              </a:ext>
            </a:extLst>
          </p:cNvPr>
          <p:cNvSpPr/>
          <p:nvPr/>
        </p:nvSpPr>
        <p:spPr>
          <a:xfrm>
            <a:off x="3318787" y="2339642"/>
            <a:ext cx="615553" cy="1179576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r>
              <a:rPr lang="en-US" sz="14400" dirty="0">
                <a:solidFill>
                  <a:schemeClr val="bg1"/>
                </a:solidFill>
                <a:latin typeface="Helvetica" pitchFamily="2" charset="0"/>
              </a:rPr>
              <a:t>“</a:t>
            </a:r>
          </a:p>
        </p:txBody>
      </p:sp>
      <p:pic>
        <p:nvPicPr>
          <p:cNvPr id="7" name="Picture Placeholder 8" descr="A picture containing outdoor, sky, ground, power shovel&#10;&#10;Description automatically generated">
            <a:extLst>
              <a:ext uri="{FF2B5EF4-FFF2-40B4-BE49-F238E27FC236}">
                <a16:creationId xmlns:a16="http://schemas.microsoft.com/office/drawing/2014/main" id="{96E0F324-EFEB-304E-B857-0CF3A3BE3C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0"/>
          <a:stretch/>
        </p:blipFill>
        <p:spPr>
          <a:xfrm>
            <a:off x="-1708951" y="469341"/>
            <a:ext cx="5440680" cy="544518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D32B67-EA14-634C-9663-09A53529A5DB}"/>
              </a:ext>
            </a:extLst>
          </p:cNvPr>
          <p:cNvSpPr txBox="1">
            <a:spLocks/>
          </p:cNvSpPr>
          <p:nvPr/>
        </p:nvSpPr>
        <p:spPr>
          <a:xfrm>
            <a:off x="590476" y="4890879"/>
            <a:ext cx="2131460" cy="35451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3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bg1"/>
                </a:solidFill>
              </a:rPr>
              <a:t>Main break, OR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9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BC7D0F6-885D-574A-8DE7-C4CC5410D9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Benefits &amp; Solutions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51FD16E-E13F-F545-B7E1-69B6812C8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475" y="2187574"/>
            <a:ext cx="7515520" cy="3887161"/>
          </a:xfrm>
        </p:spPr>
        <p:txBody>
          <a:bodyPr numCol="1">
            <a:noAutofit/>
          </a:bodyPr>
          <a:lstStyle/>
          <a:p>
            <a:r>
              <a:rPr lang="en-US" dirty="0"/>
              <a:t>Identify and repair/replace malfunctioning valves/components</a:t>
            </a:r>
          </a:p>
          <a:p>
            <a:pPr lvl="1"/>
            <a:r>
              <a:rPr lang="en-US" dirty="0"/>
              <a:t>Actuators</a:t>
            </a:r>
          </a:p>
          <a:p>
            <a:pPr lvl="1"/>
            <a:r>
              <a:rPr lang="en-US" dirty="0"/>
              <a:t>Throttled/broken valves</a:t>
            </a:r>
          </a:p>
          <a:p>
            <a:pPr lvl="1"/>
            <a:r>
              <a:rPr lang="en-US" dirty="0"/>
              <a:t>PRVs</a:t>
            </a:r>
          </a:p>
          <a:p>
            <a:r>
              <a:rPr lang="en-US" dirty="0"/>
              <a:t>Improved customer service</a:t>
            </a:r>
          </a:p>
          <a:p>
            <a:pPr lvl="1"/>
            <a:r>
              <a:rPr lang="en-US" dirty="0"/>
              <a:t>Decrease response time</a:t>
            </a:r>
          </a:p>
          <a:p>
            <a:pPr lvl="1"/>
            <a:r>
              <a:rPr lang="en-US" dirty="0"/>
              <a:t>Water-loss reduction</a:t>
            </a:r>
          </a:p>
          <a:p>
            <a:pPr lvl="1"/>
            <a:r>
              <a:rPr lang="en-US" dirty="0"/>
              <a:t>Reliability of repairs</a:t>
            </a:r>
          </a:p>
          <a:p>
            <a:r>
              <a:rPr lang="en-US" dirty="0"/>
              <a:t>Decrease liability</a:t>
            </a:r>
          </a:p>
          <a:p>
            <a:pPr lvl="1"/>
            <a:r>
              <a:rPr lang="en-US" dirty="0"/>
              <a:t>Road and property damage</a:t>
            </a:r>
          </a:p>
          <a:p>
            <a:pPr lvl="1"/>
            <a:r>
              <a:rPr lang="en-US" dirty="0"/>
              <a:t>Flooding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5A058-A934-524E-801B-37143ED87B24}"/>
              </a:ext>
            </a:extLst>
          </p:cNvPr>
          <p:cNvSpPr/>
          <p:nvPr/>
        </p:nvSpPr>
        <p:spPr>
          <a:xfrm>
            <a:off x="3318787" y="2339642"/>
            <a:ext cx="615553" cy="1179576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/>
          <a:p>
            <a:r>
              <a:rPr lang="en-US" sz="14400" dirty="0">
                <a:solidFill>
                  <a:schemeClr val="bg1"/>
                </a:solidFill>
                <a:latin typeface="Helvetica" pitchFamily="2" charset="0"/>
              </a:rPr>
              <a:t>“</a:t>
            </a: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96E0F324-EFEB-304E-B857-0CF3A3BE3C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-11765" t="12469" r="11765" b="12469"/>
          <a:stretch/>
        </p:blipFill>
        <p:spPr>
          <a:xfrm>
            <a:off x="-1709928" y="469341"/>
            <a:ext cx="5440680" cy="544518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D32B67-EA14-634C-9663-09A53529A5DB}"/>
              </a:ext>
            </a:extLst>
          </p:cNvPr>
          <p:cNvSpPr txBox="1">
            <a:spLocks/>
          </p:cNvSpPr>
          <p:nvPr/>
        </p:nvSpPr>
        <p:spPr>
          <a:xfrm>
            <a:off x="590476" y="4890879"/>
            <a:ext cx="2131460" cy="35451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3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bg1"/>
                </a:solidFill>
              </a:rPr>
              <a:t>Installation, NY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1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laser&#10;&#10;Description automatically generated">
            <a:extLst>
              <a:ext uri="{FF2B5EF4-FFF2-40B4-BE49-F238E27FC236}">
                <a16:creationId xmlns:a16="http://schemas.microsoft.com/office/drawing/2014/main" id="{807808EB-84CD-B646-AF64-7DB9E298E5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813" r="168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2CC6A-72BF-B44A-957D-5338943F6C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iHydrant® Benefits &amp; Solutions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E8B154-41DF-7441-8E0B-18D110641E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020" y="2045807"/>
            <a:ext cx="7162800" cy="3844629"/>
          </a:xfrm>
        </p:spPr>
        <p:txBody>
          <a:bodyPr/>
          <a:lstStyle/>
          <a:p>
            <a:r>
              <a:rPr lang="en-US" dirty="0"/>
              <a:t>Hydraulic modeling</a:t>
            </a:r>
          </a:p>
          <a:p>
            <a:pPr lvl="1"/>
            <a:r>
              <a:rPr lang="en-US" dirty="0"/>
              <a:t>Increased accuracy with calibration</a:t>
            </a:r>
          </a:p>
          <a:p>
            <a:pPr lvl="1"/>
            <a:r>
              <a:rPr lang="en-US" dirty="0"/>
              <a:t>Data availability</a:t>
            </a:r>
          </a:p>
          <a:p>
            <a:r>
              <a:rPr lang="en-US" dirty="0"/>
              <a:t>Temperature monitoring</a:t>
            </a:r>
          </a:p>
          <a:p>
            <a:pPr lvl="1"/>
            <a:r>
              <a:rPr lang="en-US" dirty="0"/>
              <a:t>Water source optimization</a:t>
            </a:r>
          </a:p>
          <a:p>
            <a:pPr lvl="1"/>
            <a:r>
              <a:rPr lang="en-US" dirty="0"/>
              <a:t>Reduce necessary flushing due to water quality</a:t>
            </a:r>
          </a:p>
          <a:p>
            <a:r>
              <a:rPr lang="en-US" dirty="0"/>
              <a:t>Fire events</a:t>
            </a:r>
          </a:p>
          <a:p>
            <a:pPr lvl="1"/>
            <a:r>
              <a:rPr lang="en-US" dirty="0"/>
              <a:t>Pressure availability confirmation</a:t>
            </a:r>
          </a:p>
          <a:p>
            <a:pPr lvl="1"/>
            <a:r>
              <a:rPr lang="en-US" dirty="0"/>
              <a:t>Operational performance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38C0C2-069B-564D-9A42-B93F20D3B807}"/>
              </a:ext>
            </a:extLst>
          </p:cNvPr>
          <p:cNvSpPr/>
          <p:nvPr/>
        </p:nvSpPr>
        <p:spPr>
          <a:xfrm>
            <a:off x="8839200" y="666307"/>
            <a:ext cx="5500577" cy="5521842"/>
          </a:xfrm>
          <a:prstGeom prst="ellipse">
            <a:avLst/>
          </a:prstGeom>
          <a:solidFill>
            <a:srgbClr val="00A3E0">
              <a:alpha val="573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964F94-F2C6-054E-8E39-7A8B6E9B9433}"/>
              </a:ext>
            </a:extLst>
          </p:cNvPr>
          <p:cNvSpPr txBox="1">
            <a:spLocks/>
          </p:cNvSpPr>
          <p:nvPr/>
        </p:nvSpPr>
        <p:spPr>
          <a:xfrm>
            <a:off x="9486205" y="2225826"/>
            <a:ext cx="2365553" cy="286362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3E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244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500" dirty="0">
                <a:solidFill>
                  <a:schemeClr val="bg1"/>
                </a:solidFill>
              </a:rPr>
              <a:t>iHydrant</a:t>
            </a:r>
            <a:r>
              <a:rPr lang="en-US" sz="1500" baseline="30000" dirty="0">
                <a:solidFill>
                  <a:schemeClr val="bg1"/>
                </a:solidFill>
              </a:rPr>
              <a:t>®</a:t>
            </a:r>
            <a:r>
              <a:rPr lang="en-US" sz="1500" dirty="0">
                <a:solidFill>
                  <a:schemeClr val="bg1"/>
                </a:solidFill>
              </a:rPr>
              <a:t> impact for LADWP in first 9 months:</a:t>
            </a:r>
          </a:p>
          <a:p>
            <a:pPr marL="285750" indent="-28575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300" b="0" dirty="0">
                <a:solidFill>
                  <a:schemeClr val="bg1"/>
                </a:solidFill>
              </a:rPr>
              <a:t>Over 3.5 million pressure samples</a:t>
            </a:r>
          </a:p>
          <a:p>
            <a:pPr marL="285750" indent="-28575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300" b="0" dirty="0">
                <a:solidFill>
                  <a:schemeClr val="bg1"/>
                </a:solidFill>
              </a:rPr>
              <a:t>4,210 pressure alarm events (LADWP defined thresholds)</a:t>
            </a:r>
          </a:p>
          <a:p>
            <a:pPr marL="285750" indent="-28575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1300" b="0" dirty="0">
                <a:solidFill>
                  <a:schemeClr val="bg1"/>
                </a:solidFill>
              </a:rPr>
              <a:t>725 alarm events over 200 PSI; 432 alarm events below 30 PSI</a:t>
            </a:r>
          </a:p>
        </p:txBody>
      </p:sp>
    </p:spTree>
    <p:extLst>
      <p:ext uri="{BB962C8B-B14F-4D97-AF65-F5344CB8AC3E}">
        <p14:creationId xmlns:p14="http://schemas.microsoft.com/office/powerpoint/2010/main" val="2269208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3200" dirty="0" smtClean="0">
            <a:solidFill>
              <a:schemeClr val="bg1"/>
            </a:solidFill>
            <a:latin typeface="Avenir Book" panose="02000503020000020003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8F8A13B280F64288B2FCF3DF20D8A1" ma:contentTypeVersion="7" ma:contentTypeDescription="Create a new document." ma:contentTypeScope="" ma:versionID="70ef54ea192efaca146e3e852c887e98">
  <xsd:schema xmlns:xsd="http://www.w3.org/2001/XMLSchema" xmlns:xs="http://www.w3.org/2001/XMLSchema" xmlns:p="http://schemas.microsoft.com/office/2006/metadata/properties" xmlns:ns3="842d4dff-5c1a-4d83-a46f-e54d577ee80f" xmlns:ns4="bfa26ab0-acb4-4786-86b0-ccebcae82e44" targetNamespace="http://schemas.microsoft.com/office/2006/metadata/properties" ma:root="true" ma:fieldsID="7aeab2bb2bb99be3a806be94ac4ca6c5" ns3:_="" ns4:_="">
    <xsd:import namespace="842d4dff-5c1a-4d83-a46f-e54d577ee80f"/>
    <xsd:import namespace="bfa26ab0-acb4-4786-86b0-ccebcae82e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d4dff-5c1a-4d83-a46f-e54d577ee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26ab0-acb4-4786-86b0-ccebcae82e4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E95048-3C3C-4FD7-A7BA-5D28D5E6771C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842d4dff-5c1a-4d83-a46f-e54d577ee80f"/>
    <ds:schemaRef ds:uri="http://schemas.openxmlformats.org/package/2006/metadata/core-properties"/>
    <ds:schemaRef ds:uri="bfa26ab0-acb4-4786-86b0-ccebcae82e44"/>
  </ds:schemaRefs>
</ds:datastoreItem>
</file>

<file path=customXml/itemProps2.xml><?xml version="1.0" encoding="utf-8"?>
<ds:datastoreItem xmlns:ds="http://schemas.openxmlformats.org/officeDocument/2006/customXml" ds:itemID="{A46C0D64-D0D1-43E6-9FE9-1D860FC365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F80999-ACF1-4B21-B7DC-FAFE0967B8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d4dff-5c1a-4d83-a46f-e54d577ee80f"/>
    <ds:schemaRef ds:uri="bfa26ab0-acb4-4786-86b0-ccebcae82e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449049</TotalTime>
  <Words>771</Words>
  <Application>Microsoft Office PowerPoint</Application>
  <PresentationFormat>Widescreen</PresentationFormat>
  <Paragraphs>167</Paragraphs>
  <Slides>30</Slides>
  <Notes>1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Akkurat</vt:lpstr>
      <vt:lpstr>Arial</vt:lpstr>
      <vt:lpstr>Calibri</vt:lpstr>
      <vt:lpstr>Helvetica</vt:lpstr>
      <vt:lpstr>System Font Regular</vt:lpstr>
      <vt:lpstr>Wingdings</vt:lpstr>
      <vt:lpstr>Office Theme</vt:lpstr>
      <vt:lpstr>Introducing iHydrant®</vt:lpstr>
      <vt:lpstr>PowerPoint Presentation</vt:lpstr>
      <vt:lpstr>Who is iHydrant®?</vt:lpstr>
      <vt:lpstr>iHydrant® is a subsidiary of McWane, Inc.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iHydrant®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Event Detection and Identification</vt:lpstr>
      <vt:lpstr>PowerPoint Presentation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Burger</dc:creator>
  <cp:lastModifiedBy>Colin Reardon</cp:lastModifiedBy>
  <cp:revision>149</cp:revision>
  <dcterms:created xsi:type="dcterms:W3CDTF">2021-03-19T17:50:31Z</dcterms:created>
  <dcterms:modified xsi:type="dcterms:W3CDTF">2023-04-18T17:20:46Z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0x010100B38F8A13B280F64288B2FCF3DF20D8A1</vt:lpwstr>
  </property>
</Properties>
</file>