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1.xml" ContentType="application/vnd.openxmlformats-officedocument.presentationml.tags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5"/>
    <p:sldMasterId id="2147483706" r:id="rId6"/>
  </p:sldMasterIdLst>
  <p:notesMasterIdLst>
    <p:notesMasterId r:id="rId74"/>
  </p:notesMasterIdLst>
  <p:handoutMasterIdLst>
    <p:handoutMasterId r:id="rId75"/>
  </p:handoutMasterIdLst>
  <p:sldIdLst>
    <p:sldId id="876" r:id="rId7"/>
    <p:sldId id="256" r:id="rId8"/>
    <p:sldId id="275" r:id="rId9"/>
    <p:sldId id="277" r:id="rId10"/>
    <p:sldId id="279" r:id="rId11"/>
    <p:sldId id="280" r:id="rId12"/>
    <p:sldId id="281" r:id="rId13"/>
    <p:sldId id="278" r:id="rId14"/>
    <p:sldId id="276" r:id="rId15"/>
    <p:sldId id="282" r:id="rId16"/>
    <p:sldId id="274" r:id="rId17"/>
    <p:sldId id="285" r:id="rId18"/>
    <p:sldId id="284" r:id="rId19"/>
    <p:sldId id="287" r:id="rId20"/>
    <p:sldId id="286" r:id="rId21"/>
    <p:sldId id="288" r:id="rId22"/>
    <p:sldId id="878" r:id="rId23"/>
    <p:sldId id="495" r:id="rId24"/>
    <p:sldId id="496" r:id="rId25"/>
    <p:sldId id="290" r:id="rId26"/>
    <p:sldId id="497" r:id="rId27"/>
    <p:sldId id="498" r:id="rId28"/>
    <p:sldId id="499" r:id="rId29"/>
    <p:sldId id="500" r:id="rId30"/>
    <p:sldId id="501" r:id="rId31"/>
    <p:sldId id="502" r:id="rId32"/>
    <p:sldId id="503" r:id="rId33"/>
    <p:sldId id="504" r:id="rId34"/>
    <p:sldId id="505" r:id="rId35"/>
    <p:sldId id="506" r:id="rId36"/>
    <p:sldId id="507" r:id="rId37"/>
    <p:sldId id="508" r:id="rId38"/>
    <p:sldId id="509" r:id="rId39"/>
    <p:sldId id="879" r:id="rId40"/>
    <p:sldId id="854" r:id="rId41"/>
    <p:sldId id="855" r:id="rId42"/>
    <p:sldId id="856" r:id="rId43"/>
    <p:sldId id="601" r:id="rId44"/>
    <p:sldId id="598" r:id="rId45"/>
    <p:sldId id="734" r:id="rId46"/>
    <p:sldId id="602" r:id="rId47"/>
    <p:sldId id="735" r:id="rId48"/>
    <p:sldId id="857" r:id="rId49"/>
    <p:sldId id="605" r:id="rId50"/>
    <p:sldId id="858" r:id="rId51"/>
    <p:sldId id="859" r:id="rId52"/>
    <p:sldId id="860" r:id="rId53"/>
    <p:sldId id="861" r:id="rId54"/>
    <p:sldId id="864" r:id="rId55"/>
    <p:sldId id="775" r:id="rId56"/>
    <p:sldId id="865" r:id="rId57"/>
    <p:sldId id="866" r:id="rId58"/>
    <p:sldId id="614" r:id="rId59"/>
    <p:sldId id="867" r:id="rId60"/>
    <p:sldId id="868" r:id="rId61"/>
    <p:sldId id="869" r:id="rId62"/>
    <p:sldId id="870" r:id="rId63"/>
    <p:sldId id="871" r:id="rId64"/>
    <p:sldId id="639" r:id="rId65"/>
    <p:sldId id="294" r:id="rId66"/>
    <p:sldId id="295" r:id="rId67"/>
    <p:sldId id="437" r:id="rId68"/>
    <p:sldId id="872" r:id="rId69"/>
    <p:sldId id="873" r:id="rId70"/>
    <p:sldId id="874" r:id="rId71"/>
    <p:sldId id="875" r:id="rId72"/>
    <p:sldId id="877" r:id="rId73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r, Dan" initials="MD" lastIdx="1" clrIdx="0">
    <p:extLst>
      <p:ext uri="{19B8F6BF-5375-455C-9EA6-DF929625EA0E}">
        <p15:presenceInfo xmlns:p15="http://schemas.microsoft.com/office/powerpoint/2012/main" userId="S-1-5-21-3995754930-2200906085-635978893-64460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3C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088" autoAdjust="0"/>
    <p:restoredTop sz="96310" autoAdjust="0"/>
  </p:normalViewPr>
  <p:slideViewPr>
    <p:cSldViewPr snapToGrid="0" snapToObjects="1">
      <p:cViewPr varScale="1">
        <p:scale>
          <a:sx n="75" d="100"/>
          <a:sy n="75" d="100"/>
        </p:scale>
        <p:origin x="6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60" d="100"/>
          <a:sy n="160" d="100"/>
        </p:scale>
        <p:origin x="4880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commentAuthors" Target="commentAuthor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notesMaster" Target="notesMasters/notesMaster1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5E42BB2-3B56-E249-BA63-C1D1EC3B216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F73CFB-136F-9F4E-BBCB-C892DF00166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D10D00-D83B-7F45-80F0-8C930D3DE43A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76EAB0-23E6-6041-92ED-20FB0D766A7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53B482-4E9E-9B46-ADCC-6547764655E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C0CE8E-2FB9-A14B-AEB6-E0AFFE5DA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5281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AABB281-51BA-624B-89CA-375A56657A1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83113-5549-4640-B88E-371435EEBDC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ABA1434E-55D9-1449-8A10-9217BD727D46}" type="datetimeFigureOut">
              <a:rPr lang="en-US"/>
              <a:pPr>
                <a:defRPr/>
              </a:pPr>
              <a:t>4/12/2023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A2835D4-E3B5-724B-9380-23016A3D92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A661959-4170-5D42-95BB-114125FBE4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4E6D9C-F256-A245-940E-A1B8CC45C03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A1A94F-705A-3048-BF2A-72ABFCD5CD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F1B34EA4-9EEF-974C-982B-9B02C88514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04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04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04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04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04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04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04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04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2D79B14-73AD-43BA-93A5-DECA18340338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38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5488"/>
            <a:ext cx="4783138" cy="3587750"/>
          </a:xfrm>
          <a:ln w="12700" cap="flat">
            <a:solidFill>
              <a:schemeClr val="tx1"/>
            </a:solidFill>
          </a:ln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103" tIns="46717" rIns="95103" bIns="46717"/>
          <a:lstStyle/>
          <a:p>
            <a:pPr eaLnBrk="1" hangingPunct="1"/>
            <a:r>
              <a:rPr lang="en-US" altLang="en-US"/>
              <a:t>Simple.  Water in Water out.  </a:t>
            </a:r>
          </a:p>
        </p:txBody>
      </p:sp>
    </p:spTree>
    <p:extLst>
      <p:ext uri="{BB962C8B-B14F-4D97-AF65-F5344CB8AC3E}">
        <p14:creationId xmlns:p14="http://schemas.microsoft.com/office/powerpoint/2010/main" val="1335259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04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04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04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04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04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04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04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04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BC9D35C-EEB0-43EA-9E1F-209B0B77E27B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39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8200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81E8BF1-261D-49F7-8E35-C485A4F80217}" type="slidenum">
              <a:rPr lang="en-US" altLang="en-US" smtClean="0"/>
              <a:pPr>
                <a:spcBef>
                  <a:spcPct val="0"/>
                </a:spcBef>
              </a:pPr>
              <a:t>40</a:t>
            </a:fld>
            <a:endParaRPr lang="en-US" altLang="en-US"/>
          </a:p>
        </p:txBody>
      </p:sp>
      <p:sp>
        <p:nvSpPr>
          <p:cNvPr id="133123" name="Rectangle 7"/>
          <p:cNvSpPr txBox="1">
            <a:spLocks noGrp="1" noChangeArrowheads="1"/>
          </p:cNvSpPr>
          <p:nvPr/>
        </p:nvSpPr>
        <p:spPr bwMode="auto">
          <a:xfrm>
            <a:off x="3886200" y="8675688"/>
            <a:ext cx="2971800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625AE03-9507-4D4A-94FB-F743F4694B91}" type="slidenum">
              <a:rPr lang="en-US" altLang="en-US" b="0"/>
              <a:pPr algn="r" eaLnBrk="1" hangingPunct="1">
                <a:spcBef>
                  <a:spcPct val="0"/>
                </a:spcBef>
              </a:pPr>
              <a:t>40</a:t>
            </a:fld>
            <a:endParaRPr lang="en-US" altLang="en-US" b="0"/>
          </a:p>
        </p:txBody>
      </p:sp>
      <p:sp>
        <p:nvSpPr>
          <p:cNvPr id="1331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ln w="12700" cap="flat">
            <a:solidFill>
              <a:schemeClr val="tx1"/>
            </a:solidFill>
          </a:ln>
        </p:spPr>
      </p:sp>
      <p:sp>
        <p:nvSpPr>
          <p:cNvPr id="1331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eaLnBrk="1" hangingPunct="1"/>
            <a:r>
              <a:rPr lang="en-US" altLang="en-US"/>
              <a:t>Simple.  Water in Water out.  </a:t>
            </a:r>
          </a:p>
        </p:txBody>
      </p:sp>
    </p:spTree>
    <p:extLst>
      <p:ext uri="{BB962C8B-B14F-4D97-AF65-F5344CB8AC3E}">
        <p14:creationId xmlns:p14="http://schemas.microsoft.com/office/powerpoint/2010/main" val="529577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04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04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04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04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04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04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04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04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F5540E4-0B3A-4898-A375-9410A027D07D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41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5488"/>
            <a:ext cx="4783138" cy="3587750"/>
          </a:xfrm>
          <a:ln w="12700" cap="flat">
            <a:solidFill>
              <a:schemeClr val="tx1"/>
            </a:solidFill>
          </a:ln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103" tIns="46717" rIns="95103" bIns="46717"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8599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04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04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04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04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04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04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04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04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A736032-E762-458B-9B12-4349FEDB3C04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44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43632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04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04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04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04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04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04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04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04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649256E-CF99-4811-96C7-CDCCA4F0012C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53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072188" cy="3416300"/>
          </a:xfrm>
          <a:ln w="12700" cap="flat">
            <a:solidFill>
              <a:schemeClr val="tx1"/>
            </a:solidFill>
          </a:ln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eaLnBrk="1" hangingPunct="1"/>
            <a:r>
              <a:rPr lang="en-US" altLang="en-US"/>
              <a:t>Custom build to meet the requirements of the system.</a:t>
            </a:r>
          </a:p>
        </p:txBody>
      </p:sp>
    </p:spTree>
    <p:extLst>
      <p:ext uri="{BB962C8B-B14F-4D97-AF65-F5344CB8AC3E}">
        <p14:creationId xmlns:p14="http://schemas.microsoft.com/office/powerpoint/2010/main" val="1528239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9399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/>
          <p:cNvSpPr>
            <a:spLocks noGrp="1"/>
          </p:cNvSpPr>
          <p:nvPr>
            <p:ph type="title"/>
          </p:nvPr>
        </p:nvSpPr>
        <p:spPr>
          <a:xfrm>
            <a:off x="358848" y="173640"/>
            <a:ext cx="11474304" cy="781049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302B39E4-1904-BA4A-9243-F8E89629BB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848" y="1413164"/>
            <a:ext cx="5486400" cy="46923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 marL="1143000" indent="-228600">
              <a:buFont typeface="System Font Regular"/>
              <a:buChar char="–"/>
              <a:defRPr sz="16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647B882E-69AD-564C-9F1A-A5A5BD7C3E2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46752" y="1413164"/>
            <a:ext cx="5486400" cy="46923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 marL="1143000" indent="-228600">
              <a:buFont typeface="System Font Regular"/>
              <a:buChar char="–"/>
              <a:defRPr sz="16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4286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"/>
          <p:cNvSpPr>
            <a:spLocks noGrp="1"/>
          </p:cNvSpPr>
          <p:nvPr>
            <p:ph type="title"/>
          </p:nvPr>
        </p:nvSpPr>
        <p:spPr>
          <a:xfrm>
            <a:off x="358848" y="173640"/>
            <a:ext cx="11474304" cy="781049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13" name="Col 1">
            <a:extLst>
              <a:ext uri="{FF2B5EF4-FFF2-40B4-BE49-F238E27FC236}">
                <a16:creationId xmlns:a16="http://schemas.microsoft.com/office/drawing/2014/main" id="{7DAA2822-B9AA-904C-9731-F5839ED05C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8848" y="1413164"/>
            <a:ext cx="3426939" cy="46923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 marL="1143000" indent="-228600">
              <a:buFont typeface="System Font Regular"/>
              <a:buChar char="–"/>
              <a:defRPr sz="16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l 3">
            <a:extLst>
              <a:ext uri="{FF2B5EF4-FFF2-40B4-BE49-F238E27FC236}">
                <a16:creationId xmlns:a16="http://schemas.microsoft.com/office/drawing/2014/main" id="{BEE9AD21-B3DF-0E42-948E-BC06B8DBC2A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06210" y="1413164"/>
            <a:ext cx="3426941" cy="46923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 marL="1143000" indent="-228600">
              <a:buFont typeface="System Font Regular"/>
              <a:buChar char="–"/>
              <a:defRPr sz="16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l 2">
            <a:extLst>
              <a:ext uri="{FF2B5EF4-FFF2-40B4-BE49-F238E27FC236}">
                <a16:creationId xmlns:a16="http://schemas.microsoft.com/office/drawing/2014/main" id="{1A8030F0-381C-9F47-907B-F6AAC034E5D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82530" y="1413164"/>
            <a:ext cx="3426939" cy="46923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 marL="1143000" indent="-228600">
              <a:buFont typeface="System Font Regular"/>
              <a:buChar char="–"/>
              <a:defRPr sz="16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90691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/>
          <p:cNvSpPr>
            <a:spLocks noGrp="1"/>
          </p:cNvSpPr>
          <p:nvPr>
            <p:ph type="title"/>
          </p:nvPr>
        </p:nvSpPr>
        <p:spPr>
          <a:xfrm>
            <a:off x="358848" y="173640"/>
            <a:ext cx="11474304" cy="781049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5" name="Col 1">
            <a:extLst>
              <a:ext uri="{FF2B5EF4-FFF2-40B4-BE49-F238E27FC236}">
                <a16:creationId xmlns:a16="http://schemas.microsoft.com/office/drawing/2014/main" id="{E3BE4E5E-A5EA-7C4C-BB36-0CBFA6981E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848" y="1413164"/>
            <a:ext cx="7450622" cy="46923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 marL="1143000" indent="-228600">
              <a:buFont typeface="System Font Regular"/>
              <a:buChar char="–"/>
              <a:defRPr sz="16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l 3">
            <a:extLst>
              <a:ext uri="{FF2B5EF4-FFF2-40B4-BE49-F238E27FC236}">
                <a16:creationId xmlns:a16="http://schemas.microsoft.com/office/drawing/2014/main" id="{1C64C93B-A8B2-8B44-86CD-C17F2DD70B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04564" y="1413164"/>
            <a:ext cx="3426940" cy="46923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 marL="1143000" indent="-228600">
              <a:buFont typeface="System Font Regular"/>
              <a:buChar char="–"/>
              <a:defRPr sz="16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65258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-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"/>
          <p:cNvSpPr>
            <a:spLocks noGrp="1"/>
          </p:cNvSpPr>
          <p:nvPr>
            <p:ph type="body" sz="quarter" idx="11"/>
          </p:nvPr>
        </p:nvSpPr>
        <p:spPr>
          <a:xfrm>
            <a:off x="358847" y="1413164"/>
            <a:ext cx="11474305" cy="46923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 marL="1143000" indent="-228600">
              <a:buFont typeface="System Font Regular"/>
              <a:buChar char="–"/>
              <a:defRPr sz="16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"/>
          <p:cNvSpPr>
            <a:spLocks noGrp="1"/>
          </p:cNvSpPr>
          <p:nvPr>
            <p:ph type="title"/>
          </p:nvPr>
        </p:nvSpPr>
        <p:spPr>
          <a:xfrm>
            <a:off x="358848" y="173640"/>
            <a:ext cx="11474304" cy="781049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pt-BR" dirty="0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05CEE78C-ABA1-DE4F-928D-BEF6CB3DE7BE}"/>
              </a:ext>
            </a:extLst>
          </p:cNvPr>
          <p:cNvSpPr/>
          <p:nvPr userDrawn="1"/>
        </p:nvSpPr>
        <p:spPr bwMode="auto">
          <a:xfrm flipH="1">
            <a:off x="5476876" y="4921250"/>
            <a:ext cx="6715125" cy="19367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" name="Westlake Logo White">
            <a:extLst>
              <a:ext uri="{FF2B5EF4-FFF2-40B4-BE49-F238E27FC236}">
                <a16:creationId xmlns:a16="http://schemas.microsoft.com/office/drawing/2014/main" id="{F4935B08-E5FA-1D42-B4BA-57C29941526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4675" y="6330950"/>
            <a:ext cx="1208088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Triangle 6">
            <a:extLst>
              <a:ext uri="{FF2B5EF4-FFF2-40B4-BE49-F238E27FC236}">
                <a16:creationId xmlns:a16="http://schemas.microsoft.com/office/drawing/2014/main" id="{8AE7D375-1422-514C-90EB-F46D2FE61921}"/>
              </a:ext>
            </a:extLst>
          </p:cNvPr>
          <p:cNvSpPr/>
          <p:nvPr userDrawn="1"/>
        </p:nvSpPr>
        <p:spPr bwMode="auto">
          <a:xfrm>
            <a:off x="0" y="4921250"/>
            <a:ext cx="6257925" cy="193675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Page Number Placeholder">
            <a:extLst>
              <a:ext uri="{FF2B5EF4-FFF2-40B4-BE49-F238E27FC236}">
                <a16:creationId xmlns:a16="http://schemas.microsoft.com/office/drawing/2014/main" id="{449AA1DD-817B-B04D-8AE1-F4454FEA21D5}"/>
              </a:ext>
            </a:extLst>
          </p:cNvPr>
          <p:cNvSpPr txBox="1">
            <a:spLocks/>
          </p:cNvSpPr>
          <p:nvPr userDrawn="1"/>
        </p:nvSpPr>
        <p:spPr>
          <a:xfrm>
            <a:off x="365125" y="6392863"/>
            <a:ext cx="3044825" cy="365125"/>
          </a:xfrm>
          <a:prstGeom prst="rect">
            <a:avLst/>
          </a:prstGeom>
        </p:spPr>
        <p:txBody>
          <a:bodyPr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fld id="{E5474C8F-AA3C-CD47-939F-421BC4D1A302}" type="slidenum">
              <a:rPr lang="pt-BR" sz="1000" smtClean="0">
                <a:solidFill>
                  <a:schemeClr val="bg1"/>
                </a:solidFill>
              </a:rPr>
              <a:pPr algn="l">
                <a:defRPr/>
              </a:pPr>
              <a:t>‹#›</a:t>
            </a:fld>
            <a:endParaRPr lang="pt-BR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632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-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">
            <a:extLst>
              <a:ext uri="{FF2B5EF4-FFF2-40B4-BE49-F238E27FC236}">
                <a16:creationId xmlns:a16="http://schemas.microsoft.com/office/drawing/2014/main" id="{E137409D-8C09-EC40-9B0D-BAC919E417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847" y="5876635"/>
            <a:ext cx="11474305" cy="374905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 algn="ctr">
              <a:buNone/>
              <a:defRPr sz="1600" b="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 marL="1143000" indent="-228600">
              <a:buFont typeface="System Font Regular"/>
              <a:buChar char="–"/>
              <a:defRPr sz="16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[Takeaway]</a:t>
            </a:r>
          </a:p>
        </p:txBody>
      </p:sp>
      <p:sp>
        <p:nvSpPr>
          <p:cNvPr id="10" name="Text"/>
          <p:cNvSpPr>
            <a:spLocks noGrp="1"/>
          </p:cNvSpPr>
          <p:nvPr>
            <p:ph type="body" sz="quarter" idx="11"/>
          </p:nvPr>
        </p:nvSpPr>
        <p:spPr>
          <a:xfrm>
            <a:off x="358847" y="1413164"/>
            <a:ext cx="11474305" cy="46923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 marL="1143000" indent="-228600">
              <a:buFont typeface="System Font Regular"/>
              <a:buChar char="–"/>
              <a:defRPr sz="16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"/>
          <p:cNvSpPr>
            <a:spLocks noGrp="1"/>
          </p:cNvSpPr>
          <p:nvPr>
            <p:ph type="title"/>
          </p:nvPr>
        </p:nvSpPr>
        <p:spPr>
          <a:xfrm>
            <a:off x="358848" y="173640"/>
            <a:ext cx="11474304" cy="781049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07021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-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/>
          <p:cNvSpPr>
            <a:spLocks noGrp="1"/>
          </p:cNvSpPr>
          <p:nvPr>
            <p:ph type="title"/>
          </p:nvPr>
        </p:nvSpPr>
        <p:spPr>
          <a:xfrm>
            <a:off x="358848" y="173640"/>
            <a:ext cx="11474304" cy="781049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302B39E4-1904-BA4A-9243-F8E89629BB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848" y="1413164"/>
            <a:ext cx="5486400" cy="4463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 marL="1143000" indent="-228600">
              <a:buFont typeface="System Font Regular"/>
              <a:buChar char="–"/>
              <a:defRPr sz="16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647B882E-69AD-564C-9F1A-A5A5BD7C3E2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46752" y="1413164"/>
            <a:ext cx="5486400" cy="4463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 marL="1143000" indent="-228600">
              <a:buFont typeface="System Font Regular"/>
              <a:buChar char="–"/>
              <a:defRPr sz="16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">
            <a:extLst>
              <a:ext uri="{FF2B5EF4-FFF2-40B4-BE49-F238E27FC236}">
                <a16:creationId xmlns:a16="http://schemas.microsoft.com/office/drawing/2014/main" id="{E14C6711-4487-214A-8062-94B219ABCB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847" y="5876635"/>
            <a:ext cx="11474305" cy="374905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 algn="ctr">
              <a:buNone/>
              <a:defRPr sz="1600" b="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 marL="1143000" indent="-228600">
              <a:buFont typeface="System Font Regular"/>
              <a:buChar char="–"/>
              <a:defRPr sz="16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[Takeaway]</a:t>
            </a:r>
          </a:p>
        </p:txBody>
      </p:sp>
    </p:spTree>
    <p:extLst>
      <p:ext uri="{BB962C8B-B14F-4D97-AF65-F5344CB8AC3E}">
        <p14:creationId xmlns:p14="http://schemas.microsoft.com/office/powerpoint/2010/main" val="3127289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l-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"/>
          <p:cNvSpPr>
            <a:spLocks noGrp="1"/>
          </p:cNvSpPr>
          <p:nvPr>
            <p:ph type="title"/>
          </p:nvPr>
        </p:nvSpPr>
        <p:spPr>
          <a:xfrm>
            <a:off x="358848" y="173640"/>
            <a:ext cx="11474304" cy="781049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13" name="Col 1">
            <a:extLst>
              <a:ext uri="{FF2B5EF4-FFF2-40B4-BE49-F238E27FC236}">
                <a16:creationId xmlns:a16="http://schemas.microsoft.com/office/drawing/2014/main" id="{7DAA2822-B9AA-904C-9731-F5839ED05C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8848" y="1413164"/>
            <a:ext cx="3426939" cy="4463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 marL="1143000" indent="-228600">
              <a:buFont typeface="System Font Regular"/>
              <a:buChar char="–"/>
              <a:defRPr sz="16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l 3">
            <a:extLst>
              <a:ext uri="{FF2B5EF4-FFF2-40B4-BE49-F238E27FC236}">
                <a16:creationId xmlns:a16="http://schemas.microsoft.com/office/drawing/2014/main" id="{BEE9AD21-B3DF-0E42-948E-BC06B8DBC2A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06210" y="1413164"/>
            <a:ext cx="3426941" cy="4463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 marL="1143000" indent="-228600">
              <a:buFont typeface="System Font Regular"/>
              <a:buChar char="–"/>
              <a:defRPr sz="16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l 2">
            <a:extLst>
              <a:ext uri="{FF2B5EF4-FFF2-40B4-BE49-F238E27FC236}">
                <a16:creationId xmlns:a16="http://schemas.microsoft.com/office/drawing/2014/main" id="{1A8030F0-381C-9F47-907B-F6AAC034E5D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82530" y="1413164"/>
            <a:ext cx="3426939" cy="4463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 marL="1143000" indent="-228600">
              <a:buFont typeface="System Font Regular"/>
              <a:buChar char="–"/>
              <a:defRPr sz="16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">
            <a:extLst>
              <a:ext uri="{FF2B5EF4-FFF2-40B4-BE49-F238E27FC236}">
                <a16:creationId xmlns:a16="http://schemas.microsoft.com/office/drawing/2014/main" id="{F60C2F6B-BD87-444E-921A-BEA1624E3C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847" y="5876635"/>
            <a:ext cx="11474305" cy="374905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 algn="ctr">
              <a:buNone/>
              <a:defRPr sz="1600" b="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 marL="1143000" indent="-228600">
              <a:buFont typeface="System Font Regular"/>
              <a:buChar char="–"/>
              <a:defRPr sz="16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[Takeaway]</a:t>
            </a:r>
          </a:p>
        </p:txBody>
      </p:sp>
    </p:spTree>
    <p:extLst>
      <p:ext uri="{BB962C8B-B14F-4D97-AF65-F5344CB8AC3E}">
        <p14:creationId xmlns:p14="http://schemas.microsoft.com/office/powerpoint/2010/main" val="5979470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Sidebar-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/>
          <p:cNvSpPr>
            <a:spLocks noGrp="1"/>
          </p:cNvSpPr>
          <p:nvPr>
            <p:ph type="title"/>
          </p:nvPr>
        </p:nvSpPr>
        <p:spPr>
          <a:xfrm>
            <a:off x="358848" y="173640"/>
            <a:ext cx="11474304" cy="781049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5" name="Col 1">
            <a:extLst>
              <a:ext uri="{FF2B5EF4-FFF2-40B4-BE49-F238E27FC236}">
                <a16:creationId xmlns:a16="http://schemas.microsoft.com/office/drawing/2014/main" id="{E3BE4E5E-A5EA-7C4C-BB36-0CBFA6981E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848" y="1413164"/>
            <a:ext cx="7450622" cy="46923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 marL="1143000" indent="-228600">
              <a:buFont typeface="System Font Regular"/>
              <a:buChar char="–"/>
              <a:defRPr sz="16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l 3">
            <a:extLst>
              <a:ext uri="{FF2B5EF4-FFF2-40B4-BE49-F238E27FC236}">
                <a16:creationId xmlns:a16="http://schemas.microsoft.com/office/drawing/2014/main" id="{1C64C93B-A8B2-8B44-86CD-C17F2DD70B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04564" y="1413164"/>
            <a:ext cx="3426940" cy="46923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 marL="1143000" indent="-228600">
              <a:buFont typeface="System Font Regular"/>
              <a:buChar char="–"/>
              <a:defRPr sz="16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">
            <a:extLst>
              <a:ext uri="{FF2B5EF4-FFF2-40B4-BE49-F238E27FC236}">
                <a16:creationId xmlns:a16="http://schemas.microsoft.com/office/drawing/2014/main" id="{9FD9300B-811B-404B-935A-1C64772270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847" y="5876635"/>
            <a:ext cx="11474305" cy="374905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 algn="ctr">
              <a:buNone/>
              <a:defRPr sz="1600" b="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 marL="1143000" indent="-228600">
              <a:buFont typeface="System Font Regular"/>
              <a:buChar char="–"/>
              <a:defRPr sz="16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[Takeaway]</a:t>
            </a:r>
          </a:p>
        </p:txBody>
      </p:sp>
    </p:spTree>
    <p:extLst>
      <p:ext uri="{BB962C8B-B14F-4D97-AF65-F5344CB8AC3E}">
        <p14:creationId xmlns:p14="http://schemas.microsoft.com/office/powerpoint/2010/main" val="10718740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4A68BE-F232-4B6A-8089-6B6BE5643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3EA07-9897-48D0-83D1-77E6B61918ED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663F7D-E59A-4356-A01B-AB2C286EFD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901" y="6237516"/>
            <a:ext cx="682728" cy="4498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02871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97069-A00E-4D45-BA80-18705FBC4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600F6-F769-439D-AE8F-72AAC4378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270D3-C87B-48B3-B9BA-E7FCBD444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3EA07-9897-48D0-83D1-77E6B61918ED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5271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BD617C36-0025-184A-882F-1430E142B52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4554538"/>
            <a:ext cx="2260600" cy="2303463"/>
            <a:chOff x="0" y="4555150"/>
            <a:chExt cx="2260756" cy="2302849"/>
          </a:xfrm>
        </p:grpSpPr>
        <p:sp>
          <p:nvSpPr>
            <p:cNvPr id="3" name="Right Triangle 2">
              <a:extLst>
                <a:ext uri="{FF2B5EF4-FFF2-40B4-BE49-F238E27FC236}">
                  <a16:creationId xmlns:a16="http://schemas.microsoft.com/office/drawing/2014/main" id="{BF49EB1D-9DB8-BE4E-9361-5F0A8ED32251}"/>
                </a:ext>
              </a:extLst>
            </p:cNvPr>
            <p:cNvSpPr/>
            <p:nvPr/>
          </p:nvSpPr>
          <p:spPr>
            <a:xfrm>
              <a:off x="0" y="4555150"/>
              <a:ext cx="2260756" cy="2302849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" name="Right Triangle 3">
              <a:extLst>
                <a:ext uri="{FF2B5EF4-FFF2-40B4-BE49-F238E27FC236}">
                  <a16:creationId xmlns:a16="http://schemas.microsoft.com/office/drawing/2014/main" id="{460D9324-27BA-5B44-92B6-43A82DBF8D56}"/>
                </a:ext>
              </a:extLst>
            </p:cNvPr>
            <p:cNvSpPr/>
            <p:nvPr/>
          </p:nvSpPr>
          <p:spPr>
            <a:xfrm>
              <a:off x="0" y="5648645"/>
              <a:ext cx="1208171" cy="1209353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5" name="Group 2">
            <a:extLst>
              <a:ext uri="{FF2B5EF4-FFF2-40B4-BE49-F238E27FC236}">
                <a16:creationId xmlns:a16="http://schemas.microsoft.com/office/drawing/2014/main" id="{03C841F4-12B2-1244-8214-CCACCD87B639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H="1">
            <a:off x="9909969" y="-21433"/>
            <a:ext cx="2260602" cy="2303464"/>
            <a:chOff x="1428748" y="1426801"/>
            <a:chExt cx="2260758" cy="2302850"/>
          </a:xfrm>
        </p:grpSpPr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id="{8ECAFADD-0B5E-4D45-AF3A-6D1FCC95A21C}"/>
                </a:ext>
              </a:extLst>
            </p:cNvPr>
            <p:cNvSpPr/>
            <p:nvPr/>
          </p:nvSpPr>
          <p:spPr>
            <a:xfrm>
              <a:off x="1428750" y="1426801"/>
              <a:ext cx="2260756" cy="2302849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5B5E443C-A5A3-6A4E-9330-05009F225CD0}"/>
                </a:ext>
              </a:extLst>
            </p:cNvPr>
            <p:cNvSpPr/>
            <p:nvPr/>
          </p:nvSpPr>
          <p:spPr>
            <a:xfrm>
              <a:off x="1428748" y="2520298"/>
              <a:ext cx="1208171" cy="1209353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8" name="Westlake Logo" descr="Logo&#10;&#10;Description automatically generated">
            <a:extLst>
              <a:ext uri="{FF2B5EF4-FFF2-40B4-BE49-F238E27FC236}">
                <a16:creationId xmlns:a16="http://schemas.microsoft.com/office/drawing/2014/main" id="{B033123E-1EB7-164B-8467-B6DEA9A7E6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4675" y="6330950"/>
            <a:ext cx="1217753" cy="25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">
            <a:extLst>
              <a:ext uri="{FF2B5EF4-FFF2-40B4-BE49-F238E27FC236}">
                <a16:creationId xmlns:a16="http://schemas.microsoft.com/office/drawing/2014/main" id="{AA3FA0A4-5791-C14D-A814-AB628FD2AC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432050" y="246186"/>
            <a:ext cx="7116396" cy="278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60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pt-BR" altLang="en-US" dirty="0" err="1"/>
              <a:t>Title</a:t>
            </a:r>
            <a:endParaRPr lang="pt-BR" altLang="en-US" dirty="0"/>
          </a:p>
        </p:txBody>
      </p:sp>
      <p:sp>
        <p:nvSpPr>
          <p:cNvPr id="12" name="Text">
            <a:extLst>
              <a:ext uri="{FF2B5EF4-FFF2-40B4-BE49-F238E27FC236}">
                <a16:creationId xmlns:a16="http://schemas.microsoft.com/office/drawing/2014/main" id="{FD40D24C-F6E4-D64F-8562-BB069E1CF6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32050" y="3125787"/>
            <a:ext cx="7450138" cy="2303461"/>
          </a:xfrm>
          <a:prstGeom prst="rect">
            <a:avLst/>
          </a:prstGeom>
        </p:spPr>
        <p:txBody>
          <a:bodyPr wrap="square"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Page Number Placeholder">
            <a:extLst>
              <a:ext uri="{FF2B5EF4-FFF2-40B4-BE49-F238E27FC236}">
                <a16:creationId xmlns:a16="http://schemas.microsoft.com/office/drawing/2014/main" id="{F8ABC3C2-412F-D048-B6B9-B5FC90518086}"/>
              </a:ext>
            </a:extLst>
          </p:cNvPr>
          <p:cNvSpPr txBox="1">
            <a:spLocks/>
          </p:cNvSpPr>
          <p:nvPr userDrawn="1"/>
        </p:nvSpPr>
        <p:spPr>
          <a:xfrm>
            <a:off x="365125" y="6392863"/>
            <a:ext cx="3044825" cy="365125"/>
          </a:xfrm>
          <a:prstGeom prst="rect">
            <a:avLst/>
          </a:prstGeom>
        </p:spPr>
        <p:txBody>
          <a:bodyPr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fld id="{E5474C8F-AA3C-CD47-939F-421BC4D1A302}" type="slidenum">
              <a:rPr lang="pt-BR" sz="1000" smtClean="0">
                <a:solidFill>
                  <a:schemeClr val="bg1"/>
                </a:solidFill>
              </a:rPr>
              <a:pPr algn="l">
                <a:defRPr/>
              </a:pPr>
              <a:t>‹#›</a:t>
            </a:fld>
            <a:endParaRPr lang="pt-BR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166499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9"/>
          <p:cNvSpPr>
            <a:spLocks noGrp="1"/>
          </p:cNvSpPr>
          <p:nvPr>
            <p:ph type="title"/>
          </p:nvPr>
        </p:nvSpPr>
        <p:spPr>
          <a:xfrm>
            <a:off x="1950720" y="1219200"/>
            <a:ext cx="9631680" cy="609600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rgbClr val="008CD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950720" y="1828800"/>
            <a:ext cx="9631680" cy="4114800"/>
          </a:xfrm>
          <a:prstGeom prst="rect">
            <a:avLst/>
          </a:prstGeom>
        </p:spPr>
        <p:txBody>
          <a:bodyPr/>
          <a:lstStyle>
            <a:lvl1pPr>
              <a:buClr>
                <a:srgbClr val="008CD5"/>
              </a:buClr>
              <a:defRPr lang="en-US" sz="2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2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2365193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6E1C8-51FB-43B8-9A09-565DFE79F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825AA9-F072-403E-967B-83D8CB156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3EA07-9897-48D0-83D1-77E6B61918ED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6013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7447776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>
            <a:extLst>
              <a:ext uri="{FF2B5EF4-FFF2-40B4-BE49-F238E27FC236}">
                <a16:creationId xmlns:a16="http://schemas.microsoft.com/office/drawing/2014/main" id="{8DC49439-44F3-FE48-9E70-93D7DE38B850}"/>
              </a:ext>
            </a:extLst>
          </p:cNvPr>
          <p:cNvSpPr/>
          <p:nvPr/>
        </p:nvSpPr>
        <p:spPr bwMode="auto">
          <a:xfrm flipH="1">
            <a:off x="5476876" y="4921250"/>
            <a:ext cx="6715125" cy="19367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946B5FB8-4466-7546-AC15-1F5A94F828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384924" y="246186"/>
            <a:ext cx="5335221" cy="193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5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pt-BR" altLang="en-US" dirty="0" err="1"/>
              <a:t>Title</a:t>
            </a:r>
            <a:endParaRPr lang="pt-BR" altLang="en-US" dirty="0"/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1975207F-D99B-0840-81A5-40F2BC14A2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4925" y="2489200"/>
            <a:ext cx="5335220" cy="2303461"/>
          </a:xfrm>
          <a:prstGeom prst="rect">
            <a:avLst/>
          </a:prstGeom>
        </p:spPr>
        <p:txBody>
          <a:bodyPr wrap="square"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Westlake Logo White">
            <a:extLst>
              <a:ext uri="{FF2B5EF4-FFF2-40B4-BE49-F238E27FC236}">
                <a16:creationId xmlns:a16="http://schemas.microsoft.com/office/drawing/2014/main" id="{FCA72C25-9665-7045-ABA2-0512528781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4675" y="6330950"/>
            <a:ext cx="1208088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7C727969-47A7-0943-89F9-4ADAAB915179}"/>
              </a:ext>
            </a:extLst>
          </p:cNvPr>
          <p:cNvSpPr/>
          <p:nvPr userDrawn="1"/>
        </p:nvSpPr>
        <p:spPr bwMode="auto">
          <a:xfrm>
            <a:off x="0" y="4921250"/>
            <a:ext cx="6257925" cy="193675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Page Number Placeholder">
            <a:extLst>
              <a:ext uri="{FF2B5EF4-FFF2-40B4-BE49-F238E27FC236}">
                <a16:creationId xmlns:a16="http://schemas.microsoft.com/office/drawing/2014/main" id="{D4F2A3D9-22E2-644A-9EB9-4D4F11E82D7E}"/>
              </a:ext>
            </a:extLst>
          </p:cNvPr>
          <p:cNvSpPr txBox="1">
            <a:spLocks/>
          </p:cNvSpPr>
          <p:nvPr userDrawn="1"/>
        </p:nvSpPr>
        <p:spPr>
          <a:xfrm>
            <a:off x="365125" y="6392863"/>
            <a:ext cx="3044825" cy="365125"/>
          </a:xfrm>
          <a:prstGeom prst="rect">
            <a:avLst/>
          </a:prstGeom>
        </p:spPr>
        <p:txBody>
          <a:bodyPr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fld id="{E5474C8F-AA3C-CD47-939F-421BC4D1A302}" type="slidenum">
              <a:rPr lang="pt-BR" sz="1000" smtClean="0">
                <a:solidFill>
                  <a:schemeClr val="bg1"/>
                </a:solidFill>
              </a:rPr>
              <a:pPr algn="l">
                <a:defRPr/>
              </a:pPr>
              <a:t>‹#›</a:t>
            </a:fld>
            <a:endParaRPr lang="pt-BR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80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>
            <a:extLst>
              <a:ext uri="{FF2B5EF4-FFF2-40B4-BE49-F238E27FC236}">
                <a16:creationId xmlns:a16="http://schemas.microsoft.com/office/drawing/2014/main" id="{698B1D7E-02A7-A642-BDF3-8CD5D9FCCDA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175875" y="0"/>
            <a:ext cx="2016125" cy="6858000"/>
            <a:chOff x="10176164" y="0"/>
            <a:chExt cx="2015836" cy="6858000"/>
          </a:xfrm>
        </p:grpSpPr>
        <p:sp>
          <p:nvSpPr>
            <p:cNvPr id="3" name="Right Triangle 2">
              <a:extLst>
                <a:ext uri="{FF2B5EF4-FFF2-40B4-BE49-F238E27FC236}">
                  <a16:creationId xmlns:a16="http://schemas.microsoft.com/office/drawing/2014/main" id="{72DAB775-E431-734E-BC51-07441494CCF0}"/>
                </a:ext>
              </a:extLst>
            </p:cNvPr>
            <p:cNvSpPr/>
            <p:nvPr/>
          </p:nvSpPr>
          <p:spPr>
            <a:xfrm flipH="1" flipV="1">
              <a:off x="10176164" y="0"/>
              <a:ext cx="2015836" cy="3921125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" name="Right Triangle 3">
              <a:extLst>
                <a:ext uri="{FF2B5EF4-FFF2-40B4-BE49-F238E27FC236}">
                  <a16:creationId xmlns:a16="http://schemas.microsoft.com/office/drawing/2014/main" id="{A8C5A637-35EE-C74D-8872-2EF8F34F5DF6}"/>
                </a:ext>
              </a:extLst>
            </p:cNvPr>
            <p:cNvSpPr/>
            <p:nvPr/>
          </p:nvSpPr>
          <p:spPr>
            <a:xfrm flipH="1">
              <a:off x="10233306" y="3265488"/>
              <a:ext cx="1958694" cy="3592512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5" name="Westlake Logo White">
            <a:extLst>
              <a:ext uri="{FF2B5EF4-FFF2-40B4-BE49-F238E27FC236}">
                <a16:creationId xmlns:a16="http://schemas.microsoft.com/office/drawing/2014/main" id="{9B511BEB-11E1-0D43-BA63-CA34B5294E7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4675" y="6330950"/>
            <a:ext cx="1208088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B5E3059-6FE6-5B4C-A3DF-BE0157404B63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895350" y="474905"/>
            <a:ext cx="9127880" cy="2303463"/>
          </a:xfrm>
        </p:spPr>
        <p:txBody>
          <a:bodyPr anchor="b" anchorCtr="0"/>
          <a:lstStyle/>
          <a:p>
            <a:pPr eaLnBrk="1" hangingPunct="1"/>
            <a:r>
              <a:rPr lang="en-US" altLang="en-US" sz="6000" dirty="0"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rPr>
              <a:t>Slide Headline</a:t>
            </a:r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4F5A5DE3-0F3B-4C47-9EBD-74800D3498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5349" y="2943225"/>
            <a:ext cx="9127881" cy="2303461"/>
          </a:xfrm>
          <a:prstGeom prst="rect">
            <a:avLst/>
          </a:prstGeom>
        </p:spPr>
        <p:txBody>
          <a:bodyPr wrap="square"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age Number Placeholder">
            <a:extLst>
              <a:ext uri="{FF2B5EF4-FFF2-40B4-BE49-F238E27FC236}">
                <a16:creationId xmlns:a16="http://schemas.microsoft.com/office/drawing/2014/main" id="{7DE5F5E6-4CED-B54C-ABA5-78D9EA3BA547}"/>
              </a:ext>
            </a:extLst>
          </p:cNvPr>
          <p:cNvSpPr txBox="1">
            <a:spLocks/>
          </p:cNvSpPr>
          <p:nvPr userDrawn="1"/>
        </p:nvSpPr>
        <p:spPr>
          <a:xfrm>
            <a:off x="365125" y="6392863"/>
            <a:ext cx="3044825" cy="365125"/>
          </a:xfrm>
          <a:prstGeom prst="rect">
            <a:avLst/>
          </a:prstGeom>
        </p:spPr>
        <p:txBody>
          <a:bodyPr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fld id="{E5474C8F-AA3C-CD47-939F-421BC4D1A302}" type="slidenum">
              <a:rPr lang="pt-BR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l">
                <a:defRPr/>
              </a:pPr>
              <a:t>‹#›</a:t>
            </a:fld>
            <a:endParaRPr lang="pt-BR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065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estlake Logo Mark" descr="Icon&#10;&#10;Description automatically generated">
            <a:extLst>
              <a:ext uri="{FF2B5EF4-FFF2-40B4-BE49-F238E27FC236}">
                <a16:creationId xmlns:a16="http://schemas.microsoft.com/office/drawing/2014/main" id="{BC225141-8A14-0540-B304-02D0EA925F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"/>
          <a:stretch>
            <a:fillRect/>
          </a:stretch>
        </p:blipFill>
        <p:spPr bwMode="auto">
          <a:xfrm>
            <a:off x="0" y="0"/>
            <a:ext cx="11777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Westlake Logo" descr="Logo&#10;&#10;Description automatically generated">
            <a:extLst>
              <a:ext uri="{FF2B5EF4-FFF2-40B4-BE49-F238E27FC236}">
                <a16:creationId xmlns:a16="http://schemas.microsoft.com/office/drawing/2014/main" id="{EC905920-1AAB-B046-A9B5-86B8F68A46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8" y="3422650"/>
            <a:ext cx="4151312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0119892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 Turq color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97069-A00E-4D45-BA80-18705FBC4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952" y="137930"/>
            <a:ext cx="999744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600F6-F769-439D-AE8F-72AAC4378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270D3-C87B-48B3-B9BA-E7FCBD444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3EA07-9897-48D0-83D1-77E6B61918ED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77DEECA-A07C-4134-8C63-CC18BE1B6A07}"/>
              </a:ext>
            </a:extLst>
          </p:cNvPr>
          <p:cNvGrpSpPr/>
          <p:nvPr userDrawn="1"/>
        </p:nvGrpSpPr>
        <p:grpSpPr>
          <a:xfrm>
            <a:off x="10459298" y="1"/>
            <a:ext cx="1732703" cy="1281868"/>
            <a:chOff x="10892473" y="1"/>
            <a:chExt cx="1299527" cy="128186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8C4F28A-BCAE-4304-8CE8-616FBF06F502}"/>
                </a:ext>
              </a:extLst>
            </p:cNvPr>
            <p:cNvSpPr/>
            <p:nvPr userDrawn="1"/>
          </p:nvSpPr>
          <p:spPr bwMode="white">
            <a:xfrm>
              <a:off x="10892473" y="914400"/>
              <a:ext cx="935990" cy="3674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C015D9F-71D0-4271-AB5B-2D7780E4190D}"/>
                </a:ext>
              </a:extLst>
            </p:cNvPr>
            <p:cNvSpPr/>
            <p:nvPr userDrawn="1"/>
          </p:nvSpPr>
          <p:spPr>
            <a:xfrm>
              <a:off x="11278892" y="1"/>
              <a:ext cx="913108" cy="914400"/>
            </a:xfrm>
            <a:prstGeom prst="rect">
              <a:avLst/>
            </a:prstGeom>
            <a:solidFill>
              <a:schemeClr val="accent2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44DC7E8-0887-4620-BFA5-FA258944DE29}"/>
                </a:ext>
              </a:extLst>
            </p:cNvPr>
            <p:cNvSpPr/>
            <p:nvPr userDrawn="1"/>
          </p:nvSpPr>
          <p:spPr>
            <a:xfrm>
              <a:off x="11020540" y="936721"/>
              <a:ext cx="235945" cy="239618"/>
            </a:xfrm>
            <a:prstGeom prst="rect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A9C03D-F0EE-4DC8-8FDF-32D8BA20E2D7}"/>
                </a:ext>
              </a:extLst>
            </p:cNvPr>
            <p:cNvSpPr/>
            <p:nvPr userDrawn="1"/>
          </p:nvSpPr>
          <p:spPr>
            <a:xfrm>
              <a:off x="11153775" y="810658"/>
              <a:ext cx="102710" cy="103742"/>
            </a:xfrm>
            <a:prstGeom prst="rect">
              <a:avLst/>
            </a:prstGeom>
            <a:solidFill>
              <a:schemeClr val="accent3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71BA086-6506-44F9-A7CD-7FB836A8139C}"/>
                </a:ext>
              </a:extLst>
            </p:cNvPr>
            <p:cNvSpPr/>
            <p:nvPr userDrawn="1"/>
          </p:nvSpPr>
          <p:spPr>
            <a:xfrm>
              <a:off x="11278892" y="936721"/>
              <a:ext cx="102710" cy="103742"/>
            </a:xfrm>
            <a:prstGeom prst="rect">
              <a:avLst/>
            </a:prstGeom>
            <a:solidFill>
              <a:schemeClr val="accent4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63899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"/>
          <p:cNvSpPr>
            <a:spLocks noGrp="1"/>
          </p:cNvSpPr>
          <p:nvPr>
            <p:ph type="body" sz="quarter" idx="11"/>
          </p:nvPr>
        </p:nvSpPr>
        <p:spPr>
          <a:xfrm>
            <a:off x="358847" y="1413164"/>
            <a:ext cx="11474305" cy="46923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 marL="1143000" indent="-228600">
              <a:buFont typeface="System Font Regular"/>
              <a:buChar char="–"/>
              <a:defRPr sz="16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"/>
          <p:cNvSpPr>
            <a:spLocks noGrp="1"/>
          </p:cNvSpPr>
          <p:nvPr>
            <p:ph type="title"/>
          </p:nvPr>
        </p:nvSpPr>
        <p:spPr>
          <a:xfrm>
            <a:off x="358848" y="173640"/>
            <a:ext cx="11474304" cy="781049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2985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/>
          <p:cNvSpPr>
            <a:spLocks noGrp="1"/>
          </p:cNvSpPr>
          <p:nvPr>
            <p:ph type="title"/>
          </p:nvPr>
        </p:nvSpPr>
        <p:spPr>
          <a:xfrm>
            <a:off x="358848" y="173640"/>
            <a:ext cx="11474304" cy="781049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D5A4D86-D60A-5344-997E-4DA0BBE17B81}"/>
              </a:ext>
            </a:extLst>
          </p:cNvPr>
          <p:cNvCxnSpPr>
            <a:cxnSpLocks/>
          </p:cNvCxnSpPr>
          <p:nvPr userDrawn="1"/>
        </p:nvCxnSpPr>
        <p:spPr>
          <a:xfrm>
            <a:off x="358847" y="963613"/>
            <a:ext cx="11474305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">
            <a:extLst>
              <a:ext uri="{FF2B5EF4-FFF2-40B4-BE49-F238E27FC236}">
                <a16:creationId xmlns:a16="http://schemas.microsoft.com/office/drawing/2014/main" id="{2459D6DB-793C-E745-87AA-A47C78883B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847" y="1413164"/>
            <a:ext cx="11474305" cy="46923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 marL="1143000" indent="-228600">
              <a:buFont typeface="System Font Regular"/>
              <a:buChar char="–"/>
              <a:defRPr sz="16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8721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ge Number Placeholder">
            <a:extLst>
              <a:ext uri="{FF2B5EF4-FFF2-40B4-BE49-F238E27FC236}">
                <a16:creationId xmlns:a16="http://schemas.microsoft.com/office/drawing/2014/main" id="{5A047C58-31D3-F74D-91CC-B34F2E1724A2}"/>
              </a:ext>
            </a:extLst>
          </p:cNvPr>
          <p:cNvSpPr txBox="1">
            <a:spLocks/>
          </p:cNvSpPr>
          <p:nvPr userDrawn="1"/>
        </p:nvSpPr>
        <p:spPr>
          <a:xfrm>
            <a:off x="365125" y="6392863"/>
            <a:ext cx="3044825" cy="365125"/>
          </a:xfrm>
          <a:prstGeom prst="rect">
            <a:avLst/>
          </a:prstGeom>
        </p:spPr>
        <p:txBody>
          <a:bodyPr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fld id="{E5474C8F-AA3C-CD47-939F-421BC4D1A302}" type="slidenum">
              <a:rPr lang="pt-BR" sz="1000" smtClean="0">
                <a:solidFill>
                  <a:schemeClr val="tx2"/>
                </a:solidFill>
              </a:rPr>
              <a:pPr algn="l">
                <a:defRPr/>
              </a:pPr>
              <a:t>‹#›</a:t>
            </a:fld>
            <a:endParaRPr lang="pt-BR" sz="1000">
              <a:solidFill>
                <a:schemeClr val="tx2"/>
              </a:solidFill>
            </a:endParaRPr>
          </a:p>
        </p:txBody>
      </p:sp>
      <p:sp>
        <p:nvSpPr>
          <p:cNvPr id="1027" name="Title">
            <a:extLst>
              <a:ext uri="{FF2B5EF4-FFF2-40B4-BE49-F238E27FC236}">
                <a16:creationId xmlns:a16="http://schemas.microsoft.com/office/drawing/2014/main" id="{BFB0C8F0-145B-724A-9EEF-85DD49C7A6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5125" y="173038"/>
            <a:ext cx="11158538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n-US" err="1"/>
              <a:t>Title</a:t>
            </a:r>
            <a:endParaRPr lang="pt-BR" altLang="en-US"/>
          </a:p>
        </p:txBody>
      </p:sp>
      <p:pic>
        <p:nvPicPr>
          <p:cNvPr id="1028" name="Westlake Logo" descr="Logo&#10;&#10;Description automatically generated">
            <a:extLst>
              <a:ext uri="{FF2B5EF4-FFF2-40B4-BE49-F238E27FC236}">
                <a16:creationId xmlns:a16="http://schemas.microsoft.com/office/drawing/2014/main" id="{391680F3-B775-EE44-A93A-E17095ED8D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4675" y="6330950"/>
            <a:ext cx="1208088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15" r:id="rId4"/>
    <p:sldLayoutId id="2147483716" r:id="rId5"/>
    <p:sldLayoutId id="2147483704" r:id="rId6"/>
    <p:sldLayoutId id="2147483722" r:id="rId7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ge Number Placeholder">
            <a:extLst>
              <a:ext uri="{FF2B5EF4-FFF2-40B4-BE49-F238E27FC236}">
                <a16:creationId xmlns:a16="http://schemas.microsoft.com/office/drawing/2014/main" id="{5A047C58-31D3-F74D-91CC-B34F2E1724A2}"/>
              </a:ext>
            </a:extLst>
          </p:cNvPr>
          <p:cNvSpPr txBox="1">
            <a:spLocks/>
          </p:cNvSpPr>
          <p:nvPr userDrawn="1"/>
        </p:nvSpPr>
        <p:spPr>
          <a:xfrm>
            <a:off x="365125" y="6392863"/>
            <a:ext cx="3044825" cy="365125"/>
          </a:xfrm>
          <a:prstGeom prst="rect">
            <a:avLst/>
          </a:prstGeom>
        </p:spPr>
        <p:txBody>
          <a:bodyPr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fld id="{E5474C8F-AA3C-CD47-939F-421BC4D1A302}" type="slidenum">
              <a:rPr lang="pt-BR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l">
                <a:defRPr/>
              </a:pPr>
              <a:t>‹#›</a:t>
            </a:fld>
            <a:endParaRPr lang="pt-BR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27" name="Title">
            <a:extLst>
              <a:ext uri="{FF2B5EF4-FFF2-40B4-BE49-F238E27FC236}">
                <a16:creationId xmlns:a16="http://schemas.microsoft.com/office/drawing/2014/main" id="{BFB0C8F0-145B-724A-9EEF-85DD49C7A6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5125" y="173038"/>
            <a:ext cx="11158538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n-US" err="1"/>
              <a:t>Title</a:t>
            </a:r>
            <a:endParaRPr lang="pt-BR" altLang="en-US"/>
          </a:p>
        </p:txBody>
      </p:sp>
      <p:pic>
        <p:nvPicPr>
          <p:cNvPr id="1028" name="Picture 12" descr="Logo&#10;&#10;Description automatically generated">
            <a:extLst>
              <a:ext uri="{FF2B5EF4-FFF2-40B4-BE49-F238E27FC236}">
                <a16:creationId xmlns:a16="http://schemas.microsoft.com/office/drawing/2014/main" id="{391680F3-B775-EE44-A93A-E17095ED8D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4675" y="6330950"/>
            <a:ext cx="1208088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10">
            <a:extLst>
              <a:ext uri="{FF2B5EF4-FFF2-40B4-BE49-F238E27FC236}">
                <a16:creationId xmlns:a16="http://schemas.microsoft.com/office/drawing/2014/main" id="{E0E1D76F-987C-9440-BC7F-8E80AFF10439}"/>
              </a:ext>
            </a:extLst>
          </p:cNvPr>
          <p:cNvGrpSpPr>
            <a:grpSpLocks/>
          </p:cNvGrpSpPr>
          <p:nvPr userDrawn="1"/>
        </p:nvGrpSpPr>
        <p:grpSpPr bwMode="auto">
          <a:xfrm flipH="1">
            <a:off x="3175" y="6400800"/>
            <a:ext cx="529119" cy="457200"/>
            <a:chOff x="6458219" y="2667902"/>
            <a:chExt cx="5733781" cy="4190102"/>
          </a:xfrm>
        </p:grpSpPr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A7602CDB-D89F-B14C-8574-43C6C2961A6E}"/>
                </a:ext>
              </a:extLst>
            </p:cNvPr>
            <p:cNvSpPr/>
            <p:nvPr/>
          </p:nvSpPr>
          <p:spPr>
            <a:xfrm flipH="1">
              <a:off x="6458219" y="2667902"/>
              <a:ext cx="5733781" cy="4190102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Right Triangle 7">
              <a:extLst>
                <a:ext uri="{FF2B5EF4-FFF2-40B4-BE49-F238E27FC236}">
                  <a16:creationId xmlns:a16="http://schemas.microsoft.com/office/drawing/2014/main" id="{AA4EB3E0-02E0-6C44-81BB-40F3971091B1}"/>
                </a:ext>
              </a:extLst>
            </p:cNvPr>
            <p:cNvSpPr/>
            <p:nvPr/>
          </p:nvSpPr>
          <p:spPr>
            <a:xfrm flipH="1">
              <a:off x="7759451" y="3674235"/>
              <a:ext cx="4432549" cy="3183769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84734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3" r:id="rId11"/>
    <p:sldLayoutId id="2147483724" r:id="rId12"/>
    <p:sldLayoutId id="2147483725" r:id="rId13"/>
    <p:sldLayoutId id="2147483726" r:id="rId14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http://corporateportal.ppg.com/NR/rdonlyres/A2C2828F-3BC7-437F-ABDB-5B92E84D56EE/0/blue_tablets.jpg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3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://corporateportal.ppg.com/NA/CalHypo/Accutab/demoRedirect.htm" TargetMode="Externa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1.jpeg"/><Relationship Id="rId4" Type="http://schemas.openxmlformats.org/officeDocument/2006/relationships/hyperlink" Target="http://corporateportal.ppg.com/NA/CalHypo/Accutab/industrial/" TargetMode="Externa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3303420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2CB0B-E559-4239-B56C-ADB936194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48" y="97940"/>
            <a:ext cx="11474304" cy="781049"/>
          </a:xfrm>
        </p:spPr>
        <p:txBody>
          <a:bodyPr/>
          <a:lstStyle/>
          <a:p>
            <a:r>
              <a:rPr lang="en-US" dirty="0"/>
              <a:t>Sodium Hypochlorite</a:t>
            </a:r>
          </a:p>
        </p:txBody>
      </p:sp>
      <p:sp>
        <p:nvSpPr>
          <p:cNvPr id="10" name="AutoShape 12" descr="Cognative-Distraction">
            <a:extLst>
              <a:ext uri="{FF2B5EF4-FFF2-40B4-BE49-F238E27FC236}">
                <a16:creationId xmlns:a16="http://schemas.microsoft.com/office/drawing/2014/main" id="{820D0821-1327-49E6-BE42-67E0D18B00AE}"/>
              </a:ext>
            </a:extLst>
          </p:cNvPr>
          <p:cNvSpPr>
            <a:spLocks noGrp="1" noChangeAspect="1" noChangeArrowheads="1"/>
          </p:cNvSpPr>
          <p:nvPr>
            <p:ph type="body" sz="quarter" idx="11"/>
          </p:nvPr>
        </p:nvSpPr>
        <p:spPr bwMode="auto">
          <a:xfrm>
            <a:off x="5764" y="819397"/>
            <a:ext cx="9370618" cy="537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endParaRPr lang="en-US" dirty="0"/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dirty="0"/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dirty="0"/>
          </a:p>
        </p:txBody>
      </p:sp>
      <p:pic>
        <p:nvPicPr>
          <p:cNvPr id="8" name="Content Placeholder 3" descr="Bleach Tank">
            <a:extLst>
              <a:ext uri="{FF2B5EF4-FFF2-40B4-BE49-F238E27FC236}">
                <a16:creationId xmlns:a16="http://schemas.microsoft.com/office/drawing/2014/main" id="{2AFCA22F-6A5A-4C60-B961-FB579CD69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83" y="1160850"/>
            <a:ext cx="3224854" cy="268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3" descr="Bleach Tank">
            <a:extLst>
              <a:ext uri="{FF2B5EF4-FFF2-40B4-BE49-F238E27FC236}">
                <a16:creationId xmlns:a16="http://schemas.microsoft.com/office/drawing/2014/main" id="{8B754036-058B-4A5F-B1EF-DF5970A76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83" y="1160850"/>
            <a:ext cx="3224854" cy="268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sa7-a1">
            <a:extLst>
              <a:ext uri="{FF2B5EF4-FFF2-40B4-BE49-F238E27FC236}">
                <a16:creationId xmlns:a16="http://schemas.microsoft.com/office/drawing/2014/main" id="{A83D2923-590B-4633-AD4F-168312F7F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865" y="1320800"/>
            <a:ext cx="24384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bleach tank2">
            <a:extLst>
              <a:ext uri="{FF2B5EF4-FFF2-40B4-BE49-F238E27FC236}">
                <a16:creationId xmlns:a16="http://schemas.microsoft.com/office/drawing/2014/main" id="{996860D1-D14D-4E50-9234-B0DA8FE6C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470" y="4111496"/>
            <a:ext cx="3033793" cy="2544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4800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0F4A3EA-A76E-4ECC-BFCF-A6FBEF2E6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Chlorine Delivered via Peristaltic</a:t>
            </a:r>
            <a:br>
              <a:rPr lang="en-US" dirty="0"/>
            </a:br>
            <a:r>
              <a:rPr lang="en-US" dirty="0"/>
              <a:t>Metering Pump</a:t>
            </a:r>
          </a:p>
        </p:txBody>
      </p:sp>
      <p:pic>
        <p:nvPicPr>
          <p:cNvPr id="10" name="Picture 4" descr="pulsafeeder_161_lg">
            <a:extLst>
              <a:ext uri="{FF2B5EF4-FFF2-40B4-BE49-F238E27FC236}">
                <a16:creationId xmlns:a16="http://schemas.microsoft.com/office/drawing/2014/main" id="{0C396B7F-AD64-4AF4-9A6F-DF820DB42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771" y="1088040"/>
            <a:ext cx="2971800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Pulsafeeder 2etatron_158_lg">
            <a:extLst>
              <a:ext uri="{FF2B5EF4-FFF2-40B4-BE49-F238E27FC236}">
                <a16:creationId xmlns:a16="http://schemas.microsoft.com/office/drawing/2014/main" id="{DD039D40-6E76-4E98-A05D-28A27F62E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565" y="595130"/>
            <a:ext cx="212248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bluewhite_163_lg">
            <a:extLst>
              <a:ext uri="{FF2B5EF4-FFF2-40B4-BE49-F238E27FC236}">
                <a16:creationId xmlns:a16="http://schemas.microsoft.com/office/drawing/2014/main" id="{06451287-8F11-453A-9298-806DF3CFE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3942170"/>
            <a:ext cx="3276600" cy="212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1419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9945D-9D93-464F-9A43-7A2C8CAD5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562" y="246187"/>
            <a:ext cx="7150443" cy="948300"/>
          </a:xfrm>
        </p:spPr>
        <p:txBody>
          <a:bodyPr/>
          <a:lstStyle/>
          <a:p>
            <a:r>
              <a:rPr lang="en-US" sz="2800" dirty="0"/>
              <a:t>Sodium Hypochlorite</a:t>
            </a:r>
            <a:br>
              <a:rPr lang="en-US" sz="2800" dirty="0"/>
            </a:br>
            <a:r>
              <a:rPr lang="en-US" sz="2800" dirty="0"/>
              <a:t>Disadvantages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8440C2-E90C-4B85-A134-5A03967CA9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081" y="1795850"/>
            <a:ext cx="11267064" cy="3476366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en-US" dirty="0"/>
              <a:t> Safe handling concerns- leaks, splash, &amp; spills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dirty="0"/>
              <a:t> Corrosive liquid &amp; fumes – pH 13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dirty="0"/>
              <a:t> Requires double containment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dirty="0"/>
              <a:t> Scaling of injector due to high pH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dirty="0"/>
              <a:t> Cumbersome to transport – 55 Gal Drum – 550Lbs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dirty="0"/>
              <a:t> Off-gassing can cause vapor lock of pump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dirty="0"/>
              <a:t> Higher material cost than gas chorine, $2.20 to $4.50 per gallon (</a:t>
            </a:r>
            <a:r>
              <a:rPr lang="en-US" dirty="0" err="1"/>
              <a:t>Lb</a:t>
            </a:r>
            <a:r>
              <a:rPr lang="en-US" dirty="0"/>
              <a:t>)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4" name="Picture 3" descr="bleach tank2">
            <a:extLst>
              <a:ext uri="{FF2B5EF4-FFF2-40B4-BE49-F238E27FC236}">
                <a16:creationId xmlns:a16="http://schemas.microsoft.com/office/drawing/2014/main" id="{DD02BC84-5B57-450B-A344-B0845C5FE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126" y="246187"/>
            <a:ext cx="3397793" cy="397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7622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D1FD3-1635-4FE0-8D88-17EEFA495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050" y="246186"/>
            <a:ext cx="7116396" cy="1030679"/>
          </a:xfrm>
        </p:spPr>
        <p:txBody>
          <a:bodyPr/>
          <a:lstStyle/>
          <a:p>
            <a:r>
              <a:rPr lang="en-US" sz="2800" dirty="0"/>
              <a:t>Temperature Effects on the</a:t>
            </a:r>
            <a:br>
              <a:rPr lang="en-US" sz="2800" dirty="0"/>
            </a:br>
            <a:r>
              <a:rPr lang="en-US" sz="2800" dirty="0"/>
              <a:t>Decomposition of Liquid Bleach</a:t>
            </a:r>
          </a:p>
        </p:txBody>
      </p:sp>
      <p:graphicFrame>
        <p:nvGraphicFramePr>
          <p:cNvPr id="4" name="Object 18">
            <a:extLst>
              <a:ext uri="{FF2B5EF4-FFF2-40B4-BE49-F238E27FC236}">
                <a16:creationId xmlns:a16="http://schemas.microsoft.com/office/drawing/2014/main" id="{739114C5-DB0F-4B43-A9A6-135279EBC1F3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1959369"/>
              </p:ext>
            </p:extLst>
          </p:nvPr>
        </p:nvGraphicFramePr>
        <p:xfrm>
          <a:off x="1584690" y="1491049"/>
          <a:ext cx="7596250" cy="4492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Chart" r:id="rId3" imgW="7086600" imgH="4191000" progId="Excel.Chart.8">
                  <p:embed/>
                </p:oleObj>
              </mc:Choice>
              <mc:Fallback>
                <p:oleObj name="Chart" r:id="rId3" imgW="7086600" imgH="4191000" progId="Excel.Chart.8">
                  <p:embed/>
                  <p:pic>
                    <p:nvPicPr>
                      <p:cNvPr id="20497" name="Object 1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5152" r="-560"/>
                      <a:stretch>
                        <a:fillRect/>
                      </a:stretch>
                    </p:blipFill>
                    <p:spPr bwMode="auto">
                      <a:xfrm>
                        <a:off x="1584690" y="1491049"/>
                        <a:ext cx="7596250" cy="4492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9190507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7977E-85E8-4EBC-A730-C798EA1FB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Drum vs Pail</a:t>
            </a:r>
          </a:p>
        </p:txBody>
      </p:sp>
      <p:graphicFrame>
        <p:nvGraphicFramePr>
          <p:cNvPr id="6" name="Object 2">
            <a:extLst>
              <a:ext uri="{FF2B5EF4-FFF2-40B4-BE49-F238E27FC236}">
                <a16:creationId xmlns:a16="http://schemas.microsoft.com/office/drawing/2014/main" id="{53BFCFB1-7BE8-435C-8D5C-602EFD045B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2990977"/>
              </p:ext>
            </p:extLst>
          </p:nvPr>
        </p:nvGraphicFramePr>
        <p:xfrm>
          <a:off x="3764692" y="799070"/>
          <a:ext cx="6096000" cy="4902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Photo Editor Photo" r:id="rId3" imgW="6095238" imgH="4571429" progId="">
                  <p:embed/>
                </p:oleObj>
              </mc:Choice>
              <mc:Fallback>
                <p:oleObj name="Photo Editor Photo" r:id="rId3" imgW="6095238" imgH="4571429" progId="">
                  <p:embed/>
                  <p:pic>
                    <p:nvPicPr>
                      <p:cNvPr id="2355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4692" y="799070"/>
                        <a:ext cx="6096000" cy="49025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86717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E05C7-0BCF-46D6-8CA1-1505A73DF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Bleach vs. Cal-Hypo:</a:t>
            </a:r>
            <a:br>
              <a:rPr lang="en-US" dirty="0"/>
            </a:br>
            <a:r>
              <a:rPr lang="en-US" dirty="0"/>
              <a:t>3 MGD Treatment Plant</a:t>
            </a:r>
          </a:p>
        </p:txBody>
      </p:sp>
      <p:pic>
        <p:nvPicPr>
          <p:cNvPr id="6" name="Picture 3" descr="glassboro3">
            <a:extLst>
              <a:ext uri="{FF2B5EF4-FFF2-40B4-BE49-F238E27FC236}">
                <a16:creationId xmlns:a16="http://schemas.microsoft.com/office/drawing/2014/main" id="{F43D5ED6-AECE-401A-9E12-9C9EDB332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023" y="1054442"/>
            <a:ext cx="9187982" cy="5629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319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8A308B-F616-47FE-9623-3D1936402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Cracked Plastic Tubing</a:t>
            </a:r>
          </a:p>
        </p:txBody>
      </p:sp>
      <p:pic>
        <p:nvPicPr>
          <p:cNvPr id="4" name="Picture 2" descr="Bleach Pump">
            <a:extLst>
              <a:ext uri="{FF2B5EF4-FFF2-40B4-BE49-F238E27FC236}">
                <a16:creationId xmlns:a16="http://schemas.microsoft.com/office/drawing/2014/main" id="{556D00CF-6B1E-4217-89A9-B0070086D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168" y="1010635"/>
            <a:ext cx="6934200" cy="567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6930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52A38C-D120-45D3-96EC-EF52148CF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On-site Hypochlorite Generation</a:t>
            </a:r>
          </a:p>
        </p:txBody>
      </p:sp>
      <p:pic>
        <p:nvPicPr>
          <p:cNvPr id="4" name="Picture 13" descr="OSG2">
            <a:extLst>
              <a:ext uri="{FF2B5EF4-FFF2-40B4-BE49-F238E27FC236}">
                <a16:creationId xmlns:a16="http://schemas.microsoft.com/office/drawing/2014/main" id="{1DEB0137-BB96-4C86-946E-74CA018C2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748" y="1635336"/>
            <a:ext cx="5073013" cy="3344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studio_t24">
            <a:extLst>
              <a:ext uri="{FF2B5EF4-FFF2-40B4-BE49-F238E27FC236}">
                <a16:creationId xmlns:a16="http://schemas.microsoft.com/office/drawing/2014/main" id="{96128255-6E3C-4D7A-AE7D-C99F82E85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86" y="1635336"/>
            <a:ext cx="3521075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2948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77D3F-5500-4069-86B8-441EAED32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952" y="173037"/>
            <a:ext cx="9997440" cy="1203089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On-Site Hypo. Generator</a:t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Advantages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78C02-E106-4E30-A2BD-3005019FBA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99C5AE-FDD1-44A8-952C-D69F5B9A45E6}"/>
              </a:ext>
            </a:extLst>
          </p:cNvPr>
          <p:cNvSpPr/>
          <p:nvPr/>
        </p:nvSpPr>
        <p:spPr>
          <a:xfrm>
            <a:off x="479833" y="1828800"/>
            <a:ext cx="956045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  <a:defRPr/>
            </a:pPr>
            <a:r>
              <a:rPr lang="en-US" sz="3600" dirty="0">
                <a:solidFill>
                  <a:schemeClr val="accent1"/>
                </a:solidFill>
              </a:rPr>
              <a:t>Low hazards chlorine solution, 0.8% Cl</a:t>
            </a:r>
            <a:r>
              <a:rPr lang="en-US" sz="3600" baseline="-25000" dirty="0">
                <a:solidFill>
                  <a:schemeClr val="accent1"/>
                </a:solidFill>
              </a:rPr>
              <a:t>2</a:t>
            </a:r>
            <a:endParaRPr lang="en-US" sz="3600" dirty="0">
              <a:solidFill>
                <a:schemeClr val="accent1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§"/>
              <a:defRPr/>
            </a:pPr>
            <a:r>
              <a:rPr lang="en-US" sz="3600" dirty="0">
                <a:solidFill>
                  <a:schemeClr val="accent1"/>
                </a:solidFill>
              </a:rPr>
              <a:t>No RMP reporting requirements</a:t>
            </a:r>
          </a:p>
          <a:p>
            <a:pPr marL="571500" indent="-571500">
              <a:buFont typeface="Wingdings" panose="05000000000000000000" pitchFamily="2" charset="2"/>
              <a:buChar char="§"/>
              <a:defRPr/>
            </a:pPr>
            <a:r>
              <a:rPr lang="en-US" sz="3600" dirty="0">
                <a:solidFill>
                  <a:schemeClr val="accent1"/>
                </a:solidFill>
              </a:rPr>
              <a:t>State-of-the-Art technology</a:t>
            </a:r>
          </a:p>
          <a:p>
            <a:pPr marL="571500" indent="-571500">
              <a:buFont typeface="Wingdings" panose="05000000000000000000" pitchFamily="2" charset="2"/>
              <a:buChar char="§"/>
              <a:defRPr/>
            </a:pPr>
            <a:r>
              <a:rPr lang="en-US" sz="3600" dirty="0">
                <a:solidFill>
                  <a:schemeClr val="accent1"/>
                </a:solidFill>
              </a:rPr>
              <a:t>No special emergency response training required</a:t>
            </a:r>
          </a:p>
        </p:txBody>
      </p:sp>
    </p:spTree>
    <p:extLst>
      <p:ext uri="{BB962C8B-B14F-4D97-AF65-F5344CB8AC3E}">
        <p14:creationId xmlns:p14="http://schemas.microsoft.com/office/powerpoint/2010/main" val="1089387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CB0EC82F-F618-46F6-977E-403F829E8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57666"/>
            <a:ext cx="10420864" cy="6800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3074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7F0DFB28-505E-874F-A6A3-A4993FFF0B90}"/>
              </a:ext>
            </a:extLst>
          </p:cNvPr>
          <p:cNvSpPr/>
          <p:nvPr/>
        </p:nvSpPr>
        <p:spPr>
          <a:xfrm flipH="1">
            <a:off x="2" y="2877912"/>
            <a:ext cx="12191998" cy="3990975"/>
          </a:xfrm>
          <a:custGeom>
            <a:avLst/>
            <a:gdLst>
              <a:gd name="connsiteX0" fmla="*/ 12191998 w 12191998"/>
              <a:gd name="connsiteY0" fmla="*/ 0 h 3990975"/>
              <a:gd name="connsiteX1" fmla="*/ 0 w 12191998"/>
              <a:gd name="connsiteY1" fmla="*/ 3639359 h 3990975"/>
              <a:gd name="connsiteX2" fmla="*/ 0 w 12191998"/>
              <a:gd name="connsiteY2" fmla="*/ 3990975 h 3990975"/>
              <a:gd name="connsiteX3" fmla="*/ 12191998 w 12191998"/>
              <a:gd name="connsiteY3" fmla="*/ 3990975 h 3990975"/>
              <a:gd name="connsiteX4" fmla="*/ 12191998 w 12191998"/>
              <a:gd name="connsiteY4" fmla="*/ 0 h 399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8" h="3990975">
                <a:moveTo>
                  <a:pt x="12191998" y="0"/>
                </a:moveTo>
                <a:lnTo>
                  <a:pt x="0" y="3639359"/>
                </a:lnTo>
                <a:lnTo>
                  <a:pt x="0" y="3990975"/>
                </a:lnTo>
                <a:lnTo>
                  <a:pt x="12191998" y="3990975"/>
                </a:lnTo>
                <a:lnTo>
                  <a:pt x="1219199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172" name="Picture 12" descr="Logo&#10;&#10;Description automatically generated">
            <a:extLst>
              <a:ext uri="{FF2B5EF4-FFF2-40B4-BE49-F238E27FC236}">
                <a16:creationId xmlns:a16="http://schemas.microsoft.com/office/drawing/2014/main" id="{DD697771-48C6-E248-9597-FE1610B96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5946775"/>
            <a:ext cx="3629251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itle 1">
            <a:extLst>
              <a:ext uri="{FF2B5EF4-FFF2-40B4-BE49-F238E27FC236}">
                <a16:creationId xmlns:a16="http://schemas.microsoft.com/office/drawing/2014/main" id="{01B9BF0F-02F7-3D49-A906-1E1863128AF3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055915" y="971045"/>
            <a:ext cx="5649686" cy="3211656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rgbClr val="243C81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rPr>
              <a:t>Chlorine Options…</a:t>
            </a:r>
            <a:br>
              <a:rPr lang="en-US" altLang="en-US" sz="3600" dirty="0">
                <a:solidFill>
                  <a:srgbClr val="243C81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altLang="en-US" sz="3600" dirty="0">
                <a:solidFill>
                  <a:srgbClr val="243C81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rPr>
              <a:t>What’s Best for You?</a:t>
            </a:r>
            <a:br>
              <a:rPr lang="en-US" altLang="en-US" sz="3600" dirty="0">
                <a:solidFill>
                  <a:srgbClr val="243C81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rPr>
            </a:br>
            <a:br>
              <a:rPr lang="en-US" altLang="en-US" sz="3600" dirty="0">
                <a:solidFill>
                  <a:srgbClr val="243C81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altLang="en-US" sz="2000" dirty="0">
                <a:solidFill>
                  <a:srgbClr val="243C81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rPr>
              <a:t>May 25, 2023</a:t>
            </a:r>
            <a:br>
              <a:rPr lang="en-US" altLang="en-US" sz="2000" dirty="0">
                <a:solidFill>
                  <a:srgbClr val="243C81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altLang="en-US" sz="2000" dirty="0">
                <a:solidFill>
                  <a:srgbClr val="243C81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rPr>
              <a:t>Dan Mohr</a:t>
            </a:r>
          </a:p>
        </p:txBody>
      </p:sp>
      <p:grpSp>
        <p:nvGrpSpPr>
          <p:cNvPr id="7174" name="Group 3">
            <a:extLst>
              <a:ext uri="{FF2B5EF4-FFF2-40B4-BE49-F238E27FC236}">
                <a16:creationId xmlns:a16="http://schemas.microsoft.com/office/drawing/2014/main" id="{BC87B04F-1D34-6047-961A-A4D3D7A73C40}"/>
              </a:ext>
            </a:extLst>
          </p:cNvPr>
          <p:cNvGrpSpPr>
            <a:grpSpLocks/>
          </p:cNvGrpSpPr>
          <p:nvPr/>
        </p:nvGrpSpPr>
        <p:grpSpPr bwMode="auto">
          <a:xfrm>
            <a:off x="7362825" y="3362325"/>
            <a:ext cx="4829175" cy="3495675"/>
            <a:chOff x="7362825" y="3362325"/>
            <a:chExt cx="4829175" cy="3495675"/>
          </a:xfrm>
        </p:grpSpPr>
        <p:sp>
          <p:nvSpPr>
            <p:cNvPr id="3" name="Right Triangle 2">
              <a:extLst>
                <a:ext uri="{FF2B5EF4-FFF2-40B4-BE49-F238E27FC236}">
                  <a16:creationId xmlns:a16="http://schemas.microsoft.com/office/drawing/2014/main" id="{43063967-0C75-D040-839B-001CD2F3CB7D}"/>
                </a:ext>
              </a:extLst>
            </p:cNvPr>
            <p:cNvSpPr/>
            <p:nvPr/>
          </p:nvSpPr>
          <p:spPr>
            <a:xfrm flipH="1">
              <a:off x="7362825" y="3362325"/>
              <a:ext cx="4829175" cy="3495675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Right Triangle 9">
              <a:extLst>
                <a:ext uri="{FF2B5EF4-FFF2-40B4-BE49-F238E27FC236}">
                  <a16:creationId xmlns:a16="http://schemas.microsoft.com/office/drawing/2014/main" id="{DDA7A47C-9E39-404D-AD94-CC79E1459FDE}"/>
                </a:ext>
              </a:extLst>
            </p:cNvPr>
            <p:cNvSpPr/>
            <p:nvPr/>
          </p:nvSpPr>
          <p:spPr>
            <a:xfrm flipH="1">
              <a:off x="7762875" y="3675063"/>
              <a:ext cx="4429125" cy="3182937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2C4F3-B99F-4500-B071-BEAAB4885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050" y="246185"/>
            <a:ext cx="7116396" cy="1088345"/>
          </a:xfrm>
        </p:spPr>
        <p:txBody>
          <a:bodyPr/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On-Site Hypo. Generation</a:t>
            </a:r>
            <a:br>
              <a:rPr lang="en-US" sz="32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Disadvantages</a:t>
            </a:r>
            <a:endParaRPr lang="en-US" sz="32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C58250-172F-4FDA-A0B9-5DF612608C5C}"/>
              </a:ext>
            </a:extLst>
          </p:cNvPr>
          <p:cNvSpPr/>
          <p:nvPr/>
        </p:nvSpPr>
        <p:spPr>
          <a:xfrm>
            <a:off x="296343" y="1557196"/>
            <a:ext cx="8847657" cy="358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accent1"/>
                </a:solidFill>
              </a:rPr>
              <a:t>High capital cost, $20,000 for a 12#/day Unit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accent1"/>
                </a:solidFill>
              </a:rPr>
              <a:t>Requires salt storage; 3.5 </a:t>
            </a:r>
            <a:r>
              <a:rPr lang="en-US" sz="2800" dirty="0" err="1">
                <a:solidFill>
                  <a:schemeClr val="accent1"/>
                </a:solidFill>
              </a:rPr>
              <a:t>lb</a:t>
            </a:r>
            <a:r>
              <a:rPr lang="en-US" sz="2800" dirty="0">
                <a:solidFill>
                  <a:schemeClr val="accent1"/>
                </a:solidFill>
              </a:rPr>
              <a:t>/</a:t>
            </a:r>
            <a:r>
              <a:rPr lang="en-US" sz="2800" dirty="0" err="1">
                <a:solidFill>
                  <a:schemeClr val="accent1"/>
                </a:solidFill>
              </a:rPr>
              <a:t>lb</a:t>
            </a:r>
            <a:r>
              <a:rPr lang="en-US" sz="2800" dirty="0">
                <a:solidFill>
                  <a:schemeClr val="accent1"/>
                </a:solidFill>
              </a:rPr>
              <a:t> Cl2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accent1"/>
                </a:solidFill>
              </a:rPr>
              <a:t>Requires softening treatment of dilution water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accent1"/>
                </a:solidFill>
              </a:rPr>
              <a:t>Hydrogen gas off requires forced ventilation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accent1"/>
                </a:solidFill>
              </a:rPr>
              <a:t>System repair time could be lengthy depending on custom parts and problems, may need a back up chlorination system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accent1"/>
                </a:solidFill>
              </a:rPr>
              <a:t>Complex system requires high level of technical expertise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accent1"/>
                </a:solidFill>
              </a:rPr>
              <a:t>Cell efficiency is critical to operation</a:t>
            </a:r>
          </a:p>
        </p:txBody>
      </p:sp>
      <p:pic>
        <p:nvPicPr>
          <p:cNvPr id="11" name="Picture 3" descr="studio_t24">
            <a:extLst>
              <a:ext uri="{FF2B5EF4-FFF2-40B4-BE49-F238E27FC236}">
                <a16:creationId xmlns:a16="http://schemas.microsoft.com/office/drawing/2014/main" id="{BE2219C0-C456-41C4-B813-18CC7EE8F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020" y="1950181"/>
            <a:ext cx="2794637" cy="3189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2355021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A7312-2FBF-4200-82BE-D5A24CAB9C1C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895350" y="474905"/>
            <a:ext cx="9127880" cy="819821"/>
          </a:xfrm>
        </p:spPr>
        <p:txBody>
          <a:bodyPr/>
          <a:lstStyle/>
          <a:p>
            <a:r>
              <a:rPr lang="en-US" altLang="en-US" dirty="0" err="1">
                <a:solidFill>
                  <a:srgbClr val="0070C0"/>
                </a:solidFill>
                <a:latin typeface="Arial" panose="020B0604020202020204" pitchFamily="34" charset="0"/>
              </a:rPr>
              <a:t>Accu</a:t>
            </a:r>
            <a:r>
              <a:rPr lang="en-US" altLang="en-US" dirty="0">
                <a:solidFill>
                  <a:srgbClr val="0070C0"/>
                </a:solidFill>
                <a:latin typeface="Arial" panose="020B0604020202020204" pitchFamily="34" charset="0"/>
              </a:rPr>
              <a:t>-Tab</a:t>
            </a:r>
            <a:r>
              <a:rPr lang="en-US" altLang="en-US" baseline="30000" dirty="0">
                <a:solidFill>
                  <a:srgbClr val="0070C0"/>
                </a:solidFill>
                <a:latin typeface="Arial" panose="020B0604020202020204" pitchFamily="34" charset="0"/>
              </a:rPr>
              <a:t>®</a:t>
            </a:r>
            <a:r>
              <a:rPr lang="en-US" altLang="en-US" dirty="0">
                <a:solidFill>
                  <a:srgbClr val="0070C0"/>
                </a:solidFill>
                <a:latin typeface="Arial" panose="020B0604020202020204" pitchFamily="34" charset="0"/>
              </a:rPr>
              <a:t> System – Tablet Chlorination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D3E66A1-3617-42B0-9E50-4C6BDE4938BA}"/>
              </a:ext>
            </a:extLst>
          </p:cNvPr>
          <p:cNvSpPr txBox="1">
            <a:spLocks/>
          </p:cNvSpPr>
          <p:nvPr/>
        </p:nvSpPr>
        <p:spPr>
          <a:xfrm>
            <a:off x="366713" y="1267298"/>
            <a:ext cx="8413750" cy="4685998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4" descr="powerpro1203">
            <a:extLst>
              <a:ext uri="{FF2B5EF4-FFF2-40B4-BE49-F238E27FC236}">
                <a16:creationId xmlns:a16="http://schemas.microsoft.com/office/drawing/2014/main" id="{F4CC316A-3430-4706-BFB8-9CE7B3CD0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51" y="3047973"/>
            <a:ext cx="2709854" cy="2335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5448157-40C8-4C19-B742-D70EA2B5D790}"/>
              </a:ext>
            </a:extLst>
          </p:cNvPr>
          <p:cNvSpPr txBox="1">
            <a:spLocks/>
          </p:cNvSpPr>
          <p:nvPr/>
        </p:nvSpPr>
        <p:spPr>
          <a:xfrm>
            <a:off x="366712" y="2265770"/>
            <a:ext cx="10597995" cy="3687526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dirty="0">
                <a:solidFill>
                  <a:schemeClr val="accent1"/>
                </a:solidFill>
              </a:rPr>
              <a:t>  </a:t>
            </a:r>
            <a:r>
              <a:rPr lang="en-US" altLang="en-US" dirty="0" err="1">
                <a:solidFill>
                  <a:schemeClr val="accent1"/>
                </a:solidFill>
              </a:rPr>
              <a:t>PowerPro</a:t>
            </a:r>
            <a:r>
              <a:rPr lang="en-US" altLang="en-US" dirty="0">
                <a:solidFill>
                  <a:schemeClr val="accent1"/>
                </a:solidFill>
              </a:rPr>
              <a:t> System                                               2075P System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                                             MD System</a:t>
            </a:r>
            <a:endParaRPr lang="en-US" dirty="0"/>
          </a:p>
        </p:txBody>
      </p:sp>
      <p:pic>
        <p:nvPicPr>
          <p:cNvPr id="9" name="Picture 1" descr="G:\Retention Compliant\My Pictures\Accu-tab Equipment Pictures\AT 2075P 009.png">
            <a:extLst>
              <a:ext uri="{FF2B5EF4-FFF2-40B4-BE49-F238E27FC236}">
                <a16:creationId xmlns:a16="http://schemas.microsoft.com/office/drawing/2014/main" id="{B26DA93A-0357-4308-849F-63FA6B372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860" y="3160568"/>
            <a:ext cx="2051515" cy="255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66B66E1C-CAA9-4DE7-81C8-3A795BCDF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466" y="4050054"/>
            <a:ext cx="3060063" cy="2330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86164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1DD3A-90D6-4AB3-B755-F863D8970CF8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895350" y="474905"/>
            <a:ext cx="9127880" cy="811729"/>
          </a:xfrm>
        </p:spPr>
        <p:txBody>
          <a:bodyPr/>
          <a:lstStyle/>
          <a:p>
            <a:r>
              <a:rPr lang="en-US" altLang="en-US" sz="3600" dirty="0" err="1">
                <a:solidFill>
                  <a:srgbClr val="0070C0"/>
                </a:solidFill>
                <a:latin typeface="Arial" panose="020B0604020202020204" pitchFamily="34" charset="0"/>
              </a:rPr>
              <a:t>Accu</a:t>
            </a:r>
            <a:r>
              <a:rPr lang="en-US" altLang="en-US" sz="3600" dirty="0">
                <a:solidFill>
                  <a:srgbClr val="0070C0"/>
                </a:solidFill>
                <a:latin typeface="Arial" panose="020B0604020202020204" pitchFamily="34" charset="0"/>
              </a:rPr>
              <a:t>-Tab</a:t>
            </a:r>
            <a:r>
              <a:rPr lang="en-US" altLang="en-US" sz="3600" baseline="30000" dirty="0">
                <a:solidFill>
                  <a:srgbClr val="0070C0"/>
                </a:solidFill>
                <a:latin typeface="Arial" panose="020B0604020202020204" pitchFamily="34" charset="0"/>
              </a:rPr>
              <a:t>®</a:t>
            </a:r>
            <a:r>
              <a:rPr lang="en-US" altLang="en-US" sz="3600" dirty="0">
                <a:solidFill>
                  <a:srgbClr val="0070C0"/>
                </a:solidFill>
                <a:latin typeface="Arial" panose="020B0604020202020204" pitchFamily="34" charset="0"/>
              </a:rPr>
              <a:t> System</a:t>
            </a:r>
            <a:endParaRPr lang="en-US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A98917-3201-45F8-AF6F-E7301B465A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5349" y="2079653"/>
            <a:ext cx="9127881" cy="3167033"/>
          </a:xfrm>
        </p:spPr>
        <p:txBody>
          <a:bodyPr/>
          <a:lstStyle/>
          <a:p>
            <a:pPr>
              <a:buClr>
                <a:schemeClr val="accent2"/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altLang="en-US" dirty="0" err="1"/>
              <a:t>Accu</a:t>
            </a:r>
            <a:r>
              <a:rPr lang="en-US" altLang="en-US" dirty="0"/>
              <a:t>-Tab</a:t>
            </a:r>
            <a:r>
              <a:rPr lang="en-US" altLang="en-US" b="1" baseline="30000" dirty="0"/>
              <a:t>®</a:t>
            </a:r>
            <a:r>
              <a:rPr lang="en-US" altLang="en-US" dirty="0"/>
              <a:t> Tablet (calcium hypochlorite)</a:t>
            </a:r>
          </a:p>
          <a:p>
            <a:pPr>
              <a:buClr>
                <a:schemeClr val="accent2"/>
              </a:buClr>
              <a:buSzPct val="75000"/>
              <a:buFont typeface="Wingdings" panose="05000000000000000000" pitchFamily="2" charset="2"/>
              <a:buChar char="Ø"/>
            </a:pPr>
            <a:endParaRPr lang="en-US" altLang="en-US" dirty="0"/>
          </a:p>
          <a:p>
            <a:pPr>
              <a:buClr>
                <a:schemeClr val="accent2"/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altLang="en-US" dirty="0" err="1"/>
              <a:t>Accu</a:t>
            </a:r>
            <a:r>
              <a:rPr lang="en-US" altLang="en-US" dirty="0"/>
              <a:t>-Tab</a:t>
            </a:r>
            <a:r>
              <a:rPr lang="en-US" altLang="en-US" b="1" baseline="30000" dirty="0"/>
              <a:t>®</a:t>
            </a:r>
            <a:r>
              <a:rPr lang="en-US" altLang="en-US" dirty="0"/>
              <a:t> Chlorinator (erosion chamber)</a:t>
            </a:r>
          </a:p>
          <a:p>
            <a:pPr>
              <a:buClr>
                <a:schemeClr val="accent2"/>
              </a:buClr>
              <a:buSzPct val="75000"/>
              <a:buFont typeface="Wingdings" panose="05000000000000000000" pitchFamily="2" charset="2"/>
              <a:buChar char="Ø"/>
            </a:pPr>
            <a:endParaRPr lang="en-US" altLang="en-US" dirty="0"/>
          </a:p>
          <a:p>
            <a:pPr>
              <a:buClr>
                <a:schemeClr val="accent2"/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altLang="en-US" dirty="0" err="1"/>
              <a:t>Accu</a:t>
            </a:r>
            <a:r>
              <a:rPr lang="en-US" altLang="en-US" dirty="0"/>
              <a:t>-Tab</a:t>
            </a:r>
            <a:r>
              <a:rPr lang="en-US" altLang="en-US" b="1" baseline="30000" dirty="0"/>
              <a:t>®</a:t>
            </a:r>
            <a:r>
              <a:rPr lang="en-US" altLang="en-US" dirty="0"/>
              <a:t> </a:t>
            </a:r>
            <a:r>
              <a:rPr lang="en-US" altLang="en-US" dirty="0" err="1"/>
              <a:t>PowerPro</a:t>
            </a:r>
            <a:r>
              <a:rPr lang="en-US" altLang="en-US" baseline="30000" dirty="0">
                <a:cs typeface="Times New Roman" panose="02020603050405020304" pitchFamily="18" charset="0"/>
              </a:rPr>
              <a:t>™ </a:t>
            </a:r>
            <a:r>
              <a:rPr lang="en-US" altLang="en-US" dirty="0">
                <a:cs typeface="Times New Roman" panose="02020603050405020304" pitchFamily="18" charset="0"/>
              </a:rPr>
              <a:t>,MD, or P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4616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872A2-A94E-4804-BDE0-DD164C8F7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670" y="246186"/>
            <a:ext cx="11485476" cy="975711"/>
          </a:xfrm>
        </p:spPr>
        <p:txBody>
          <a:bodyPr/>
          <a:lstStyle/>
          <a:p>
            <a:r>
              <a:rPr lang="en-US" sz="3200" dirty="0"/>
              <a:t>The Tablets - </a:t>
            </a:r>
            <a:r>
              <a:rPr lang="en-US" altLang="en-US" sz="3200" dirty="0" err="1"/>
              <a:t>Accu</a:t>
            </a:r>
            <a:r>
              <a:rPr lang="en-US" altLang="en-US" sz="3200" dirty="0"/>
              <a:t>-Tab</a:t>
            </a:r>
            <a:r>
              <a:rPr lang="en-US" altLang="en-US" sz="3200" baseline="30000" dirty="0"/>
              <a:t>®</a:t>
            </a:r>
            <a:r>
              <a:rPr lang="en-US" altLang="en-US" sz="3200" dirty="0"/>
              <a:t> Tablets</a:t>
            </a:r>
            <a:endParaRPr lang="en-U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FE4253-4D75-4C69-B484-EE654391AE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4670" y="1416106"/>
            <a:ext cx="5939553" cy="3376555"/>
          </a:xfrm>
        </p:spPr>
        <p:txBody>
          <a:bodyPr/>
          <a:lstStyle/>
          <a:p>
            <a:pPr>
              <a:buClr>
                <a:schemeClr val="accent2"/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altLang="en-US" dirty="0"/>
              <a:t> Calcium Hypochlorite, 68.5% Cl</a:t>
            </a:r>
            <a:r>
              <a:rPr lang="en-US" altLang="en-US" baseline="-25000" dirty="0"/>
              <a:t>2</a:t>
            </a:r>
          </a:p>
          <a:p>
            <a:pPr>
              <a:buClr>
                <a:schemeClr val="accent2"/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altLang="en-US" dirty="0"/>
              <a:t> 325 grams </a:t>
            </a:r>
          </a:p>
          <a:p>
            <a:pPr>
              <a:buClr>
                <a:schemeClr val="accent2"/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altLang="en-US" dirty="0"/>
              <a:t> 3 1/8” in diameter</a:t>
            </a:r>
          </a:p>
          <a:p>
            <a:pPr>
              <a:buClr>
                <a:schemeClr val="accent2"/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altLang="en-US" dirty="0"/>
              <a:t> Manufactured for controlled erosion</a:t>
            </a:r>
          </a:p>
          <a:p>
            <a:pPr>
              <a:buClr>
                <a:schemeClr val="accent2"/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altLang="en-US" dirty="0"/>
              <a:t> Scale Inhibitor (SI) - Phosphate</a:t>
            </a:r>
          </a:p>
          <a:p>
            <a:pPr>
              <a:buClr>
                <a:schemeClr val="accent2"/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altLang="en-US" dirty="0"/>
              <a:t> 60 lb...Plastic Drums</a:t>
            </a:r>
          </a:p>
          <a:p>
            <a:endParaRPr lang="en-US" dirty="0"/>
          </a:p>
        </p:txBody>
      </p:sp>
      <p:pic>
        <p:nvPicPr>
          <p:cNvPr id="5" name="Picture 8" descr="Tablets">
            <a:extLst>
              <a:ext uri="{FF2B5EF4-FFF2-40B4-BE49-F238E27FC236}">
                <a16:creationId xmlns:a16="http://schemas.microsoft.com/office/drawing/2014/main" id="{54A6C1EE-B28C-45F5-B343-582E1424F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8"/>
          <a:stretch>
            <a:fillRect/>
          </a:stretch>
        </p:blipFill>
        <p:spPr bwMode="auto">
          <a:xfrm>
            <a:off x="8531816" y="384231"/>
            <a:ext cx="2819400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ccu-Tab SI2">
            <a:extLst>
              <a:ext uri="{FF2B5EF4-FFF2-40B4-BE49-F238E27FC236}">
                <a16:creationId xmlns:a16="http://schemas.microsoft.com/office/drawing/2014/main" id="{D7C7AE53-CBFE-4641-9813-78BEED1B0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411" y="2921427"/>
            <a:ext cx="2207217" cy="2732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55004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EAA0F-40B9-47AC-B1E6-47E8BB8EE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050" y="246186"/>
            <a:ext cx="7116396" cy="910975"/>
          </a:xfrm>
        </p:spPr>
        <p:txBody>
          <a:bodyPr/>
          <a:lstStyle/>
          <a:p>
            <a:r>
              <a:rPr lang="en-US" altLang="en-US" sz="3600" i="1" dirty="0" err="1">
                <a:latin typeface="Arial" panose="020B0604020202020204" pitchFamily="34" charset="0"/>
              </a:rPr>
              <a:t>Accu</a:t>
            </a:r>
            <a:r>
              <a:rPr lang="en-US" altLang="en-US" sz="3600" i="1" dirty="0">
                <a:latin typeface="Arial" panose="020B0604020202020204" pitchFamily="34" charset="0"/>
              </a:rPr>
              <a:t>-Tab</a:t>
            </a:r>
            <a:r>
              <a:rPr lang="en-US" altLang="en-US" sz="3600" dirty="0">
                <a:latin typeface="Arial" panose="020B0604020202020204" pitchFamily="34" charset="0"/>
              </a:rPr>
              <a:t> Tablets</a:t>
            </a:r>
            <a:endParaRPr lang="en-US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F343D-C1E8-420B-A164-36A189C7FE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32050" y="2217218"/>
            <a:ext cx="7450138" cy="3212030"/>
          </a:xfrm>
        </p:spPr>
        <p:txBody>
          <a:bodyPr/>
          <a:lstStyle/>
          <a:p>
            <a:pPr marL="342900" indent="-342900">
              <a:buClr>
                <a:schemeClr val="accent2"/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altLang="en-US" dirty="0"/>
              <a:t>NSF 60 listed</a:t>
            </a:r>
          </a:p>
          <a:p>
            <a:pPr marL="342900" indent="-342900">
              <a:buClr>
                <a:schemeClr val="accent2"/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altLang="en-US" dirty="0"/>
              <a:t>Compact chemical storage</a:t>
            </a:r>
          </a:p>
          <a:p>
            <a:pPr marL="342900" indent="-342900">
              <a:buClr>
                <a:schemeClr val="accent2"/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altLang="en-US" dirty="0"/>
              <a:t>Dry, stable chlorine source</a:t>
            </a:r>
          </a:p>
          <a:p>
            <a:pPr marL="342900" indent="-342900">
              <a:buClr>
                <a:schemeClr val="accent2"/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altLang="en-US" dirty="0"/>
              <a:t>More neutral pH, less corrosive</a:t>
            </a:r>
          </a:p>
          <a:p>
            <a:pPr marL="342900" indent="-342900">
              <a:buClr>
                <a:schemeClr val="accent2"/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altLang="en-US" b="1" dirty="0"/>
              <a:t>No secondary containment</a:t>
            </a:r>
          </a:p>
          <a:p>
            <a:pPr marL="342900" indent="-342900">
              <a:buClr>
                <a:schemeClr val="accent2"/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altLang="en-US" b="1" dirty="0"/>
              <a:t>No risk management plans required</a:t>
            </a:r>
          </a:p>
          <a:p>
            <a:endParaRPr lang="en-US" dirty="0"/>
          </a:p>
        </p:txBody>
      </p:sp>
      <p:pic>
        <p:nvPicPr>
          <p:cNvPr id="4" name="Picture 4" descr="http://corporateportal.ppg.com/NR/rdonlyres/A2C2828F-3BC7-437F-ABDB-5B92E84D56EE/0/blue_tablets.jpg">
            <a:extLst>
              <a:ext uri="{FF2B5EF4-FFF2-40B4-BE49-F238E27FC236}">
                <a16:creationId xmlns:a16="http://schemas.microsoft.com/office/drawing/2014/main" id="{429B6F72-F7F4-4301-A0A7-4AF191685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150" y="1705042"/>
            <a:ext cx="3132190" cy="139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8869731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11EEBF-DF9A-49B2-91EC-FB2A5E9FA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Chlorinator - </a:t>
            </a:r>
            <a:r>
              <a:rPr lang="en-US" altLang="en-US" i="1" dirty="0" err="1">
                <a:solidFill>
                  <a:srgbClr val="4F81BD"/>
                </a:solidFill>
                <a:latin typeface="Arial" panose="020B0604020202020204" pitchFamily="34" charset="0"/>
              </a:rPr>
              <a:t>Accu</a:t>
            </a:r>
            <a:r>
              <a:rPr lang="en-US" altLang="en-US" i="1" dirty="0">
                <a:solidFill>
                  <a:srgbClr val="4F81BD"/>
                </a:solidFill>
                <a:latin typeface="Arial" panose="020B0604020202020204" pitchFamily="34" charset="0"/>
              </a:rPr>
              <a:t>-Tab Chlorinators</a:t>
            </a:r>
            <a:endParaRPr lang="en-US" i="1" dirty="0"/>
          </a:p>
        </p:txBody>
      </p:sp>
      <p:pic>
        <p:nvPicPr>
          <p:cNvPr id="4" name="Picture 13" descr="Chlorinators">
            <a:extLst>
              <a:ext uri="{FF2B5EF4-FFF2-40B4-BE49-F238E27FC236}">
                <a16:creationId xmlns:a16="http://schemas.microsoft.com/office/drawing/2014/main" id="{E52E49E9-8146-4E69-A14C-851593936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011" y="954689"/>
            <a:ext cx="5341418" cy="4791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78835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23DE9-78DD-41AC-8EF1-57C4B19CE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>
                <a:solidFill>
                  <a:srgbClr val="4F81BD"/>
                </a:solidFill>
                <a:latin typeface="Arial" panose="020B0604020202020204" pitchFamily="34" charset="0"/>
              </a:rPr>
              <a:t>Accu</a:t>
            </a:r>
            <a:r>
              <a:rPr lang="en-US" altLang="en-US" dirty="0">
                <a:solidFill>
                  <a:srgbClr val="4F81BD"/>
                </a:solidFill>
                <a:latin typeface="Arial" panose="020B0604020202020204" pitchFamily="34" charset="0"/>
              </a:rPr>
              <a:t>-Tab Chlorinators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653AB1-5DE5-4D8C-93C9-A6304383BE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2">
              <a:spcBef>
                <a:spcPts val="1200"/>
              </a:spcBef>
            </a:pPr>
            <a:r>
              <a:rPr lang="en-US" altLang="en-US" sz="2400" dirty="0">
                <a:solidFill>
                  <a:srgbClr val="008CD5"/>
                </a:solidFill>
              </a:rPr>
              <a:t>The </a:t>
            </a:r>
            <a:r>
              <a:rPr lang="en-US" altLang="en-US" sz="2400" dirty="0" err="1">
                <a:solidFill>
                  <a:srgbClr val="008CD5"/>
                </a:solidFill>
              </a:rPr>
              <a:t>Accu</a:t>
            </a:r>
            <a:r>
              <a:rPr lang="en-US" altLang="en-US" sz="2400" dirty="0">
                <a:solidFill>
                  <a:srgbClr val="008CD5"/>
                </a:solidFill>
              </a:rPr>
              <a:t>-Tab</a:t>
            </a:r>
            <a:r>
              <a:rPr lang="en-US" altLang="en-US" sz="2400" baseline="30000" dirty="0">
                <a:solidFill>
                  <a:srgbClr val="008CD5"/>
                </a:solidFill>
              </a:rPr>
              <a:t>®</a:t>
            </a:r>
            <a:r>
              <a:rPr lang="en-US" altLang="en-US" sz="2400" dirty="0">
                <a:solidFill>
                  <a:srgbClr val="008CD5"/>
                </a:solidFill>
              </a:rPr>
              <a:t> Chlorinator  Advantage</a:t>
            </a:r>
          </a:p>
          <a:p>
            <a:pPr lvl="2">
              <a:spcBef>
                <a:spcPts val="1200"/>
              </a:spcBef>
            </a:pPr>
            <a:endParaRPr lang="en-US" altLang="en-US" sz="800" dirty="0">
              <a:solidFill>
                <a:prstClr val="black"/>
              </a:solidFill>
            </a:endParaRPr>
          </a:p>
          <a:p>
            <a:pPr lvl="2">
              <a:lnSpc>
                <a:spcPct val="110000"/>
              </a:lnSpc>
              <a:spcBef>
                <a:spcPts val="1200"/>
              </a:spcBef>
            </a:pPr>
            <a:r>
              <a:rPr lang="en-US" alt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	</a:t>
            </a:r>
            <a:r>
              <a:rPr lang="en-US" altLang="en-US" sz="2000" dirty="0">
                <a:solidFill>
                  <a:srgbClr val="4F81BD"/>
                </a:solidFill>
              </a:rPr>
              <a:t>Engineered with rigid PVC</a:t>
            </a:r>
          </a:p>
          <a:p>
            <a:pPr lvl="2">
              <a:lnSpc>
                <a:spcPct val="110000"/>
              </a:lnSpc>
              <a:spcBef>
                <a:spcPts val="1200"/>
              </a:spcBef>
            </a:pPr>
            <a:r>
              <a:rPr lang="en-US" altLang="en-US" sz="2000" dirty="0">
                <a:solidFill>
                  <a:srgbClr val="4F81BD"/>
                </a:solidFill>
              </a:rPr>
              <a:t>	Available in a variety of sizes</a:t>
            </a:r>
          </a:p>
          <a:p>
            <a:pPr lvl="2">
              <a:lnSpc>
                <a:spcPct val="110000"/>
              </a:lnSpc>
              <a:spcBef>
                <a:spcPts val="1200"/>
              </a:spcBef>
            </a:pPr>
            <a:r>
              <a:rPr lang="en-US" altLang="en-US" sz="2000" dirty="0">
                <a:solidFill>
                  <a:srgbClr val="4F81BD"/>
                </a:solidFill>
                <a:cs typeface="Times New Roman" panose="02020603050405020304" pitchFamily="18" charset="0"/>
              </a:rPr>
              <a:t>	L</a:t>
            </a:r>
            <a:r>
              <a:rPr lang="en-US" altLang="en-US" sz="2000" dirty="0">
                <a:solidFill>
                  <a:srgbClr val="4F81BD"/>
                </a:solidFill>
              </a:rPr>
              <a:t>ow maintenance</a:t>
            </a:r>
          </a:p>
          <a:p>
            <a:pPr lvl="2">
              <a:lnSpc>
                <a:spcPct val="110000"/>
              </a:lnSpc>
              <a:spcBef>
                <a:spcPts val="1200"/>
              </a:spcBef>
            </a:pPr>
            <a:r>
              <a:rPr lang="en-US" altLang="en-US" sz="2000" dirty="0">
                <a:solidFill>
                  <a:srgbClr val="4F81BD"/>
                </a:solidFill>
                <a:cs typeface="Times New Roman" panose="02020603050405020304" pitchFamily="18" charset="0"/>
              </a:rPr>
              <a:t>	</a:t>
            </a:r>
            <a:r>
              <a:rPr lang="en-US" altLang="en-US" sz="2000" dirty="0">
                <a:solidFill>
                  <a:srgbClr val="4F81BD"/>
                </a:solidFill>
              </a:rPr>
              <a:t>Integrates easily with existing </a:t>
            </a:r>
            <a:br>
              <a:rPr lang="en-US" altLang="en-US" sz="2000" dirty="0">
                <a:solidFill>
                  <a:srgbClr val="4F81BD"/>
                </a:solidFill>
              </a:rPr>
            </a:br>
            <a:r>
              <a:rPr lang="en-US" altLang="en-US" sz="2000" dirty="0">
                <a:solidFill>
                  <a:srgbClr val="4F81BD"/>
                </a:solidFill>
              </a:rPr>
              <a:t>	systems</a:t>
            </a:r>
          </a:p>
          <a:p>
            <a:pPr lvl="2">
              <a:lnSpc>
                <a:spcPct val="110000"/>
              </a:lnSpc>
              <a:spcBef>
                <a:spcPts val="1200"/>
              </a:spcBef>
            </a:pPr>
            <a:r>
              <a:rPr lang="en-US" altLang="en-US" sz="2000" dirty="0">
                <a:solidFill>
                  <a:srgbClr val="4F81BD"/>
                </a:solidFill>
                <a:cs typeface="Times New Roman" panose="02020603050405020304" pitchFamily="18" charset="0"/>
              </a:rPr>
              <a:t>	</a:t>
            </a:r>
            <a:r>
              <a:rPr lang="en-US" altLang="en-US" sz="2000" dirty="0">
                <a:solidFill>
                  <a:srgbClr val="4F81BD"/>
                </a:solidFill>
              </a:rPr>
              <a:t>Durable Construction</a:t>
            </a:r>
          </a:p>
          <a:p>
            <a:pPr lvl="2">
              <a:lnSpc>
                <a:spcPct val="110000"/>
              </a:lnSpc>
              <a:spcBef>
                <a:spcPts val="1200"/>
              </a:spcBef>
            </a:pPr>
            <a:r>
              <a:rPr lang="en-US" altLang="en-US" sz="2000" dirty="0">
                <a:solidFill>
                  <a:srgbClr val="4F81BD"/>
                </a:solidFill>
                <a:cs typeface="Times New Roman" panose="02020603050405020304" pitchFamily="18" charset="0"/>
              </a:rPr>
              <a:t>	</a:t>
            </a:r>
            <a:r>
              <a:rPr lang="en-US" altLang="en-US" sz="2000" dirty="0">
                <a:solidFill>
                  <a:srgbClr val="4F81BD"/>
                </a:solidFill>
              </a:rPr>
              <a:t>Accurate chlorine delivery</a:t>
            </a:r>
            <a:endParaRPr lang="en-US" dirty="0"/>
          </a:p>
        </p:txBody>
      </p:sp>
      <p:pic>
        <p:nvPicPr>
          <p:cNvPr id="9" name="Picture 9" descr="Inside Chlorinator">
            <a:extLst>
              <a:ext uri="{FF2B5EF4-FFF2-40B4-BE49-F238E27FC236}">
                <a16:creationId xmlns:a16="http://schemas.microsoft.com/office/drawing/2014/main" id="{A7732410-77C9-4770-8C8F-629C0DC24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7663158" y="871304"/>
            <a:ext cx="3664880" cy="5027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90500">
              <a:prstClr val="black">
                <a:alpha val="9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7023186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40A52-7B4B-46CD-9482-B9682CD2E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How is the Chlorine delivered…</a:t>
            </a:r>
            <a:br>
              <a:rPr lang="en-US" b="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n-US" dirty="0"/>
          </a:p>
        </p:txBody>
      </p:sp>
      <p:pic>
        <p:nvPicPr>
          <p:cNvPr id="4" name="Picture 6" descr="cutaway-print">
            <a:extLst>
              <a:ext uri="{FF2B5EF4-FFF2-40B4-BE49-F238E27FC236}">
                <a16:creationId xmlns:a16="http://schemas.microsoft.com/office/drawing/2014/main" id="{B7B4A26E-92F4-46C6-A5AA-D437DF97F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333" y="1220475"/>
            <a:ext cx="9144000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86175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38CE9-64D4-4150-93A6-44B2600A9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823" y="246186"/>
            <a:ext cx="8860623" cy="1445049"/>
          </a:xfrm>
        </p:spPr>
        <p:txBody>
          <a:bodyPr/>
          <a:lstStyle/>
          <a:p>
            <a:r>
              <a:rPr lang="en-US" altLang="en-US" sz="3200" dirty="0">
                <a:solidFill>
                  <a:srgbClr val="3366CC"/>
                </a:solidFill>
              </a:rPr>
              <a:t>Reduced Maintenance…Why?</a:t>
            </a:r>
            <a:endParaRPr lang="en-US" sz="3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4A2062-6F41-45B4-AFEB-C3A39BA96CD9}"/>
              </a:ext>
            </a:extLst>
          </p:cNvPr>
          <p:cNvSpPr/>
          <p:nvPr/>
        </p:nvSpPr>
        <p:spPr>
          <a:xfrm>
            <a:off x="1480842" y="2413338"/>
            <a:ext cx="766315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en-US" sz="2800" dirty="0">
                <a:solidFill>
                  <a:schemeClr val="accent1"/>
                </a:solidFill>
              </a:rPr>
              <a:t>Large orifices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en-US" sz="2800" dirty="0">
                <a:solidFill>
                  <a:schemeClr val="accent1"/>
                </a:solidFill>
              </a:rPr>
              <a:t>Principal of dilution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en-US" sz="2800" dirty="0">
                <a:solidFill>
                  <a:schemeClr val="accent1"/>
                </a:solidFill>
              </a:rPr>
              <a:t>Tablet technology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altLang="en-US" sz="2800" dirty="0">
                <a:solidFill>
                  <a:schemeClr val="accent1"/>
                </a:solidFill>
                <a:cs typeface="Arial" panose="020B0604020202020204" pitchFamily="34" charset="0"/>
              </a:rPr>
              <a:t> Scale inhibitor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altLang="en-US" sz="2800" dirty="0">
                <a:solidFill>
                  <a:schemeClr val="accent1"/>
                </a:solidFill>
                <a:cs typeface="Arial" panose="020B0604020202020204" pitchFamily="34" charset="0"/>
              </a:rPr>
              <a:t> Hard tablet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en-US" sz="2800" dirty="0">
                <a:solidFill>
                  <a:schemeClr val="accent1"/>
                </a:solidFill>
              </a:rPr>
              <a:t>Self-flushing chlorinator design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en-US" sz="2800" dirty="0">
                <a:solidFill>
                  <a:schemeClr val="accent1"/>
                </a:solidFill>
              </a:rPr>
              <a:t>Add no more than 1 week supply of tablets to chlorinator</a:t>
            </a:r>
          </a:p>
        </p:txBody>
      </p:sp>
    </p:spTree>
    <p:extLst>
      <p:ext uri="{BB962C8B-B14F-4D97-AF65-F5344CB8AC3E}">
        <p14:creationId xmlns:p14="http://schemas.microsoft.com/office/powerpoint/2010/main" val="2921809996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F2483-C0E1-42CA-B1FE-178A0E654A6B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895350" y="474906"/>
            <a:ext cx="9127880" cy="706532"/>
          </a:xfrm>
        </p:spPr>
        <p:txBody>
          <a:bodyPr/>
          <a:lstStyle/>
          <a:p>
            <a:r>
              <a:rPr lang="en-US" altLang="en-US" dirty="0"/>
              <a:t>Setting Chlorine Dosage - Example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293AE7-D10B-4829-AE88-EE924F234578}"/>
              </a:ext>
            </a:extLst>
          </p:cNvPr>
          <p:cNvSpPr/>
          <p:nvPr/>
        </p:nvSpPr>
        <p:spPr>
          <a:xfrm>
            <a:off x="1011504" y="1951673"/>
            <a:ext cx="81324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>
                <a:solidFill>
                  <a:schemeClr val="accent1"/>
                </a:solidFill>
              </a:rPr>
              <a:t>GPM X PPM X 0.0005 = lbs. Cl2/</a:t>
            </a:r>
            <a:r>
              <a:rPr lang="en-US" altLang="en-US" sz="2400" dirty="0" err="1">
                <a:solidFill>
                  <a:schemeClr val="accent1"/>
                </a:solidFill>
              </a:rPr>
              <a:t>hr</a:t>
            </a:r>
            <a:endParaRPr lang="en-US" altLang="en-US" sz="2400" dirty="0">
              <a:solidFill>
                <a:schemeClr val="accent1"/>
              </a:solidFill>
            </a:endParaRPr>
          </a:p>
          <a:p>
            <a:endParaRPr lang="en-US" altLang="en-US" sz="2400" dirty="0">
              <a:solidFill>
                <a:schemeClr val="accent1"/>
              </a:solidFill>
            </a:endParaRPr>
          </a:p>
          <a:p>
            <a:r>
              <a:rPr lang="en-US" altLang="en-US" sz="2400" dirty="0">
                <a:solidFill>
                  <a:schemeClr val="accent1"/>
                </a:solidFill>
              </a:rPr>
              <a:t>Lbs. Cl2/</a:t>
            </a:r>
            <a:r>
              <a:rPr lang="en-US" altLang="en-US" sz="2400" dirty="0" err="1">
                <a:solidFill>
                  <a:schemeClr val="accent1"/>
                </a:solidFill>
              </a:rPr>
              <a:t>hr</a:t>
            </a:r>
            <a:r>
              <a:rPr lang="en-US" altLang="en-US" sz="2400" dirty="0">
                <a:solidFill>
                  <a:schemeClr val="accent1"/>
                </a:solidFill>
              </a:rPr>
              <a:t> X 1.5 = lbs. Tablets/</a:t>
            </a:r>
            <a:r>
              <a:rPr lang="en-US" altLang="en-US" sz="2400" dirty="0" err="1">
                <a:solidFill>
                  <a:schemeClr val="accent1"/>
                </a:solidFill>
              </a:rPr>
              <a:t>hr</a:t>
            </a:r>
            <a:endParaRPr lang="en-US" altLang="en-US" sz="2400" dirty="0">
              <a:solidFill>
                <a:schemeClr val="accent1"/>
              </a:solidFill>
            </a:endParaRPr>
          </a:p>
          <a:p>
            <a:endParaRPr lang="en-US" sz="2400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chemeClr val="accent1"/>
                </a:solidFill>
              </a:rPr>
              <a:t>                      1500 </a:t>
            </a:r>
            <a:r>
              <a:rPr lang="en-US" altLang="en-US" sz="2400" dirty="0" err="1">
                <a:solidFill>
                  <a:schemeClr val="accent1"/>
                </a:solidFill>
              </a:rPr>
              <a:t>gpm</a:t>
            </a:r>
            <a:r>
              <a:rPr lang="en-US" altLang="en-US" sz="2400" dirty="0">
                <a:solidFill>
                  <a:schemeClr val="accent1"/>
                </a:solidFill>
              </a:rPr>
              <a:t> flow, 1.5 ppm total Cl</a:t>
            </a:r>
            <a:r>
              <a:rPr lang="en-US" altLang="en-US" sz="2400" baseline="-25000" dirty="0">
                <a:solidFill>
                  <a:schemeClr val="accent1"/>
                </a:solidFill>
              </a:rPr>
              <a:t>2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2400" dirty="0">
              <a:solidFill>
                <a:schemeClr val="accent1"/>
              </a:solidFill>
            </a:endParaRPr>
          </a:p>
          <a:p>
            <a:r>
              <a:rPr lang="en-US" altLang="en-US" sz="2400" dirty="0">
                <a:solidFill>
                  <a:schemeClr val="accent1"/>
                </a:solidFill>
              </a:rPr>
              <a:t> 1500gpm x 1.5ppm x 0.0005 = 1.12 </a:t>
            </a:r>
            <a:r>
              <a:rPr lang="en-US" altLang="en-US" sz="2400" dirty="0" err="1">
                <a:solidFill>
                  <a:schemeClr val="accent1"/>
                </a:solidFill>
              </a:rPr>
              <a:t>lbs</a:t>
            </a:r>
            <a:r>
              <a:rPr lang="en-US" altLang="en-US" sz="2400" dirty="0">
                <a:solidFill>
                  <a:schemeClr val="accent1"/>
                </a:solidFill>
              </a:rPr>
              <a:t>/</a:t>
            </a:r>
            <a:r>
              <a:rPr lang="en-US" altLang="en-US" sz="2400" dirty="0" err="1">
                <a:solidFill>
                  <a:schemeClr val="accent1"/>
                </a:solidFill>
              </a:rPr>
              <a:t>hr</a:t>
            </a:r>
            <a:r>
              <a:rPr lang="en-US" altLang="en-US" sz="2400" dirty="0">
                <a:solidFill>
                  <a:schemeClr val="accent1"/>
                </a:solidFill>
              </a:rPr>
              <a:t> Cl</a:t>
            </a:r>
            <a:r>
              <a:rPr lang="en-US" altLang="en-US" sz="2400" baseline="-25000" dirty="0">
                <a:solidFill>
                  <a:schemeClr val="accent1"/>
                </a:solidFill>
              </a:rPr>
              <a:t>2</a:t>
            </a:r>
            <a:endParaRPr lang="en-US" altLang="en-US" sz="2400" dirty="0">
              <a:solidFill>
                <a:schemeClr val="accent1"/>
              </a:solidFill>
            </a:endParaRPr>
          </a:p>
          <a:p>
            <a:endParaRPr lang="en-US" altLang="en-US" sz="2400" dirty="0">
              <a:solidFill>
                <a:schemeClr val="accent1"/>
              </a:solidFill>
            </a:endParaRPr>
          </a:p>
          <a:p>
            <a:r>
              <a:rPr lang="en-US" altLang="en-US" sz="2400" dirty="0">
                <a:solidFill>
                  <a:schemeClr val="accent1"/>
                </a:solidFill>
              </a:rPr>
              <a:t>Go to 1.12 on the rate delivery chart ≈ 12 </a:t>
            </a:r>
            <a:r>
              <a:rPr lang="en-US" altLang="en-US" sz="2400" dirty="0" err="1">
                <a:solidFill>
                  <a:schemeClr val="accent1"/>
                </a:solidFill>
              </a:rPr>
              <a:t>gpm</a:t>
            </a:r>
            <a:r>
              <a:rPr lang="en-US" altLang="en-US" sz="2400" dirty="0">
                <a:solidFill>
                  <a:schemeClr val="accent1"/>
                </a:solidFill>
              </a:rPr>
              <a:t> of water through the chlorinator</a:t>
            </a:r>
          </a:p>
        </p:txBody>
      </p:sp>
    </p:spTree>
    <p:extLst>
      <p:ext uri="{BB962C8B-B14F-4D97-AF65-F5344CB8AC3E}">
        <p14:creationId xmlns:p14="http://schemas.microsoft.com/office/powerpoint/2010/main" val="3628127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AEAAD57-4751-4B9E-8B01-94C3F3EB7F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848" y="855023"/>
            <a:ext cx="10699821" cy="4726380"/>
          </a:xfrm>
        </p:spPr>
        <p:txBody>
          <a:bodyPr/>
          <a:lstStyle/>
          <a:p>
            <a:endParaRPr lang="en-US" sz="5400" dirty="0"/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US" sz="3200" dirty="0"/>
              <a:t>Gas Chlorine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US" sz="3200" dirty="0"/>
              <a:t>Sodium Hypochlorite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US" sz="3200" dirty="0"/>
              <a:t>Calcium Hypochlorite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62A0E0-9B7A-4588-ACBE-A16566B15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Major Sources of Chlorine</a:t>
            </a:r>
          </a:p>
        </p:txBody>
      </p:sp>
    </p:spTree>
    <p:extLst>
      <p:ext uri="{BB962C8B-B14F-4D97-AF65-F5344CB8AC3E}">
        <p14:creationId xmlns:p14="http://schemas.microsoft.com/office/powerpoint/2010/main" val="15899713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46BC0-81F2-4D48-9880-23659D6BF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050" y="246186"/>
            <a:ext cx="7116396" cy="1008079"/>
          </a:xfrm>
        </p:spPr>
        <p:txBody>
          <a:bodyPr/>
          <a:lstStyle/>
          <a:p>
            <a:r>
              <a:rPr lang="en-US" altLang="en-US" sz="3200" dirty="0"/>
              <a:t>Chlorine Delivery Rate Chart</a:t>
            </a:r>
            <a:br>
              <a:rPr lang="en-US" altLang="en-US" sz="3200" dirty="0"/>
            </a:b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C6783F-7DCA-4DE6-AE80-A51FA0384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558" y="836808"/>
            <a:ext cx="9265380" cy="5184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4730021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5F9D0-95CA-4997-8D86-B69EC25A3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866" y="246186"/>
            <a:ext cx="4329238" cy="1934306"/>
          </a:xfrm>
        </p:spPr>
        <p:txBody>
          <a:bodyPr/>
          <a:lstStyle/>
          <a:p>
            <a:r>
              <a:rPr lang="en-US" altLang="en-US" sz="3600" dirty="0"/>
              <a:t>Stacking Insert</a:t>
            </a:r>
            <a:endParaRPr lang="en-US" sz="3600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4C2A491A-D980-4F4E-9041-A7FB7798A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530" y="515250"/>
            <a:ext cx="5640185" cy="4231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58697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C4D02-08D3-4D68-9FB6-4FE7B2F4F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222" y="246186"/>
            <a:ext cx="7234280" cy="1182566"/>
          </a:xfrm>
        </p:spPr>
        <p:txBody>
          <a:bodyPr/>
          <a:lstStyle/>
          <a:p>
            <a:r>
              <a:rPr lang="en-US" sz="3600" dirty="0"/>
              <a:t>Delivery Rate with Stacking Cartridge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E407918-6B47-4DE2-9210-0148A1D4FB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2555182"/>
              </p:ext>
            </p:extLst>
          </p:nvPr>
        </p:nvGraphicFramePr>
        <p:xfrm>
          <a:off x="1861168" y="1423261"/>
          <a:ext cx="8933606" cy="488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Chart" r:id="rId3" imgW="8686800" imgH="5257800" progId="Excel.Chart.8">
                  <p:embed/>
                </p:oleObj>
              </mc:Choice>
              <mc:Fallback>
                <p:oleObj name="Chart" r:id="rId3" imgW="8686800" imgH="5257800" progId="Excel.Chart.8">
                  <p:embed/>
                  <p:pic>
                    <p:nvPicPr>
                      <p:cNvPr id="4" name="Content Placeholder 3">
                        <a:extLst>
                          <a:ext uri="{FF2B5EF4-FFF2-40B4-BE49-F238E27FC236}">
                            <a16:creationId xmlns:a16="http://schemas.microsoft.com/office/drawing/2014/main" id="{EA18C88C-5662-44F8-BE0C-27482A323DF7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1168" y="1423261"/>
                        <a:ext cx="8933606" cy="48895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79362781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4A7F90-B7C5-4616-A55B-EEAE4B7CD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 err="1">
                <a:latin typeface="Arial" panose="020B0604020202020204" pitchFamily="34" charset="0"/>
              </a:rPr>
              <a:t>PowerPro</a:t>
            </a:r>
            <a:r>
              <a:rPr lang="en-US" altLang="en-US" sz="3600" dirty="0">
                <a:latin typeface="Arial" panose="020B0604020202020204" pitchFamily="34" charset="0"/>
              </a:rPr>
              <a:t> System</a:t>
            </a:r>
            <a:br>
              <a:rPr lang="en-US" altLang="en-US" dirty="0">
                <a:latin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4" name="Picture 4" descr="powerpro1203">
            <a:extLst>
              <a:ext uri="{FF2B5EF4-FFF2-40B4-BE49-F238E27FC236}">
                <a16:creationId xmlns:a16="http://schemas.microsoft.com/office/drawing/2014/main" id="{9BE97179-307D-4BBF-AE6D-EF6491378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474" y="791352"/>
            <a:ext cx="5943600" cy="5123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49305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Freeform 7"/>
          <p:cNvSpPr>
            <a:spLocks/>
          </p:cNvSpPr>
          <p:nvPr/>
        </p:nvSpPr>
        <p:spPr bwMode="auto">
          <a:xfrm>
            <a:off x="4648200" y="3352800"/>
            <a:ext cx="230188" cy="152400"/>
          </a:xfrm>
          <a:custGeom>
            <a:avLst/>
            <a:gdLst>
              <a:gd name="T0" fmla="*/ 2147483646 w 289"/>
              <a:gd name="T1" fmla="*/ 2147483646 h 193"/>
              <a:gd name="T2" fmla="*/ 2147483646 w 289"/>
              <a:gd name="T3" fmla="*/ 0 h 193"/>
              <a:gd name="T4" fmla="*/ 0 w 289"/>
              <a:gd name="T5" fmla="*/ 2147483646 h 193"/>
              <a:gd name="T6" fmla="*/ 0 w 289"/>
              <a:gd name="T7" fmla="*/ 0 h 193"/>
              <a:gd name="T8" fmla="*/ 2147483646 w 289"/>
              <a:gd name="T9" fmla="*/ 2147483646 h 19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9"/>
              <a:gd name="T16" fmla="*/ 0 h 193"/>
              <a:gd name="T17" fmla="*/ 289 w 289"/>
              <a:gd name="T18" fmla="*/ 193 h 19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9" h="193">
                <a:moveTo>
                  <a:pt x="288" y="192"/>
                </a:moveTo>
                <a:lnTo>
                  <a:pt x="288" y="0"/>
                </a:lnTo>
                <a:lnTo>
                  <a:pt x="0" y="192"/>
                </a:lnTo>
                <a:lnTo>
                  <a:pt x="0" y="0"/>
                </a:lnTo>
                <a:lnTo>
                  <a:pt x="288" y="192"/>
                </a:lnTo>
              </a:path>
            </a:pathLst>
          </a:custGeom>
          <a:noFill/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51" name="Rectangle 8"/>
          <p:cNvSpPr>
            <a:spLocks noChangeArrowheads="1"/>
          </p:cNvSpPr>
          <p:nvPr/>
        </p:nvSpPr>
        <p:spPr bwMode="auto">
          <a:xfrm>
            <a:off x="5059363" y="1905000"/>
            <a:ext cx="1066800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3252" name="Rectangle 9"/>
          <p:cNvSpPr>
            <a:spLocks noChangeArrowheads="1"/>
          </p:cNvSpPr>
          <p:nvPr/>
        </p:nvSpPr>
        <p:spPr bwMode="auto">
          <a:xfrm>
            <a:off x="5059363" y="4038600"/>
            <a:ext cx="2286000" cy="144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3253" name="Text Box 10"/>
          <p:cNvSpPr txBox="1">
            <a:spLocks noChangeArrowheads="1"/>
          </p:cNvSpPr>
          <p:nvPr/>
        </p:nvSpPr>
        <p:spPr bwMode="auto">
          <a:xfrm>
            <a:off x="5211764" y="2362201"/>
            <a:ext cx="77617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en-US" sz="1000">
                <a:solidFill>
                  <a:prstClr val="black"/>
                </a:solidFill>
              </a:rPr>
              <a:t>Chlorinator</a:t>
            </a:r>
          </a:p>
        </p:txBody>
      </p:sp>
      <p:sp>
        <p:nvSpPr>
          <p:cNvPr id="53254" name="Text Box 11"/>
          <p:cNvSpPr txBox="1">
            <a:spLocks noChangeArrowheads="1"/>
          </p:cNvSpPr>
          <p:nvPr/>
        </p:nvSpPr>
        <p:spPr bwMode="auto">
          <a:xfrm>
            <a:off x="3733801" y="5029201"/>
            <a:ext cx="87075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en-US" sz="1000">
                <a:solidFill>
                  <a:prstClr val="black"/>
                </a:solidFill>
              </a:rPr>
              <a:t>Solution tank</a:t>
            </a:r>
          </a:p>
        </p:txBody>
      </p:sp>
      <p:sp>
        <p:nvSpPr>
          <p:cNvPr id="53255" name="Line 12"/>
          <p:cNvSpPr>
            <a:spLocks noChangeShapeType="1"/>
          </p:cNvSpPr>
          <p:nvPr/>
        </p:nvSpPr>
        <p:spPr bwMode="auto">
          <a:xfrm>
            <a:off x="3276600" y="41910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28008" name="Group 13"/>
          <p:cNvGrpSpPr>
            <a:grpSpLocks/>
          </p:cNvGrpSpPr>
          <p:nvPr/>
        </p:nvGrpSpPr>
        <p:grpSpPr bwMode="auto">
          <a:xfrm>
            <a:off x="3429000" y="3886200"/>
            <a:ext cx="306388" cy="381000"/>
            <a:chOff x="1200" y="2352"/>
            <a:chExt cx="193" cy="240"/>
          </a:xfrm>
        </p:grpSpPr>
        <p:sp>
          <p:nvSpPr>
            <p:cNvPr id="53389" name="Freeform 14"/>
            <p:cNvSpPr>
              <a:spLocks/>
            </p:cNvSpPr>
            <p:nvPr/>
          </p:nvSpPr>
          <p:spPr bwMode="auto">
            <a:xfrm>
              <a:off x="1200" y="2496"/>
              <a:ext cx="193" cy="96"/>
            </a:xfrm>
            <a:custGeom>
              <a:avLst/>
              <a:gdLst>
                <a:gd name="T0" fmla="*/ 0 w 241"/>
                <a:gd name="T1" fmla="*/ 0 h 139"/>
                <a:gd name="T2" fmla="*/ 0 w 241"/>
                <a:gd name="T3" fmla="*/ 1 h 139"/>
                <a:gd name="T4" fmla="*/ 2 w 241"/>
                <a:gd name="T5" fmla="*/ 0 h 139"/>
                <a:gd name="T6" fmla="*/ 2 w 241"/>
                <a:gd name="T7" fmla="*/ 1 h 139"/>
                <a:gd name="T8" fmla="*/ 0 w 241"/>
                <a:gd name="T9" fmla="*/ 0 h 1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1"/>
                <a:gd name="T16" fmla="*/ 0 h 139"/>
                <a:gd name="T17" fmla="*/ 241 w 241"/>
                <a:gd name="T18" fmla="*/ 139 h 1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1" h="139">
                  <a:moveTo>
                    <a:pt x="0" y="0"/>
                  </a:moveTo>
                  <a:lnTo>
                    <a:pt x="0" y="138"/>
                  </a:lnTo>
                  <a:lnTo>
                    <a:pt x="240" y="0"/>
                  </a:lnTo>
                  <a:lnTo>
                    <a:pt x="240" y="138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390" name="Line 15"/>
            <p:cNvSpPr>
              <a:spLocks noChangeShapeType="1"/>
            </p:cNvSpPr>
            <p:nvPr/>
          </p:nvSpPr>
          <p:spPr bwMode="auto">
            <a:xfrm flipH="1" flipV="1">
              <a:off x="1296" y="2448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391" name="Rectangle 16"/>
            <p:cNvSpPr>
              <a:spLocks noChangeArrowheads="1"/>
            </p:cNvSpPr>
            <p:nvPr/>
          </p:nvSpPr>
          <p:spPr bwMode="auto">
            <a:xfrm>
              <a:off x="1248" y="2352"/>
              <a:ext cx="104" cy="9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28009" name="Group 24"/>
          <p:cNvGrpSpPr>
            <a:grpSpLocks/>
          </p:cNvGrpSpPr>
          <p:nvPr/>
        </p:nvGrpSpPr>
        <p:grpSpPr bwMode="auto">
          <a:xfrm>
            <a:off x="8945563" y="4724400"/>
            <a:ext cx="228600" cy="228600"/>
            <a:chOff x="1632" y="480"/>
            <a:chExt cx="192" cy="240"/>
          </a:xfrm>
        </p:grpSpPr>
        <p:sp>
          <p:nvSpPr>
            <p:cNvPr id="53385" name="Line 25"/>
            <p:cNvSpPr>
              <a:spLocks noChangeShapeType="1"/>
            </p:cNvSpPr>
            <p:nvPr/>
          </p:nvSpPr>
          <p:spPr bwMode="auto">
            <a:xfrm>
              <a:off x="1632" y="480"/>
              <a:ext cx="14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386" name="Line 26"/>
            <p:cNvSpPr>
              <a:spLocks noChangeShapeType="1"/>
            </p:cNvSpPr>
            <p:nvPr/>
          </p:nvSpPr>
          <p:spPr bwMode="auto">
            <a:xfrm>
              <a:off x="1632" y="720"/>
              <a:ext cx="14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387" name="Line 27"/>
            <p:cNvSpPr>
              <a:spLocks noChangeShapeType="1"/>
            </p:cNvSpPr>
            <p:nvPr/>
          </p:nvSpPr>
          <p:spPr bwMode="auto">
            <a:xfrm flipH="1">
              <a:off x="1632" y="480"/>
              <a:ext cx="151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388" name="Line 28"/>
            <p:cNvSpPr>
              <a:spLocks noChangeShapeType="1"/>
            </p:cNvSpPr>
            <p:nvPr/>
          </p:nvSpPr>
          <p:spPr bwMode="auto">
            <a:xfrm>
              <a:off x="1824" y="503"/>
              <a:ext cx="0" cy="19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53259" name="Line 38"/>
          <p:cNvSpPr>
            <a:spLocks noChangeShapeType="1"/>
          </p:cNvSpPr>
          <p:nvPr/>
        </p:nvSpPr>
        <p:spPr bwMode="auto">
          <a:xfrm flipH="1">
            <a:off x="4876801" y="3429000"/>
            <a:ext cx="1825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28012" name="Group 40"/>
          <p:cNvGrpSpPr>
            <a:grpSpLocks/>
          </p:cNvGrpSpPr>
          <p:nvPr/>
        </p:nvGrpSpPr>
        <p:grpSpPr bwMode="auto">
          <a:xfrm>
            <a:off x="2209800" y="4038600"/>
            <a:ext cx="596900" cy="901700"/>
            <a:chOff x="868" y="2020"/>
            <a:chExt cx="376" cy="568"/>
          </a:xfrm>
        </p:grpSpPr>
        <p:sp>
          <p:nvSpPr>
            <p:cNvPr id="53378" name="Rectangle 41"/>
            <p:cNvSpPr>
              <a:spLocks noChangeArrowheads="1"/>
            </p:cNvSpPr>
            <p:nvPr/>
          </p:nvSpPr>
          <p:spPr bwMode="auto">
            <a:xfrm>
              <a:off x="964" y="2212"/>
              <a:ext cx="184" cy="37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53379" name="Rectangle 42"/>
            <p:cNvSpPr>
              <a:spLocks noChangeArrowheads="1"/>
            </p:cNvSpPr>
            <p:nvPr/>
          </p:nvSpPr>
          <p:spPr bwMode="auto">
            <a:xfrm>
              <a:off x="1204" y="2068"/>
              <a:ext cx="40" cy="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53380" name="Rectangle 43"/>
            <p:cNvSpPr>
              <a:spLocks noChangeArrowheads="1"/>
            </p:cNvSpPr>
            <p:nvPr/>
          </p:nvSpPr>
          <p:spPr bwMode="auto">
            <a:xfrm>
              <a:off x="868" y="2068"/>
              <a:ext cx="40" cy="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53381" name="Line 44"/>
            <p:cNvSpPr>
              <a:spLocks noChangeShapeType="1"/>
            </p:cNvSpPr>
            <p:nvPr/>
          </p:nvSpPr>
          <p:spPr bwMode="auto">
            <a:xfrm>
              <a:off x="1200" y="2088"/>
              <a:ext cx="0" cy="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382" name="Rectangle 45"/>
            <p:cNvSpPr>
              <a:spLocks noChangeArrowheads="1"/>
            </p:cNvSpPr>
            <p:nvPr/>
          </p:nvSpPr>
          <p:spPr bwMode="auto">
            <a:xfrm>
              <a:off x="916" y="2020"/>
              <a:ext cx="280" cy="18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53383" name="Line 46"/>
            <p:cNvSpPr>
              <a:spLocks noChangeShapeType="1"/>
            </p:cNvSpPr>
            <p:nvPr/>
          </p:nvSpPr>
          <p:spPr bwMode="auto">
            <a:xfrm>
              <a:off x="912" y="2088"/>
              <a:ext cx="0" cy="52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384" name="Line 47"/>
            <p:cNvSpPr>
              <a:spLocks noChangeShapeType="1"/>
            </p:cNvSpPr>
            <p:nvPr/>
          </p:nvSpPr>
          <p:spPr bwMode="auto">
            <a:xfrm>
              <a:off x="1200" y="2088"/>
              <a:ext cx="0" cy="52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53261" name="Line 48"/>
          <p:cNvSpPr>
            <a:spLocks noChangeShapeType="1"/>
          </p:cNvSpPr>
          <p:nvPr/>
        </p:nvSpPr>
        <p:spPr bwMode="auto">
          <a:xfrm flipV="1">
            <a:off x="3810000" y="34290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62" name="Line 51"/>
          <p:cNvSpPr>
            <a:spLocks noChangeShapeType="1"/>
          </p:cNvSpPr>
          <p:nvPr/>
        </p:nvSpPr>
        <p:spPr bwMode="auto">
          <a:xfrm>
            <a:off x="1828800" y="4191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63" name="Text Box 52"/>
          <p:cNvSpPr txBox="1">
            <a:spLocks noChangeArrowheads="1"/>
          </p:cNvSpPr>
          <p:nvPr/>
        </p:nvSpPr>
        <p:spPr bwMode="auto">
          <a:xfrm>
            <a:off x="1752601" y="3733801"/>
            <a:ext cx="5429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en-US" sz="1000">
                <a:solidFill>
                  <a:prstClr val="black"/>
                </a:solidFill>
              </a:rPr>
              <a:t>Water</a:t>
            </a:r>
          </a:p>
          <a:p>
            <a:pPr>
              <a:defRPr/>
            </a:pPr>
            <a:r>
              <a:rPr lang="en-US" altLang="en-US" sz="1000">
                <a:solidFill>
                  <a:prstClr val="black"/>
                </a:solidFill>
              </a:rPr>
              <a:t>Supply</a:t>
            </a:r>
          </a:p>
        </p:txBody>
      </p:sp>
      <p:sp>
        <p:nvSpPr>
          <p:cNvPr id="53264" name="Text Box 53"/>
          <p:cNvSpPr txBox="1">
            <a:spLocks noChangeArrowheads="1"/>
          </p:cNvSpPr>
          <p:nvPr/>
        </p:nvSpPr>
        <p:spPr bwMode="auto">
          <a:xfrm>
            <a:off x="2697163" y="4937125"/>
            <a:ext cx="4619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en-US" sz="1000">
                <a:solidFill>
                  <a:prstClr val="black"/>
                </a:solidFill>
              </a:rPr>
              <a:t>Inlet</a:t>
            </a:r>
          </a:p>
          <a:p>
            <a:pPr>
              <a:defRPr/>
            </a:pPr>
            <a:r>
              <a:rPr lang="en-US" altLang="en-US" sz="1000">
                <a:solidFill>
                  <a:prstClr val="black"/>
                </a:solidFill>
              </a:rPr>
              <a:t>Filter</a:t>
            </a:r>
          </a:p>
        </p:txBody>
      </p:sp>
      <p:sp>
        <p:nvSpPr>
          <p:cNvPr id="53265" name="Rectangle 54"/>
          <p:cNvSpPr>
            <a:spLocks noChangeArrowheads="1"/>
          </p:cNvSpPr>
          <p:nvPr/>
        </p:nvSpPr>
        <p:spPr bwMode="auto">
          <a:xfrm>
            <a:off x="6818313" y="1816100"/>
            <a:ext cx="450850" cy="546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3266" name="Line 57"/>
          <p:cNvSpPr>
            <a:spLocks noChangeShapeType="1"/>
          </p:cNvSpPr>
          <p:nvPr/>
        </p:nvSpPr>
        <p:spPr bwMode="auto">
          <a:xfrm>
            <a:off x="6126163" y="34290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67" name="Line 58"/>
          <p:cNvSpPr>
            <a:spLocks noChangeShapeType="1"/>
          </p:cNvSpPr>
          <p:nvPr/>
        </p:nvSpPr>
        <p:spPr bwMode="auto">
          <a:xfrm>
            <a:off x="6354763" y="34290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68" name="Line 59"/>
          <p:cNvSpPr>
            <a:spLocks noChangeShapeType="1"/>
          </p:cNvSpPr>
          <p:nvPr/>
        </p:nvSpPr>
        <p:spPr bwMode="auto">
          <a:xfrm>
            <a:off x="7345363" y="51054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69" name="Line 61"/>
          <p:cNvSpPr>
            <a:spLocks noChangeShapeType="1"/>
          </p:cNvSpPr>
          <p:nvPr/>
        </p:nvSpPr>
        <p:spPr bwMode="auto">
          <a:xfrm flipV="1">
            <a:off x="9021763" y="4953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70" name="Line 62"/>
          <p:cNvSpPr>
            <a:spLocks noChangeShapeType="1"/>
          </p:cNvSpPr>
          <p:nvPr/>
        </p:nvSpPr>
        <p:spPr bwMode="auto">
          <a:xfrm flipV="1">
            <a:off x="9021763" y="4495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71" name="Line 64"/>
          <p:cNvSpPr>
            <a:spLocks noChangeShapeType="1"/>
          </p:cNvSpPr>
          <p:nvPr/>
        </p:nvSpPr>
        <p:spPr bwMode="auto">
          <a:xfrm flipH="1">
            <a:off x="7345363" y="45720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72" name="Freeform 65"/>
          <p:cNvSpPr>
            <a:spLocks/>
          </p:cNvSpPr>
          <p:nvPr/>
        </p:nvSpPr>
        <p:spPr bwMode="auto">
          <a:xfrm>
            <a:off x="7573964" y="4495800"/>
            <a:ext cx="230187" cy="152400"/>
          </a:xfrm>
          <a:custGeom>
            <a:avLst/>
            <a:gdLst>
              <a:gd name="T0" fmla="*/ 2147483646 w 289"/>
              <a:gd name="T1" fmla="*/ 2147483646 h 193"/>
              <a:gd name="T2" fmla="*/ 2147483646 w 289"/>
              <a:gd name="T3" fmla="*/ 0 h 193"/>
              <a:gd name="T4" fmla="*/ 0 w 289"/>
              <a:gd name="T5" fmla="*/ 2147483646 h 193"/>
              <a:gd name="T6" fmla="*/ 0 w 289"/>
              <a:gd name="T7" fmla="*/ 0 h 193"/>
              <a:gd name="T8" fmla="*/ 2147483646 w 289"/>
              <a:gd name="T9" fmla="*/ 2147483646 h 19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9"/>
              <a:gd name="T16" fmla="*/ 0 h 193"/>
              <a:gd name="T17" fmla="*/ 289 w 289"/>
              <a:gd name="T18" fmla="*/ 193 h 19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9" h="193">
                <a:moveTo>
                  <a:pt x="288" y="192"/>
                </a:moveTo>
                <a:lnTo>
                  <a:pt x="288" y="0"/>
                </a:lnTo>
                <a:lnTo>
                  <a:pt x="0" y="192"/>
                </a:lnTo>
                <a:lnTo>
                  <a:pt x="0" y="0"/>
                </a:lnTo>
                <a:lnTo>
                  <a:pt x="288" y="192"/>
                </a:lnTo>
              </a:path>
            </a:pathLst>
          </a:custGeom>
          <a:noFill/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73" name="Line 66"/>
          <p:cNvSpPr>
            <a:spLocks noChangeShapeType="1"/>
          </p:cNvSpPr>
          <p:nvPr/>
        </p:nvSpPr>
        <p:spPr bwMode="auto">
          <a:xfrm>
            <a:off x="7802563" y="4572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74" name="Freeform 67"/>
          <p:cNvSpPr>
            <a:spLocks/>
          </p:cNvSpPr>
          <p:nvPr/>
        </p:nvSpPr>
        <p:spPr bwMode="auto">
          <a:xfrm rot="-5400000">
            <a:off x="8906669" y="4306094"/>
            <a:ext cx="230188" cy="152400"/>
          </a:xfrm>
          <a:custGeom>
            <a:avLst/>
            <a:gdLst>
              <a:gd name="T0" fmla="*/ 2147483646 w 289"/>
              <a:gd name="T1" fmla="*/ 2147483646 h 193"/>
              <a:gd name="T2" fmla="*/ 2147483646 w 289"/>
              <a:gd name="T3" fmla="*/ 0 h 193"/>
              <a:gd name="T4" fmla="*/ 0 w 289"/>
              <a:gd name="T5" fmla="*/ 2147483646 h 193"/>
              <a:gd name="T6" fmla="*/ 0 w 289"/>
              <a:gd name="T7" fmla="*/ 0 h 193"/>
              <a:gd name="T8" fmla="*/ 2147483646 w 289"/>
              <a:gd name="T9" fmla="*/ 2147483646 h 19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9"/>
              <a:gd name="T16" fmla="*/ 0 h 193"/>
              <a:gd name="T17" fmla="*/ 289 w 289"/>
              <a:gd name="T18" fmla="*/ 193 h 19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9" h="193">
                <a:moveTo>
                  <a:pt x="288" y="192"/>
                </a:moveTo>
                <a:lnTo>
                  <a:pt x="288" y="0"/>
                </a:lnTo>
                <a:lnTo>
                  <a:pt x="0" y="192"/>
                </a:lnTo>
                <a:lnTo>
                  <a:pt x="0" y="0"/>
                </a:lnTo>
                <a:lnTo>
                  <a:pt x="288" y="192"/>
                </a:lnTo>
              </a:path>
            </a:pathLst>
          </a:custGeom>
          <a:noFill/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75" name="Line 68"/>
          <p:cNvSpPr>
            <a:spLocks noChangeShapeType="1"/>
          </p:cNvSpPr>
          <p:nvPr/>
        </p:nvSpPr>
        <p:spPr bwMode="auto">
          <a:xfrm flipV="1">
            <a:off x="9021763" y="36576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76" name="Line 69"/>
          <p:cNvSpPr>
            <a:spLocks noChangeShapeType="1"/>
          </p:cNvSpPr>
          <p:nvPr/>
        </p:nvSpPr>
        <p:spPr bwMode="auto">
          <a:xfrm flipV="1">
            <a:off x="9021764" y="3656014"/>
            <a:ext cx="884237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77" name="Text Box 70"/>
          <p:cNvSpPr txBox="1">
            <a:spLocks noChangeArrowheads="1"/>
          </p:cNvSpPr>
          <p:nvPr/>
        </p:nvSpPr>
        <p:spPr bwMode="auto">
          <a:xfrm>
            <a:off x="9906000" y="3313114"/>
            <a:ext cx="6604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en-US" sz="1000">
                <a:solidFill>
                  <a:prstClr val="black"/>
                </a:solidFill>
              </a:rPr>
              <a:t>Chlorine </a:t>
            </a:r>
          </a:p>
          <a:p>
            <a:pPr algn="ctr">
              <a:defRPr/>
            </a:pPr>
            <a:r>
              <a:rPr lang="en-US" altLang="en-US" sz="1000">
                <a:solidFill>
                  <a:prstClr val="black"/>
                </a:solidFill>
              </a:rPr>
              <a:t>Solution</a:t>
            </a:r>
          </a:p>
          <a:p>
            <a:pPr algn="ctr">
              <a:defRPr/>
            </a:pPr>
            <a:r>
              <a:rPr lang="en-US" altLang="en-US" sz="1000">
                <a:solidFill>
                  <a:prstClr val="black"/>
                </a:solidFill>
              </a:rPr>
              <a:t>Out</a:t>
            </a:r>
          </a:p>
        </p:txBody>
      </p:sp>
      <p:sp>
        <p:nvSpPr>
          <p:cNvPr id="53278" name="Text Box 71"/>
          <p:cNvSpPr txBox="1">
            <a:spLocks noChangeArrowheads="1"/>
          </p:cNvSpPr>
          <p:nvPr/>
        </p:nvSpPr>
        <p:spPr bwMode="auto">
          <a:xfrm>
            <a:off x="7394576" y="3962400"/>
            <a:ext cx="49244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en-US" sz="1000">
                <a:solidFill>
                  <a:prstClr val="black"/>
                </a:solidFill>
              </a:rPr>
              <a:t>Pump</a:t>
            </a:r>
          </a:p>
          <a:p>
            <a:pPr>
              <a:defRPr/>
            </a:pPr>
            <a:r>
              <a:rPr lang="en-US" altLang="en-US" sz="1000">
                <a:solidFill>
                  <a:prstClr val="black"/>
                </a:solidFill>
              </a:rPr>
              <a:t>Prime</a:t>
            </a:r>
          </a:p>
          <a:p>
            <a:pPr>
              <a:defRPr/>
            </a:pPr>
            <a:r>
              <a:rPr lang="en-US" altLang="en-US" sz="1000">
                <a:solidFill>
                  <a:prstClr val="black"/>
                </a:solidFill>
              </a:rPr>
              <a:t>Valve</a:t>
            </a:r>
          </a:p>
        </p:txBody>
      </p:sp>
      <p:sp>
        <p:nvSpPr>
          <p:cNvPr id="53279" name="Line 72"/>
          <p:cNvSpPr>
            <a:spLocks noChangeShapeType="1"/>
          </p:cNvSpPr>
          <p:nvPr/>
        </p:nvSpPr>
        <p:spPr bwMode="auto">
          <a:xfrm flipV="1">
            <a:off x="3611563" y="1447800"/>
            <a:ext cx="0" cy="24384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80" name="Line 73"/>
          <p:cNvSpPr>
            <a:spLocks noChangeShapeType="1"/>
          </p:cNvSpPr>
          <p:nvPr/>
        </p:nvSpPr>
        <p:spPr bwMode="auto">
          <a:xfrm>
            <a:off x="3611563" y="1447800"/>
            <a:ext cx="42672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81" name="Text Box 75"/>
          <p:cNvSpPr txBox="1">
            <a:spLocks noChangeArrowheads="1"/>
          </p:cNvSpPr>
          <p:nvPr/>
        </p:nvSpPr>
        <p:spPr bwMode="auto">
          <a:xfrm>
            <a:off x="3687763" y="43434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3282" name="Text Box 80"/>
          <p:cNvSpPr txBox="1">
            <a:spLocks noChangeArrowheads="1"/>
          </p:cNvSpPr>
          <p:nvPr/>
        </p:nvSpPr>
        <p:spPr bwMode="auto">
          <a:xfrm>
            <a:off x="3306763" y="4251326"/>
            <a:ext cx="647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en-US" sz="1000" dirty="0">
                <a:solidFill>
                  <a:prstClr val="black"/>
                </a:solidFill>
              </a:rPr>
              <a:t>Solenoid</a:t>
            </a:r>
          </a:p>
          <a:p>
            <a:pPr>
              <a:defRPr/>
            </a:pPr>
            <a:r>
              <a:rPr lang="en-US" altLang="en-US" sz="1000" dirty="0">
                <a:solidFill>
                  <a:prstClr val="black"/>
                </a:solidFill>
              </a:rPr>
              <a:t>Valve</a:t>
            </a:r>
          </a:p>
        </p:txBody>
      </p:sp>
      <p:sp>
        <p:nvSpPr>
          <p:cNvPr id="53283" name="Rectangle 81"/>
          <p:cNvSpPr>
            <a:spLocks noChangeArrowheads="1"/>
          </p:cNvSpPr>
          <p:nvPr/>
        </p:nvSpPr>
        <p:spPr bwMode="auto">
          <a:xfrm>
            <a:off x="6735763" y="1752600"/>
            <a:ext cx="1066800" cy="137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3284" name="Text Box 82"/>
          <p:cNvSpPr txBox="1">
            <a:spLocks noChangeArrowheads="1"/>
          </p:cNvSpPr>
          <p:nvPr/>
        </p:nvSpPr>
        <p:spPr bwMode="auto">
          <a:xfrm>
            <a:off x="6934201" y="2667000"/>
            <a:ext cx="7413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en-US" sz="800">
                <a:solidFill>
                  <a:prstClr val="black"/>
                </a:solidFill>
              </a:rPr>
              <a:t>HOA Switch</a:t>
            </a:r>
          </a:p>
        </p:txBody>
      </p:sp>
      <p:sp>
        <p:nvSpPr>
          <p:cNvPr id="53285" name="Line 83"/>
          <p:cNvSpPr>
            <a:spLocks noChangeShapeType="1"/>
          </p:cNvSpPr>
          <p:nvPr/>
        </p:nvSpPr>
        <p:spPr bwMode="auto">
          <a:xfrm flipH="1">
            <a:off x="7802563" y="2743200"/>
            <a:ext cx="11430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86" name="Line 84"/>
          <p:cNvSpPr>
            <a:spLocks noChangeShapeType="1"/>
          </p:cNvSpPr>
          <p:nvPr/>
        </p:nvSpPr>
        <p:spPr bwMode="auto">
          <a:xfrm flipV="1">
            <a:off x="7878763" y="1447800"/>
            <a:ext cx="0" cy="8382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87" name="Line 89"/>
          <p:cNvSpPr>
            <a:spLocks noChangeShapeType="1"/>
          </p:cNvSpPr>
          <p:nvPr/>
        </p:nvSpPr>
        <p:spPr bwMode="auto">
          <a:xfrm flipH="1">
            <a:off x="7802563" y="2286000"/>
            <a:ext cx="762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88" name="Text Box 90"/>
          <p:cNvSpPr txBox="1">
            <a:spLocks noChangeArrowheads="1"/>
          </p:cNvSpPr>
          <p:nvPr/>
        </p:nvSpPr>
        <p:spPr bwMode="auto">
          <a:xfrm>
            <a:off x="8161338" y="5357814"/>
            <a:ext cx="7286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en-US" sz="1000">
                <a:solidFill>
                  <a:prstClr val="black"/>
                </a:solidFill>
              </a:rPr>
              <a:t>Discharge</a:t>
            </a:r>
          </a:p>
          <a:p>
            <a:pPr>
              <a:defRPr/>
            </a:pPr>
            <a:r>
              <a:rPr lang="en-US" altLang="en-US" sz="1000">
                <a:solidFill>
                  <a:prstClr val="black"/>
                </a:solidFill>
              </a:rPr>
              <a:t>Pump</a:t>
            </a:r>
          </a:p>
        </p:txBody>
      </p:sp>
      <p:grpSp>
        <p:nvGrpSpPr>
          <p:cNvPr id="128041" name="Group 91"/>
          <p:cNvGrpSpPr>
            <a:grpSpLocks/>
          </p:cNvGrpSpPr>
          <p:nvPr/>
        </p:nvGrpSpPr>
        <p:grpSpPr bwMode="auto">
          <a:xfrm>
            <a:off x="8183563" y="3276600"/>
            <a:ext cx="609600" cy="1981200"/>
            <a:chOff x="3360" y="2208"/>
            <a:chExt cx="384" cy="1248"/>
          </a:xfrm>
        </p:grpSpPr>
        <p:sp>
          <p:nvSpPr>
            <p:cNvPr id="53357" name="Rectangle 92"/>
            <p:cNvSpPr>
              <a:spLocks noChangeArrowheads="1"/>
            </p:cNvSpPr>
            <p:nvPr/>
          </p:nvSpPr>
          <p:spPr bwMode="auto">
            <a:xfrm>
              <a:off x="3456" y="2784"/>
              <a:ext cx="192" cy="67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53358" name="Line 93"/>
            <p:cNvSpPr>
              <a:spLocks noChangeShapeType="1"/>
            </p:cNvSpPr>
            <p:nvPr/>
          </p:nvSpPr>
          <p:spPr bwMode="auto">
            <a:xfrm>
              <a:off x="3456" y="3312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359" name="Line 94"/>
            <p:cNvSpPr>
              <a:spLocks noChangeShapeType="1"/>
            </p:cNvSpPr>
            <p:nvPr/>
          </p:nvSpPr>
          <p:spPr bwMode="auto">
            <a:xfrm>
              <a:off x="3648" y="3408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360" name="Line 95"/>
            <p:cNvSpPr>
              <a:spLocks noChangeShapeType="1"/>
            </p:cNvSpPr>
            <p:nvPr/>
          </p:nvSpPr>
          <p:spPr bwMode="auto">
            <a:xfrm>
              <a:off x="3648" y="3360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361" name="Line 96"/>
            <p:cNvSpPr>
              <a:spLocks noChangeShapeType="1"/>
            </p:cNvSpPr>
            <p:nvPr/>
          </p:nvSpPr>
          <p:spPr bwMode="auto">
            <a:xfrm>
              <a:off x="3696" y="3312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128114" name="Group 97"/>
            <p:cNvGrpSpPr>
              <a:grpSpLocks/>
            </p:cNvGrpSpPr>
            <p:nvPr/>
          </p:nvGrpSpPr>
          <p:grpSpPr bwMode="auto">
            <a:xfrm flipH="1">
              <a:off x="3408" y="3312"/>
              <a:ext cx="48" cy="144"/>
              <a:chOff x="3312" y="3312"/>
              <a:chExt cx="48" cy="144"/>
            </a:xfrm>
          </p:grpSpPr>
          <p:sp>
            <p:nvSpPr>
              <p:cNvPr id="53375" name="Line 98"/>
              <p:cNvSpPr>
                <a:spLocks noChangeShapeType="1"/>
              </p:cNvSpPr>
              <p:nvPr/>
            </p:nvSpPr>
            <p:spPr bwMode="auto">
              <a:xfrm>
                <a:off x="3312" y="3408"/>
                <a:ext cx="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3376" name="Line 99"/>
              <p:cNvSpPr>
                <a:spLocks noChangeShapeType="1"/>
              </p:cNvSpPr>
              <p:nvPr/>
            </p:nvSpPr>
            <p:spPr bwMode="auto">
              <a:xfrm>
                <a:off x="3312" y="3360"/>
                <a:ext cx="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3377" name="Line 100"/>
              <p:cNvSpPr>
                <a:spLocks noChangeShapeType="1"/>
              </p:cNvSpPr>
              <p:nvPr/>
            </p:nvSpPr>
            <p:spPr bwMode="auto">
              <a:xfrm>
                <a:off x="3360" y="3312"/>
                <a:ext cx="0" cy="144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53363" name="Line 101"/>
            <p:cNvSpPr>
              <a:spLocks noChangeShapeType="1"/>
            </p:cNvSpPr>
            <p:nvPr/>
          </p:nvSpPr>
          <p:spPr bwMode="auto">
            <a:xfrm>
              <a:off x="3456" y="3456"/>
              <a:ext cx="19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364" name="Rectangle 102"/>
            <p:cNvSpPr>
              <a:spLocks noChangeArrowheads="1"/>
            </p:cNvSpPr>
            <p:nvPr/>
          </p:nvSpPr>
          <p:spPr bwMode="auto">
            <a:xfrm>
              <a:off x="3456" y="2736"/>
              <a:ext cx="192" cy="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53365" name="Rectangle 103"/>
            <p:cNvSpPr>
              <a:spLocks noChangeArrowheads="1"/>
            </p:cNvSpPr>
            <p:nvPr/>
          </p:nvSpPr>
          <p:spPr bwMode="auto">
            <a:xfrm>
              <a:off x="3408" y="2256"/>
              <a:ext cx="288" cy="38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53366" name="Line 104"/>
            <p:cNvSpPr>
              <a:spLocks noChangeShapeType="1"/>
            </p:cNvSpPr>
            <p:nvPr/>
          </p:nvSpPr>
          <p:spPr bwMode="auto">
            <a:xfrm>
              <a:off x="3504" y="2640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367" name="Line 105"/>
            <p:cNvSpPr>
              <a:spLocks noChangeShapeType="1"/>
            </p:cNvSpPr>
            <p:nvPr/>
          </p:nvSpPr>
          <p:spPr bwMode="auto">
            <a:xfrm>
              <a:off x="3600" y="2640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368" name="Line 106"/>
            <p:cNvSpPr>
              <a:spLocks noChangeShapeType="1"/>
            </p:cNvSpPr>
            <p:nvPr/>
          </p:nvSpPr>
          <p:spPr bwMode="auto">
            <a:xfrm>
              <a:off x="3408" y="2592"/>
              <a:ext cx="2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369" name="Arc 107"/>
            <p:cNvSpPr>
              <a:spLocks/>
            </p:cNvSpPr>
            <p:nvPr/>
          </p:nvSpPr>
          <p:spPr bwMode="auto">
            <a:xfrm>
              <a:off x="3696" y="2208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370" name="Arc 108"/>
            <p:cNvSpPr>
              <a:spLocks/>
            </p:cNvSpPr>
            <p:nvPr/>
          </p:nvSpPr>
          <p:spPr bwMode="auto">
            <a:xfrm flipH="1">
              <a:off x="3360" y="2208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371" name="Line 109"/>
            <p:cNvSpPr>
              <a:spLocks noChangeShapeType="1"/>
            </p:cNvSpPr>
            <p:nvPr/>
          </p:nvSpPr>
          <p:spPr bwMode="auto">
            <a:xfrm flipH="1">
              <a:off x="3360" y="2256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372" name="Line 110"/>
            <p:cNvSpPr>
              <a:spLocks noChangeShapeType="1"/>
            </p:cNvSpPr>
            <p:nvPr/>
          </p:nvSpPr>
          <p:spPr bwMode="auto">
            <a:xfrm flipH="1">
              <a:off x="3696" y="2256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373" name="Line 111"/>
            <p:cNvSpPr>
              <a:spLocks noChangeShapeType="1"/>
            </p:cNvSpPr>
            <p:nvPr/>
          </p:nvSpPr>
          <p:spPr bwMode="auto">
            <a:xfrm>
              <a:off x="3408" y="2208"/>
              <a:ext cx="2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374" name="Rectangle 112"/>
            <p:cNvSpPr>
              <a:spLocks noChangeArrowheads="1"/>
            </p:cNvSpPr>
            <p:nvPr/>
          </p:nvSpPr>
          <p:spPr bwMode="auto">
            <a:xfrm>
              <a:off x="3696" y="2304"/>
              <a:ext cx="48" cy="9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53290" name="Line 113"/>
          <p:cNvSpPr>
            <a:spLocks noChangeShapeType="1"/>
          </p:cNvSpPr>
          <p:nvPr/>
        </p:nvSpPr>
        <p:spPr bwMode="auto">
          <a:xfrm flipH="1" flipV="1">
            <a:off x="8183563" y="4038600"/>
            <a:ext cx="228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91" name="Line 114"/>
          <p:cNvSpPr>
            <a:spLocks noChangeShapeType="1"/>
          </p:cNvSpPr>
          <p:nvPr/>
        </p:nvSpPr>
        <p:spPr bwMode="auto">
          <a:xfrm>
            <a:off x="8183563" y="4038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92" name="Line 115"/>
          <p:cNvSpPr>
            <a:spLocks noChangeShapeType="1"/>
          </p:cNvSpPr>
          <p:nvPr/>
        </p:nvSpPr>
        <p:spPr bwMode="auto">
          <a:xfrm>
            <a:off x="8716963" y="5105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93" name="Rectangle 116"/>
          <p:cNvSpPr>
            <a:spLocks noChangeArrowheads="1"/>
          </p:cNvSpPr>
          <p:nvPr/>
        </p:nvSpPr>
        <p:spPr bwMode="auto">
          <a:xfrm>
            <a:off x="4983163" y="3657600"/>
            <a:ext cx="1219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3294" name="Rectangle 117"/>
          <p:cNvSpPr>
            <a:spLocks noChangeArrowheads="1"/>
          </p:cNvSpPr>
          <p:nvPr/>
        </p:nvSpPr>
        <p:spPr bwMode="auto">
          <a:xfrm>
            <a:off x="6888163" y="1905000"/>
            <a:ext cx="304800" cy="152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3295" name="Oval 118"/>
          <p:cNvSpPr>
            <a:spLocks noChangeArrowheads="1"/>
          </p:cNvSpPr>
          <p:nvPr/>
        </p:nvSpPr>
        <p:spPr bwMode="auto">
          <a:xfrm>
            <a:off x="6888163" y="2057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3296" name="Oval 119"/>
          <p:cNvSpPr>
            <a:spLocks noChangeArrowheads="1"/>
          </p:cNvSpPr>
          <p:nvPr/>
        </p:nvSpPr>
        <p:spPr bwMode="auto">
          <a:xfrm>
            <a:off x="7040563" y="2057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3297" name="Oval 120"/>
          <p:cNvSpPr>
            <a:spLocks noChangeArrowheads="1"/>
          </p:cNvSpPr>
          <p:nvPr/>
        </p:nvSpPr>
        <p:spPr bwMode="auto">
          <a:xfrm>
            <a:off x="6964363" y="2057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3298" name="Oval 121"/>
          <p:cNvSpPr>
            <a:spLocks noChangeArrowheads="1"/>
          </p:cNvSpPr>
          <p:nvPr/>
        </p:nvSpPr>
        <p:spPr bwMode="auto">
          <a:xfrm>
            <a:off x="7116763" y="2057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3299" name="Line 123"/>
          <p:cNvSpPr>
            <a:spLocks noChangeShapeType="1"/>
          </p:cNvSpPr>
          <p:nvPr/>
        </p:nvSpPr>
        <p:spPr bwMode="auto">
          <a:xfrm>
            <a:off x="6202363" y="3733800"/>
            <a:ext cx="2286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300" name="Line 124"/>
          <p:cNvSpPr>
            <a:spLocks noChangeShapeType="1"/>
          </p:cNvSpPr>
          <p:nvPr/>
        </p:nvSpPr>
        <p:spPr bwMode="auto">
          <a:xfrm flipV="1">
            <a:off x="6430963" y="1676400"/>
            <a:ext cx="0" cy="20574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301" name="Line 125"/>
          <p:cNvSpPr>
            <a:spLocks noChangeShapeType="1"/>
          </p:cNvSpPr>
          <p:nvPr/>
        </p:nvSpPr>
        <p:spPr bwMode="auto">
          <a:xfrm>
            <a:off x="6430963" y="1676400"/>
            <a:ext cx="4572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302" name="Line 126"/>
          <p:cNvSpPr>
            <a:spLocks noChangeShapeType="1"/>
          </p:cNvSpPr>
          <p:nvPr/>
        </p:nvSpPr>
        <p:spPr bwMode="auto">
          <a:xfrm>
            <a:off x="6888163" y="1676400"/>
            <a:ext cx="0" cy="762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303" name="Line 127"/>
          <p:cNvSpPr>
            <a:spLocks noChangeShapeType="1"/>
          </p:cNvSpPr>
          <p:nvPr/>
        </p:nvSpPr>
        <p:spPr bwMode="auto">
          <a:xfrm>
            <a:off x="8945563" y="2743200"/>
            <a:ext cx="0" cy="7620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304" name="Line 128"/>
          <p:cNvSpPr>
            <a:spLocks noChangeShapeType="1"/>
          </p:cNvSpPr>
          <p:nvPr/>
        </p:nvSpPr>
        <p:spPr bwMode="auto">
          <a:xfrm flipH="1">
            <a:off x="8793163" y="3505200"/>
            <a:ext cx="1524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305" name="Text Box 130"/>
          <p:cNvSpPr txBox="1">
            <a:spLocks noChangeArrowheads="1"/>
          </p:cNvSpPr>
          <p:nvPr/>
        </p:nvSpPr>
        <p:spPr bwMode="auto">
          <a:xfrm>
            <a:off x="4953001" y="3657600"/>
            <a:ext cx="1298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en-US" sz="1000">
                <a:solidFill>
                  <a:srgbClr val="FF0000"/>
                </a:solidFill>
              </a:rPr>
              <a:t>      Weight Scale</a:t>
            </a:r>
          </a:p>
          <a:p>
            <a:pPr>
              <a:defRPr/>
            </a:pPr>
            <a:r>
              <a:rPr lang="en-US" altLang="en-US" sz="1000">
                <a:solidFill>
                  <a:srgbClr val="FF0000"/>
                </a:solidFill>
              </a:rPr>
              <a:t>W/Low Tablet Alarm</a:t>
            </a:r>
          </a:p>
        </p:txBody>
      </p:sp>
      <p:sp>
        <p:nvSpPr>
          <p:cNvPr id="53306" name="Text Box 159"/>
          <p:cNvSpPr txBox="1">
            <a:spLocks noChangeArrowheads="1"/>
          </p:cNvSpPr>
          <p:nvPr/>
        </p:nvSpPr>
        <p:spPr bwMode="auto">
          <a:xfrm>
            <a:off x="3962401" y="2743200"/>
            <a:ext cx="105509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en-US" sz="1000">
                <a:solidFill>
                  <a:prstClr val="black"/>
                </a:solidFill>
              </a:rPr>
              <a:t>Flow Meters and</a:t>
            </a:r>
          </a:p>
          <a:p>
            <a:pPr>
              <a:defRPr/>
            </a:pPr>
            <a:r>
              <a:rPr lang="en-US" altLang="en-US" sz="1000">
                <a:solidFill>
                  <a:prstClr val="black"/>
                </a:solidFill>
              </a:rPr>
              <a:t>Flow Control</a:t>
            </a:r>
          </a:p>
          <a:p>
            <a:pPr>
              <a:defRPr/>
            </a:pPr>
            <a:r>
              <a:rPr lang="en-US" altLang="en-US" sz="1000">
                <a:solidFill>
                  <a:prstClr val="black"/>
                </a:solidFill>
              </a:rPr>
              <a:t>Gate Valves</a:t>
            </a:r>
          </a:p>
        </p:txBody>
      </p:sp>
      <p:sp>
        <p:nvSpPr>
          <p:cNvPr id="53307" name="Text Box 160"/>
          <p:cNvSpPr txBox="1">
            <a:spLocks noChangeArrowheads="1"/>
          </p:cNvSpPr>
          <p:nvPr/>
        </p:nvSpPr>
        <p:spPr bwMode="auto">
          <a:xfrm>
            <a:off x="9167181" y="4191001"/>
            <a:ext cx="1001712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en-US" sz="1000" dirty="0">
                <a:solidFill>
                  <a:prstClr val="black"/>
                </a:solidFill>
              </a:rPr>
              <a:t>Discharge Flow</a:t>
            </a:r>
          </a:p>
          <a:p>
            <a:pPr>
              <a:defRPr/>
            </a:pPr>
            <a:r>
              <a:rPr lang="en-US" altLang="en-US" sz="1000" dirty="0">
                <a:solidFill>
                  <a:prstClr val="black"/>
                </a:solidFill>
              </a:rPr>
              <a:t> Gate Valve</a:t>
            </a:r>
          </a:p>
          <a:p>
            <a:pPr>
              <a:defRPr/>
            </a:pPr>
            <a:endParaRPr lang="en-US" altLang="en-US" sz="1000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US" altLang="en-US" sz="1000" dirty="0">
                <a:solidFill>
                  <a:prstClr val="black"/>
                </a:solidFill>
              </a:rPr>
              <a:t>Discharge </a:t>
            </a:r>
          </a:p>
          <a:p>
            <a:pPr>
              <a:defRPr/>
            </a:pPr>
            <a:r>
              <a:rPr lang="en-US" altLang="en-US" sz="1000" dirty="0">
                <a:solidFill>
                  <a:prstClr val="black"/>
                </a:solidFill>
              </a:rPr>
              <a:t>Check Valve</a:t>
            </a:r>
          </a:p>
        </p:txBody>
      </p:sp>
      <p:sp>
        <p:nvSpPr>
          <p:cNvPr id="53308" name="Text Box 161"/>
          <p:cNvSpPr txBox="1">
            <a:spLocks noChangeArrowheads="1"/>
          </p:cNvSpPr>
          <p:nvPr/>
        </p:nvSpPr>
        <p:spPr bwMode="auto">
          <a:xfrm>
            <a:off x="7726363" y="2286001"/>
            <a:ext cx="9826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en-US" sz="1000">
                <a:solidFill>
                  <a:prstClr val="black"/>
                </a:solidFill>
              </a:rPr>
              <a:t> Electrical Box</a:t>
            </a:r>
          </a:p>
          <a:p>
            <a:pPr>
              <a:defRPr/>
            </a:pPr>
            <a:r>
              <a:rPr lang="en-US" altLang="en-US" sz="1000">
                <a:solidFill>
                  <a:prstClr val="black"/>
                </a:solidFill>
              </a:rPr>
              <a:t>And Panel</a:t>
            </a:r>
          </a:p>
        </p:txBody>
      </p:sp>
      <p:sp>
        <p:nvSpPr>
          <p:cNvPr id="53309" name="Rectangle 162"/>
          <p:cNvSpPr>
            <a:spLocks noChangeArrowheads="1"/>
          </p:cNvSpPr>
          <p:nvPr/>
        </p:nvSpPr>
        <p:spPr bwMode="auto">
          <a:xfrm>
            <a:off x="3505200" y="685801"/>
            <a:ext cx="6083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en-US" u="sng" dirty="0">
                <a:solidFill>
                  <a:prstClr val="black"/>
                </a:solidFill>
              </a:rPr>
              <a:t>SYSTEM DESCRIPTION – POWERPRO</a:t>
            </a:r>
            <a:r>
              <a:rPr lang="en-US" altLang="en-US" u="sng" dirty="0">
                <a:solidFill>
                  <a:prstClr val="black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</a:t>
            </a:r>
            <a:r>
              <a:rPr lang="en-US" altLang="en-US" u="sng" dirty="0">
                <a:solidFill>
                  <a:prstClr val="black"/>
                </a:solidFill>
              </a:rPr>
              <a:t>  </a:t>
            </a:r>
          </a:p>
        </p:txBody>
      </p:sp>
      <p:sp>
        <p:nvSpPr>
          <p:cNvPr id="53310" name="Line 196"/>
          <p:cNvSpPr>
            <a:spLocks noChangeShapeType="1"/>
          </p:cNvSpPr>
          <p:nvPr/>
        </p:nvSpPr>
        <p:spPr bwMode="auto">
          <a:xfrm flipH="1" flipV="1">
            <a:off x="3810000" y="34290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311" name="Rectangle 208"/>
          <p:cNvSpPr>
            <a:spLocks noChangeArrowheads="1"/>
          </p:cNvSpPr>
          <p:nvPr/>
        </p:nvSpPr>
        <p:spPr bwMode="auto">
          <a:xfrm>
            <a:off x="3886200" y="3352800"/>
            <a:ext cx="1524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3312" name="Line 211"/>
          <p:cNvSpPr>
            <a:spLocks noChangeShapeType="1"/>
          </p:cNvSpPr>
          <p:nvPr/>
        </p:nvSpPr>
        <p:spPr bwMode="auto">
          <a:xfrm flipV="1">
            <a:off x="7162800" y="1600200"/>
            <a:ext cx="0" cy="1524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313" name="Line 213"/>
          <p:cNvSpPr>
            <a:spLocks noChangeShapeType="1"/>
          </p:cNvSpPr>
          <p:nvPr/>
        </p:nvSpPr>
        <p:spPr bwMode="auto">
          <a:xfrm flipH="1">
            <a:off x="3962400" y="1600200"/>
            <a:ext cx="32004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314" name="Line 214"/>
          <p:cNvSpPr>
            <a:spLocks noChangeShapeType="1"/>
          </p:cNvSpPr>
          <p:nvPr/>
        </p:nvSpPr>
        <p:spPr bwMode="auto">
          <a:xfrm flipH="1">
            <a:off x="3962400" y="1600200"/>
            <a:ext cx="0" cy="1752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315" name="Oval 142"/>
          <p:cNvSpPr>
            <a:spLocks noChangeArrowheads="1"/>
          </p:cNvSpPr>
          <p:nvPr/>
        </p:nvSpPr>
        <p:spPr bwMode="auto">
          <a:xfrm>
            <a:off x="7543800" y="1981200"/>
            <a:ext cx="152400" cy="1524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endParaRPr lang="en-US" altLang="en-US" sz="1200">
              <a:solidFill>
                <a:prstClr val="black"/>
              </a:solidFill>
            </a:endParaRPr>
          </a:p>
        </p:txBody>
      </p:sp>
      <p:sp>
        <p:nvSpPr>
          <p:cNvPr id="53316" name="TextBox 143"/>
          <p:cNvSpPr txBox="1">
            <a:spLocks noChangeArrowheads="1"/>
          </p:cNvSpPr>
          <p:nvPr/>
        </p:nvSpPr>
        <p:spPr bwMode="auto">
          <a:xfrm>
            <a:off x="8229600" y="1295401"/>
            <a:ext cx="903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en-US" sz="1200">
                <a:solidFill>
                  <a:prstClr val="black"/>
                </a:solidFill>
              </a:rPr>
              <a:t>3 Phase </a:t>
            </a:r>
          </a:p>
          <a:p>
            <a:pPr>
              <a:defRPr/>
            </a:pPr>
            <a:r>
              <a:rPr lang="en-US" altLang="en-US" sz="1200">
                <a:solidFill>
                  <a:prstClr val="black"/>
                </a:solidFill>
              </a:rPr>
              <a:t>Disconnect</a:t>
            </a:r>
          </a:p>
        </p:txBody>
      </p:sp>
      <p:cxnSp>
        <p:nvCxnSpPr>
          <p:cNvPr id="128069" name="Straight Arrow Connector 145"/>
          <p:cNvCxnSpPr>
            <a:cxnSpLocks noChangeShapeType="1"/>
            <a:endCxn id="53315" idx="6"/>
          </p:cNvCxnSpPr>
          <p:nvPr/>
        </p:nvCxnSpPr>
        <p:spPr bwMode="auto">
          <a:xfrm flipH="1">
            <a:off x="7696200" y="1676400"/>
            <a:ext cx="533400" cy="3810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318" name="Oval 146"/>
          <p:cNvSpPr>
            <a:spLocks noChangeArrowheads="1"/>
          </p:cNvSpPr>
          <p:nvPr/>
        </p:nvSpPr>
        <p:spPr bwMode="auto">
          <a:xfrm>
            <a:off x="6781800" y="2743200"/>
            <a:ext cx="152400" cy="1524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endParaRPr lang="en-US" altLang="en-US" sz="1200">
              <a:solidFill>
                <a:prstClr val="black"/>
              </a:solidFill>
            </a:endParaRPr>
          </a:p>
        </p:txBody>
      </p:sp>
      <p:grpSp>
        <p:nvGrpSpPr>
          <p:cNvPr id="128071" name="Group 117"/>
          <p:cNvGrpSpPr>
            <a:grpSpLocks/>
          </p:cNvGrpSpPr>
          <p:nvPr/>
        </p:nvGrpSpPr>
        <p:grpSpPr bwMode="auto">
          <a:xfrm>
            <a:off x="2895600" y="3886200"/>
            <a:ext cx="381000" cy="381000"/>
            <a:chOff x="624" y="960"/>
            <a:chExt cx="384" cy="432"/>
          </a:xfrm>
        </p:grpSpPr>
        <p:sp>
          <p:nvSpPr>
            <p:cNvPr id="53335" name="Line 118"/>
            <p:cNvSpPr>
              <a:spLocks noChangeShapeType="1"/>
            </p:cNvSpPr>
            <p:nvPr/>
          </p:nvSpPr>
          <p:spPr bwMode="auto">
            <a:xfrm>
              <a:off x="672" y="139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336" name="Line 119"/>
            <p:cNvSpPr>
              <a:spLocks noChangeShapeType="1"/>
            </p:cNvSpPr>
            <p:nvPr/>
          </p:nvSpPr>
          <p:spPr bwMode="auto">
            <a:xfrm flipV="1">
              <a:off x="672" y="1343"/>
              <a:ext cx="0" cy="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337" name="Line 120"/>
            <p:cNvSpPr>
              <a:spLocks noChangeShapeType="1"/>
            </p:cNvSpPr>
            <p:nvPr/>
          </p:nvSpPr>
          <p:spPr bwMode="auto">
            <a:xfrm flipV="1">
              <a:off x="960" y="1343"/>
              <a:ext cx="0" cy="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128090" name="Group 121"/>
            <p:cNvGrpSpPr>
              <a:grpSpLocks/>
            </p:cNvGrpSpPr>
            <p:nvPr/>
          </p:nvGrpSpPr>
          <p:grpSpPr bwMode="auto">
            <a:xfrm>
              <a:off x="624" y="960"/>
              <a:ext cx="384" cy="384"/>
              <a:chOff x="624" y="960"/>
              <a:chExt cx="384" cy="384"/>
            </a:xfrm>
          </p:grpSpPr>
          <p:grpSp>
            <p:nvGrpSpPr>
              <p:cNvPr id="128091" name="Group 122"/>
              <p:cNvGrpSpPr>
                <a:grpSpLocks/>
              </p:cNvGrpSpPr>
              <p:nvPr/>
            </p:nvGrpSpPr>
            <p:grpSpPr bwMode="auto">
              <a:xfrm>
                <a:off x="672" y="1248"/>
                <a:ext cx="48" cy="96"/>
                <a:chOff x="672" y="1248"/>
                <a:chExt cx="48" cy="96"/>
              </a:xfrm>
            </p:grpSpPr>
            <p:sp>
              <p:nvSpPr>
                <p:cNvPr id="53355" name="Arc 123"/>
                <p:cNvSpPr>
                  <a:spLocks/>
                </p:cNvSpPr>
                <p:nvPr/>
              </p:nvSpPr>
              <p:spPr bwMode="auto">
                <a:xfrm flipV="1">
                  <a:off x="672" y="1297"/>
                  <a:ext cx="48" cy="47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 sz="2400">
                    <a:solidFill>
                      <a:prstClr val="black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356" name="Arc 124"/>
                <p:cNvSpPr>
                  <a:spLocks/>
                </p:cNvSpPr>
                <p:nvPr/>
              </p:nvSpPr>
              <p:spPr bwMode="auto">
                <a:xfrm rot="16200000" flipV="1">
                  <a:off x="672" y="1247"/>
                  <a:ext cx="50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 sz="2400">
                    <a:solidFill>
                      <a:prstClr val="black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28092" name="Group 125"/>
              <p:cNvGrpSpPr>
                <a:grpSpLocks/>
              </p:cNvGrpSpPr>
              <p:nvPr/>
            </p:nvGrpSpPr>
            <p:grpSpPr bwMode="auto">
              <a:xfrm flipH="1">
                <a:off x="912" y="1248"/>
                <a:ext cx="48" cy="96"/>
                <a:chOff x="672" y="1248"/>
                <a:chExt cx="48" cy="96"/>
              </a:xfrm>
            </p:grpSpPr>
            <p:sp>
              <p:nvSpPr>
                <p:cNvPr id="53353" name="Arc 126"/>
                <p:cNvSpPr>
                  <a:spLocks/>
                </p:cNvSpPr>
                <p:nvPr/>
              </p:nvSpPr>
              <p:spPr bwMode="auto">
                <a:xfrm flipV="1">
                  <a:off x="672" y="1297"/>
                  <a:ext cx="48" cy="47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 sz="2400">
                    <a:solidFill>
                      <a:prstClr val="black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354" name="Arc 127"/>
                <p:cNvSpPr>
                  <a:spLocks/>
                </p:cNvSpPr>
                <p:nvPr/>
              </p:nvSpPr>
              <p:spPr bwMode="auto">
                <a:xfrm rot="16200000" flipV="1">
                  <a:off x="672" y="1247"/>
                  <a:ext cx="50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 sz="2400">
                    <a:solidFill>
                      <a:prstClr val="black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53341" name="Line 128"/>
              <p:cNvSpPr>
                <a:spLocks noChangeShapeType="1"/>
              </p:cNvSpPr>
              <p:nvPr/>
            </p:nvSpPr>
            <p:spPr bwMode="auto">
              <a:xfrm flipH="1">
                <a:off x="624" y="1342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3342" name="Line 129"/>
              <p:cNvSpPr>
                <a:spLocks noChangeShapeType="1"/>
              </p:cNvSpPr>
              <p:nvPr/>
            </p:nvSpPr>
            <p:spPr bwMode="auto">
              <a:xfrm flipH="1">
                <a:off x="624" y="124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3343" name="Line 130"/>
              <p:cNvSpPr>
                <a:spLocks noChangeShapeType="1"/>
              </p:cNvSpPr>
              <p:nvPr/>
            </p:nvSpPr>
            <p:spPr bwMode="auto">
              <a:xfrm>
                <a:off x="624" y="1248"/>
                <a:ext cx="0" cy="9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3344" name="Line 131"/>
              <p:cNvSpPr>
                <a:spLocks noChangeShapeType="1"/>
              </p:cNvSpPr>
              <p:nvPr/>
            </p:nvSpPr>
            <p:spPr bwMode="auto">
              <a:xfrm>
                <a:off x="960" y="1342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3345" name="Line 132"/>
              <p:cNvSpPr>
                <a:spLocks noChangeShapeType="1"/>
              </p:cNvSpPr>
              <p:nvPr/>
            </p:nvSpPr>
            <p:spPr bwMode="auto">
              <a:xfrm>
                <a:off x="960" y="124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3346" name="Line 133"/>
              <p:cNvSpPr>
                <a:spLocks noChangeShapeType="1"/>
              </p:cNvSpPr>
              <p:nvPr/>
            </p:nvSpPr>
            <p:spPr bwMode="auto">
              <a:xfrm>
                <a:off x="1008" y="1248"/>
                <a:ext cx="0" cy="9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3347" name="Line 134"/>
              <p:cNvSpPr>
                <a:spLocks noChangeShapeType="1"/>
              </p:cNvSpPr>
              <p:nvPr/>
            </p:nvSpPr>
            <p:spPr bwMode="auto">
              <a:xfrm flipV="1">
                <a:off x="672" y="1153"/>
                <a:ext cx="0" cy="9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3348" name="Line 135"/>
              <p:cNvSpPr>
                <a:spLocks noChangeShapeType="1"/>
              </p:cNvSpPr>
              <p:nvPr/>
            </p:nvSpPr>
            <p:spPr bwMode="auto">
              <a:xfrm flipV="1">
                <a:off x="960" y="1153"/>
                <a:ext cx="0" cy="9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128101" name="Group 136"/>
              <p:cNvGrpSpPr>
                <a:grpSpLocks/>
              </p:cNvGrpSpPr>
              <p:nvPr/>
            </p:nvGrpSpPr>
            <p:grpSpPr bwMode="auto">
              <a:xfrm rot="-5400000">
                <a:off x="744" y="936"/>
                <a:ext cx="144" cy="288"/>
                <a:chOff x="672" y="1248"/>
                <a:chExt cx="48" cy="96"/>
              </a:xfrm>
            </p:grpSpPr>
            <p:sp>
              <p:nvSpPr>
                <p:cNvPr id="53351" name="Arc 137"/>
                <p:cNvSpPr>
                  <a:spLocks/>
                </p:cNvSpPr>
                <p:nvPr/>
              </p:nvSpPr>
              <p:spPr bwMode="auto">
                <a:xfrm flipV="1">
                  <a:off x="672" y="1296"/>
                  <a:ext cx="48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 sz="2400">
                    <a:solidFill>
                      <a:prstClr val="black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352" name="Arc 138"/>
                <p:cNvSpPr>
                  <a:spLocks/>
                </p:cNvSpPr>
                <p:nvPr/>
              </p:nvSpPr>
              <p:spPr bwMode="auto">
                <a:xfrm rot="16200000" flipV="1">
                  <a:off x="672" y="1248"/>
                  <a:ext cx="48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 sz="2400">
                    <a:solidFill>
                      <a:prstClr val="black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53350" name="Line 139"/>
              <p:cNvSpPr>
                <a:spLocks noChangeShapeType="1"/>
              </p:cNvSpPr>
              <p:nvPr/>
            </p:nvSpPr>
            <p:spPr bwMode="auto">
              <a:xfrm flipV="1">
                <a:off x="816" y="960"/>
                <a:ext cx="0" cy="49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53320" name="Line 12"/>
          <p:cNvSpPr>
            <a:spLocks noChangeShapeType="1"/>
          </p:cNvSpPr>
          <p:nvPr/>
        </p:nvSpPr>
        <p:spPr bwMode="auto">
          <a:xfrm flipH="1">
            <a:off x="2819400" y="41910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321" name="TextBox 176"/>
          <p:cNvSpPr txBox="1">
            <a:spLocks noChangeArrowheads="1"/>
          </p:cNvSpPr>
          <p:nvPr/>
        </p:nvSpPr>
        <p:spPr bwMode="auto">
          <a:xfrm>
            <a:off x="2667000" y="3352801"/>
            <a:ext cx="793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en-US" sz="1200">
                <a:solidFill>
                  <a:prstClr val="black"/>
                </a:solidFill>
              </a:rPr>
              <a:t>Pressure</a:t>
            </a:r>
          </a:p>
          <a:p>
            <a:pPr>
              <a:defRPr/>
            </a:pPr>
            <a:r>
              <a:rPr lang="en-US" altLang="en-US" sz="1200">
                <a:solidFill>
                  <a:prstClr val="black"/>
                </a:solidFill>
              </a:rPr>
              <a:t>Regulator</a:t>
            </a:r>
          </a:p>
        </p:txBody>
      </p:sp>
      <p:sp>
        <p:nvSpPr>
          <p:cNvPr id="53322" name="TextBox 167"/>
          <p:cNvSpPr txBox="1">
            <a:spLocks noChangeArrowheads="1"/>
          </p:cNvSpPr>
          <p:nvPr/>
        </p:nvSpPr>
        <p:spPr bwMode="auto">
          <a:xfrm>
            <a:off x="6499226" y="4143375"/>
            <a:ext cx="638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en-US" sz="1000">
                <a:solidFill>
                  <a:prstClr val="black"/>
                </a:solidFill>
              </a:rPr>
              <a:t>Hi Level</a:t>
            </a:r>
          </a:p>
          <a:p>
            <a:pPr algn="ctr">
              <a:defRPr/>
            </a:pPr>
            <a:r>
              <a:rPr lang="en-US" altLang="en-US" sz="1000">
                <a:solidFill>
                  <a:prstClr val="black"/>
                </a:solidFill>
              </a:rPr>
              <a:t> Sensor</a:t>
            </a:r>
          </a:p>
        </p:txBody>
      </p:sp>
      <p:sp>
        <p:nvSpPr>
          <p:cNvPr id="53323" name="TextBox 169"/>
          <p:cNvSpPr txBox="1">
            <a:spLocks noChangeArrowheads="1"/>
          </p:cNvSpPr>
          <p:nvPr/>
        </p:nvSpPr>
        <p:spPr bwMode="auto">
          <a:xfrm>
            <a:off x="6530975" y="4803775"/>
            <a:ext cx="654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en-US" sz="1000">
                <a:solidFill>
                  <a:prstClr val="black"/>
                </a:solidFill>
              </a:rPr>
              <a:t>Lo Level</a:t>
            </a:r>
          </a:p>
          <a:p>
            <a:pPr algn="ctr">
              <a:defRPr/>
            </a:pPr>
            <a:r>
              <a:rPr lang="en-US" altLang="en-US" sz="1000">
                <a:solidFill>
                  <a:prstClr val="black"/>
                </a:solidFill>
              </a:rPr>
              <a:t> Sensor</a:t>
            </a:r>
          </a:p>
        </p:txBody>
      </p:sp>
      <p:cxnSp>
        <p:nvCxnSpPr>
          <p:cNvPr id="179" name="Straight Arrow Connector 178"/>
          <p:cNvCxnSpPr/>
          <p:nvPr/>
        </p:nvCxnSpPr>
        <p:spPr>
          <a:xfrm flipV="1">
            <a:off x="4572000" y="5029200"/>
            <a:ext cx="4572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325" name="TextBox 179"/>
          <p:cNvSpPr txBox="1">
            <a:spLocks noChangeArrowheads="1"/>
          </p:cNvSpPr>
          <p:nvPr/>
        </p:nvSpPr>
        <p:spPr bwMode="auto">
          <a:xfrm>
            <a:off x="6553200" y="1143001"/>
            <a:ext cx="7302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en-US" sz="1000">
                <a:solidFill>
                  <a:prstClr val="black"/>
                </a:solidFill>
              </a:rPr>
              <a:t>ATC 1000</a:t>
            </a:r>
          </a:p>
        </p:txBody>
      </p:sp>
      <p:cxnSp>
        <p:nvCxnSpPr>
          <p:cNvPr id="182" name="Straight Arrow Connector 181"/>
          <p:cNvCxnSpPr>
            <a:stCxn id="53325" idx="2"/>
            <a:endCxn id="53265" idx="0"/>
          </p:cNvCxnSpPr>
          <p:nvPr/>
        </p:nvCxnSpPr>
        <p:spPr>
          <a:xfrm>
            <a:off x="6918326" y="1389064"/>
            <a:ext cx="125413" cy="4270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7192963" y="4267200"/>
            <a:ext cx="152400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92963" y="4953000"/>
            <a:ext cx="152400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3329" name="Freeform 12"/>
          <p:cNvSpPr>
            <a:spLocks/>
          </p:cNvSpPr>
          <p:nvPr/>
        </p:nvSpPr>
        <p:spPr bwMode="auto">
          <a:xfrm>
            <a:off x="5097464" y="4119564"/>
            <a:ext cx="230187" cy="153987"/>
          </a:xfrm>
          <a:custGeom>
            <a:avLst/>
            <a:gdLst>
              <a:gd name="T0" fmla="*/ 0 w 145"/>
              <a:gd name="T1" fmla="*/ 0 h 97"/>
              <a:gd name="T2" fmla="*/ 0 w 145"/>
              <a:gd name="T3" fmla="*/ 2147483646 h 97"/>
              <a:gd name="T4" fmla="*/ 2147483646 w 145"/>
              <a:gd name="T5" fmla="*/ 2147483646 h 97"/>
              <a:gd name="T6" fmla="*/ 0 w 145"/>
              <a:gd name="T7" fmla="*/ 0 h 9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45" h="97">
                <a:moveTo>
                  <a:pt x="0" y="0"/>
                </a:moveTo>
                <a:lnTo>
                  <a:pt x="0" y="96"/>
                </a:lnTo>
                <a:lnTo>
                  <a:pt x="144" y="48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330" name="Freeform 13"/>
          <p:cNvSpPr>
            <a:spLocks/>
          </p:cNvSpPr>
          <p:nvPr/>
        </p:nvSpPr>
        <p:spPr bwMode="auto">
          <a:xfrm>
            <a:off x="5249864" y="4175125"/>
            <a:ext cx="153987" cy="230188"/>
          </a:xfrm>
          <a:custGeom>
            <a:avLst/>
            <a:gdLst>
              <a:gd name="T0" fmla="*/ 0 w 97"/>
              <a:gd name="T1" fmla="*/ 2147483646 h 145"/>
              <a:gd name="T2" fmla="*/ 2147483646 w 97"/>
              <a:gd name="T3" fmla="*/ 2147483646 h 145"/>
              <a:gd name="T4" fmla="*/ 2147483646 w 97"/>
              <a:gd name="T5" fmla="*/ 0 h 145"/>
              <a:gd name="T6" fmla="*/ 0 w 97"/>
              <a:gd name="T7" fmla="*/ 2147483646 h 14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7" h="145">
                <a:moveTo>
                  <a:pt x="0" y="144"/>
                </a:moveTo>
                <a:lnTo>
                  <a:pt x="96" y="144"/>
                </a:lnTo>
                <a:lnTo>
                  <a:pt x="48" y="0"/>
                </a:lnTo>
                <a:lnTo>
                  <a:pt x="0" y="144"/>
                </a:lnTo>
              </a:path>
            </a:pathLst>
          </a:custGeom>
          <a:noFill/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331" name="Line 14"/>
          <p:cNvSpPr>
            <a:spLocks noChangeShapeType="1"/>
          </p:cNvSpPr>
          <p:nvPr/>
        </p:nvSpPr>
        <p:spPr bwMode="auto">
          <a:xfrm>
            <a:off x="5327650" y="4400550"/>
            <a:ext cx="0" cy="6619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332" name="Line 15"/>
          <p:cNvSpPr>
            <a:spLocks noChangeShapeType="1"/>
          </p:cNvSpPr>
          <p:nvPr/>
        </p:nvSpPr>
        <p:spPr bwMode="auto">
          <a:xfrm>
            <a:off x="5349876" y="4214813"/>
            <a:ext cx="595313" cy="1381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333" name="Oval 16"/>
          <p:cNvSpPr>
            <a:spLocks noChangeArrowheads="1"/>
          </p:cNvSpPr>
          <p:nvPr/>
        </p:nvSpPr>
        <p:spPr bwMode="auto">
          <a:xfrm>
            <a:off x="5916613" y="4305300"/>
            <a:ext cx="292100" cy="1397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3334" name="TextBox 5"/>
          <p:cNvSpPr txBox="1">
            <a:spLocks noChangeArrowheads="1"/>
          </p:cNvSpPr>
          <p:nvPr/>
        </p:nvSpPr>
        <p:spPr bwMode="auto">
          <a:xfrm>
            <a:off x="5451476" y="4460875"/>
            <a:ext cx="4937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en-US" sz="1000">
                <a:solidFill>
                  <a:prstClr val="black"/>
                </a:solidFill>
              </a:rPr>
              <a:t>Float</a:t>
            </a:r>
          </a:p>
          <a:p>
            <a:pPr algn="ctr">
              <a:defRPr/>
            </a:pPr>
            <a:r>
              <a:rPr lang="en-US" altLang="en-US" sz="1000">
                <a:solidFill>
                  <a:prstClr val="black"/>
                </a:solidFill>
              </a:rPr>
              <a:t>Valve</a:t>
            </a:r>
          </a:p>
        </p:txBody>
      </p:sp>
    </p:spTree>
    <p:extLst>
      <p:ext uri="{BB962C8B-B14F-4D97-AF65-F5344CB8AC3E}">
        <p14:creationId xmlns:p14="http://schemas.microsoft.com/office/powerpoint/2010/main" val="12129973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Freeform 7"/>
          <p:cNvSpPr>
            <a:spLocks/>
          </p:cNvSpPr>
          <p:nvPr/>
        </p:nvSpPr>
        <p:spPr bwMode="auto">
          <a:xfrm>
            <a:off x="4648200" y="3352800"/>
            <a:ext cx="230188" cy="152400"/>
          </a:xfrm>
          <a:custGeom>
            <a:avLst/>
            <a:gdLst>
              <a:gd name="T0" fmla="*/ 2147483646 w 289"/>
              <a:gd name="T1" fmla="*/ 2147483646 h 193"/>
              <a:gd name="T2" fmla="*/ 2147483646 w 289"/>
              <a:gd name="T3" fmla="*/ 0 h 193"/>
              <a:gd name="T4" fmla="*/ 0 w 289"/>
              <a:gd name="T5" fmla="*/ 2147483646 h 193"/>
              <a:gd name="T6" fmla="*/ 0 w 289"/>
              <a:gd name="T7" fmla="*/ 0 h 193"/>
              <a:gd name="T8" fmla="*/ 2147483646 w 289"/>
              <a:gd name="T9" fmla="*/ 2147483646 h 19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9"/>
              <a:gd name="T16" fmla="*/ 0 h 193"/>
              <a:gd name="T17" fmla="*/ 289 w 289"/>
              <a:gd name="T18" fmla="*/ 193 h 19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9" h="193">
                <a:moveTo>
                  <a:pt x="288" y="192"/>
                </a:moveTo>
                <a:lnTo>
                  <a:pt x="288" y="0"/>
                </a:lnTo>
                <a:lnTo>
                  <a:pt x="0" y="192"/>
                </a:lnTo>
                <a:lnTo>
                  <a:pt x="0" y="0"/>
                </a:lnTo>
                <a:lnTo>
                  <a:pt x="288" y="192"/>
                </a:lnTo>
              </a:path>
            </a:pathLst>
          </a:custGeom>
          <a:noFill/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51" name="Rectangle 8"/>
          <p:cNvSpPr>
            <a:spLocks noChangeArrowheads="1"/>
          </p:cNvSpPr>
          <p:nvPr/>
        </p:nvSpPr>
        <p:spPr bwMode="auto">
          <a:xfrm>
            <a:off x="5059363" y="1905000"/>
            <a:ext cx="1066800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3252" name="Rectangle 9"/>
          <p:cNvSpPr>
            <a:spLocks noChangeArrowheads="1"/>
          </p:cNvSpPr>
          <p:nvPr/>
        </p:nvSpPr>
        <p:spPr bwMode="auto">
          <a:xfrm>
            <a:off x="5059363" y="4038600"/>
            <a:ext cx="2286000" cy="144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3253" name="Text Box 10"/>
          <p:cNvSpPr txBox="1">
            <a:spLocks noChangeArrowheads="1"/>
          </p:cNvSpPr>
          <p:nvPr/>
        </p:nvSpPr>
        <p:spPr bwMode="auto">
          <a:xfrm>
            <a:off x="5211764" y="2362201"/>
            <a:ext cx="77617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en-US" sz="1000">
                <a:solidFill>
                  <a:prstClr val="black"/>
                </a:solidFill>
              </a:rPr>
              <a:t>Chlorinator</a:t>
            </a:r>
          </a:p>
        </p:txBody>
      </p:sp>
      <p:sp>
        <p:nvSpPr>
          <p:cNvPr id="53254" name="Text Box 11"/>
          <p:cNvSpPr txBox="1">
            <a:spLocks noChangeArrowheads="1"/>
          </p:cNvSpPr>
          <p:nvPr/>
        </p:nvSpPr>
        <p:spPr bwMode="auto">
          <a:xfrm>
            <a:off x="3733801" y="5029201"/>
            <a:ext cx="87075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en-US" sz="1000">
                <a:solidFill>
                  <a:prstClr val="black"/>
                </a:solidFill>
              </a:rPr>
              <a:t>Solution tank</a:t>
            </a:r>
          </a:p>
        </p:txBody>
      </p:sp>
      <p:sp>
        <p:nvSpPr>
          <p:cNvPr id="53255" name="Line 12"/>
          <p:cNvSpPr>
            <a:spLocks noChangeShapeType="1"/>
          </p:cNvSpPr>
          <p:nvPr/>
        </p:nvSpPr>
        <p:spPr bwMode="auto">
          <a:xfrm>
            <a:off x="3276600" y="41910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28008" name="Group 13"/>
          <p:cNvGrpSpPr>
            <a:grpSpLocks/>
          </p:cNvGrpSpPr>
          <p:nvPr/>
        </p:nvGrpSpPr>
        <p:grpSpPr bwMode="auto">
          <a:xfrm>
            <a:off x="3429000" y="3886200"/>
            <a:ext cx="306388" cy="381000"/>
            <a:chOff x="1200" y="2352"/>
            <a:chExt cx="193" cy="240"/>
          </a:xfrm>
        </p:grpSpPr>
        <p:sp>
          <p:nvSpPr>
            <p:cNvPr id="53389" name="Freeform 14"/>
            <p:cNvSpPr>
              <a:spLocks/>
            </p:cNvSpPr>
            <p:nvPr/>
          </p:nvSpPr>
          <p:spPr bwMode="auto">
            <a:xfrm>
              <a:off x="1200" y="2496"/>
              <a:ext cx="193" cy="96"/>
            </a:xfrm>
            <a:custGeom>
              <a:avLst/>
              <a:gdLst>
                <a:gd name="T0" fmla="*/ 0 w 241"/>
                <a:gd name="T1" fmla="*/ 0 h 139"/>
                <a:gd name="T2" fmla="*/ 0 w 241"/>
                <a:gd name="T3" fmla="*/ 1 h 139"/>
                <a:gd name="T4" fmla="*/ 2 w 241"/>
                <a:gd name="T5" fmla="*/ 0 h 139"/>
                <a:gd name="T6" fmla="*/ 2 w 241"/>
                <a:gd name="T7" fmla="*/ 1 h 139"/>
                <a:gd name="T8" fmla="*/ 0 w 241"/>
                <a:gd name="T9" fmla="*/ 0 h 1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1"/>
                <a:gd name="T16" fmla="*/ 0 h 139"/>
                <a:gd name="T17" fmla="*/ 241 w 241"/>
                <a:gd name="T18" fmla="*/ 139 h 1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1" h="139">
                  <a:moveTo>
                    <a:pt x="0" y="0"/>
                  </a:moveTo>
                  <a:lnTo>
                    <a:pt x="0" y="138"/>
                  </a:lnTo>
                  <a:lnTo>
                    <a:pt x="240" y="0"/>
                  </a:lnTo>
                  <a:lnTo>
                    <a:pt x="240" y="138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390" name="Line 15"/>
            <p:cNvSpPr>
              <a:spLocks noChangeShapeType="1"/>
            </p:cNvSpPr>
            <p:nvPr/>
          </p:nvSpPr>
          <p:spPr bwMode="auto">
            <a:xfrm flipH="1" flipV="1">
              <a:off x="1296" y="2448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391" name="Rectangle 16"/>
            <p:cNvSpPr>
              <a:spLocks noChangeArrowheads="1"/>
            </p:cNvSpPr>
            <p:nvPr/>
          </p:nvSpPr>
          <p:spPr bwMode="auto">
            <a:xfrm>
              <a:off x="1248" y="2352"/>
              <a:ext cx="104" cy="9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28009" name="Group 24"/>
          <p:cNvGrpSpPr>
            <a:grpSpLocks/>
          </p:cNvGrpSpPr>
          <p:nvPr/>
        </p:nvGrpSpPr>
        <p:grpSpPr bwMode="auto">
          <a:xfrm>
            <a:off x="8945563" y="4724400"/>
            <a:ext cx="228600" cy="228600"/>
            <a:chOff x="1632" y="480"/>
            <a:chExt cx="192" cy="240"/>
          </a:xfrm>
        </p:grpSpPr>
        <p:sp>
          <p:nvSpPr>
            <p:cNvPr id="53385" name="Line 25"/>
            <p:cNvSpPr>
              <a:spLocks noChangeShapeType="1"/>
            </p:cNvSpPr>
            <p:nvPr/>
          </p:nvSpPr>
          <p:spPr bwMode="auto">
            <a:xfrm>
              <a:off x="1632" y="480"/>
              <a:ext cx="14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386" name="Line 26"/>
            <p:cNvSpPr>
              <a:spLocks noChangeShapeType="1"/>
            </p:cNvSpPr>
            <p:nvPr/>
          </p:nvSpPr>
          <p:spPr bwMode="auto">
            <a:xfrm>
              <a:off x="1632" y="720"/>
              <a:ext cx="14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387" name="Line 27"/>
            <p:cNvSpPr>
              <a:spLocks noChangeShapeType="1"/>
            </p:cNvSpPr>
            <p:nvPr/>
          </p:nvSpPr>
          <p:spPr bwMode="auto">
            <a:xfrm flipH="1">
              <a:off x="1632" y="480"/>
              <a:ext cx="151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388" name="Line 28"/>
            <p:cNvSpPr>
              <a:spLocks noChangeShapeType="1"/>
            </p:cNvSpPr>
            <p:nvPr/>
          </p:nvSpPr>
          <p:spPr bwMode="auto">
            <a:xfrm>
              <a:off x="1824" y="503"/>
              <a:ext cx="0" cy="19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53259" name="Line 38"/>
          <p:cNvSpPr>
            <a:spLocks noChangeShapeType="1"/>
          </p:cNvSpPr>
          <p:nvPr/>
        </p:nvSpPr>
        <p:spPr bwMode="auto">
          <a:xfrm flipH="1">
            <a:off x="4876801" y="3429000"/>
            <a:ext cx="1825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28012" name="Group 40"/>
          <p:cNvGrpSpPr>
            <a:grpSpLocks/>
          </p:cNvGrpSpPr>
          <p:nvPr/>
        </p:nvGrpSpPr>
        <p:grpSpPr bwMode="auto">
          <a:xfrm>
            <a:off x="2209800" y="4038600"/>
            <a:ext cx="596900" cy="901700"/>
            <a:chOff x="868" y="2020"/>
            <a:chExt cx="376" cy="568"/>
          </a:xfrm>
        </p:grpSpPr>
        <p:sp>
          <p:nvSpPr>
            <p:cNvPr id="53378" name="Rectangle 41"/>
            <p:cNvSpPr>
              <a:spLocks noChangeArrowheads="1"/>
            </p:cNvSpPr>
            <p:nvPr/>
          </p:nvSpPr>
          <p:spPr bwMode="auto">
            <a:xfrm>
              <a:off x="964" y="2212"/>
              <a:ext cx="184" cy="37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53379" name="Rectangle 42"/>
            <p:cNvSpPr>
              <a:spLocks noChangeArrowheads="1"/>
            </p:cNvSpPr>
            <p:nvPr/>
          </p:nvSpPr>
          <p:spPr bwMode="auto">
            <a:xfrm>
              <a:off x="1204" y="2068"/>
              <a:ext cx="40" cy="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53380" name="Rectangle 43"/>
            <p:cNvSpPr>
              <a:spLocks noChangeArrowheads="1"/>
            </p:cNvSpPr>
            <p:nvPr/>
          </p:nvSpPr>
          <p:spPr bwMode="auto">
            <a:xfrm>
              <a:off x="868" y="2068"/>
              <a:ext cx="40" cy="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53381" name="Line 44"/>
            <p:cNvSpPr>
              <a:spLocks noChangeShapeType="1"/>
            </p:cNvSpPr>
            <p:nvPr/>
          </p:nvSpPr>
          <p:spPr bwMode="auto">
            <a:xfrm>
              <a:off x="1200" y="2088"/>
              <a:ext cx="0" cy="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382" name="Rectangle 45"/>
            <p:cNvSpPr>
              <a:spLocks noChangeArrowheads="1"/>
            </p:cNvSpPr>
            <p:nvPr/>
          </p:nvSpPr>
          <p:spPr bwMode="auto">
            <a:xfrm>
              <a:off x="916" y="2020"/>
              <a:ext cx="280" cy="18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53383" name="Line 46"/>
            <p:cNvSpPr>
              <a:spLocks noChangeShapeType="1"/>
            </p:cNvSpPr>
            <p:nvPr/>
          </p:nvSpPr>
          <p:spPr bwMode="auto">
            <a:xfrm>
              <a:off x="912" y="2088"/>
              <a:ext cx="0" cy="52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384" name="Line 47"/>
            <p:cNvSpPr>
              <a:spLocks noChangeShapeType="1"/>
            </p:cNvSpPr>
            <p:nvPr/>
          </p:nvSpPr>
          <p:spPr bwMode="auto">
            <a:xfrm>
              <a:off x="1200" y="2088"/>
              <a:ext cx="0" cy="52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53261" name="Line 48"/>
          <p:cNvSpPr>
            <a:spLocks noChangeShapeType="1"/>
          </p:cNvSpPr>
          <p:nvPr/>
        </p:nvSpPr>
        <p:spPr bwMode="auto">
          <a:xfrm flipV="1">
            <a:off x="3810000" y="34290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62" name="Line 51"/>
          <p:cNvSpPr>
            <a:spLocks noChangeShapeType="1"/>
          </p:cNvSpPr>
          <p:nvPr/>
        </p:nvSpPr>
        <p:spPr bwMode="auto">
          <a:xfrm>
            <a:off x="1828800" y="4191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63" name="Text Box 52"/>
          <p:cNvSpPr txBox="1">
            <a:spLocks noChangeArrowheads="1"/>
          </p:cNvSpPr>
          <p:nvPr/>
        </p:nvSpPr>
        <p:spPr bwMode="auto">
          <a:xfrm>
            <a:off x="1752601" y="3733801"/>
            <a:ext cx="5429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en-US" sz="1000">
                <a:solidFill>
                  <a:prstClr val="black"/>
                </a:solidFill>
              </a:rPr>
              <a:t>Water</a:t>
            </a:r>
          </a:p>
          <a:p>
            <a:pPr>
              <a:defRPr/>
            </a:pPr>
            <a:r>
              <a:rPr lang="en-US" altLang="en-US" sz="1000">
                <a:solidFill>
                  <a:prstClr val="black"/>
                </a:solidFill>
              </a:rPr>
              <a:t>Supply</a:t>
            </a:r>
          </a:p>
        </p:txBody>
      </p:sp>
      <p:sp>
        <p:nvSpPr>
          <p:cNvPr id="53264" name="Text Box 53"/>
          <p:cNvSpPr txBox="1">
            <a:spLocks noChangeArrowheads="1"/>
          </p:cNvSpPr>
          <p:nvPr/>
        </p:nvSpPr>
        <p:spPr bwMode="auto">
          <a:xfrm>
            <a:off x="2697163" y="4937125"/>
            <a:ext cx="4619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en-US" sz="1000">
                <a:solidFill>
                  <a:prstClr val="black"/>
                </a:solidFill>
              </a:rPr>
              <a:t>Inlet</a:t>
            </a:r>
          </a:p>
          <a:p>
            <a:pPr>
              <a:defRPr/>
            </a:pPr>
            <a:r>
              <a:rPr lang="en-US" altLang="en-US" sz="1000">
                <a:solidFill>
                  <a:prstClr val="black"/>
                </a:solidFill>
              </a:rPr>
              <a:t>Filter</a:t>
            </a:r>
          </a:p>
        </p:txBody>
      </p:sp>
      <p:sp>
        <p:nvSpPr>
          <p:cNvPr id="53265" name="Rectangle 54"/>
          <p:cNvSpPr>
            <a:spLocks noChangeArrowheads="1"/>
          </p:cNvSpPr>
          <p:nvPr/>
        </p:nvSpPr>
        <p:spPr bwMode="auto">
          <a:xfrm>
            <a:off x="6818313" y="1816100"/>
            <a:ext cx="450850" cy="546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3266" name="Line 57"/>
          <p:cNvSpPr>
            <a:spLocks noChangeShapeType="1"/>
          </p:cNvSpPr>
          <p:nvPr/>
        </p:nvSpPr>
        <p:spPr bwMode="auto">
          <a:xfrm>
            <a:off x="6126163" y="34290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67" name="Line 58"/>
          <p:cNvSpPr>
            <a:spLocks noChangeShapeType="1"/>
          </p:cNvSpPr>
          <p:nvPr/>
        </p:nvSpPr>
        <p:spPr bwMode="auto">
          <a:xfrm>
            <a:off x="6354763" y="34290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68" name="Line 59"/>
          <p:cNvSpPr>
            <a:spLocks noChangeShapeType="1"/>
          </p:cNvSpPr>
          <p:nvPr/>
        </p:nvSpPr>
        <p:spPr bwMode="auto">
          <a:xfrm>
            <a:off x="7345363" y="51054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69" name="Line 61"/>
          <p:cNvSpPr>
            <a:spLocks noChangeShapeType="1"/>
          </p:cNvSpPr>
          <p:nvPr/>
        </p:nvSpPr>
        <p:spPr bwMode="auto">
          <a:xfrm flipV="1">
            <a:off x="9021763" y="4953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70" name="Line 62"/>
          <p:cNvSpPr>
            <a:spLocks noChangeShapeType="1"/>
          </p:cNvSpPr>
          <p:nvPr/>
        </p:nvSpPr>
        <p:spPr bwMode="auto">
          <a:xfrm flipV="1">
            <a:off x="9021763" y="4495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71" name="Line 64"/>
          <p:cNvSpPr>
            <a:spLocks noChangeShapeType="1"/>
          </p:cNvSpPr>
          <p:nvPr/>
        </p:nvSpPr>
        <p:spPr bwMode="auto">
          <a:xfrm flipH="1">
            <a:off x="7345363" y="45720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72" name="Freeform 65"/>
          <p:cNvSpPr>
            <a:spLocks/>
          </p:cNvSpPr>
          <p:nvPr/>
        </p:nvSpPr>
        <p:spPr bwMode="auto">
          <a:xfrm>
            <a:off x="7573964" y="4495800"/>
            <a:ext cx="230187" cy="152400"/>
          </a:xfrm>
          <a:custGeom>
            <a:avLst/>
            <a:gdLst>
              <a:gd name="T0" fmla="*/ 2147483646 w 289"/>
              <a:gd name="T1" fmla="*/ 2147483646 h 193"/>
              <a:gd name="T2" fmla="*/ 2147483646 w 289"/>
              <a:gd name="T3" fmla="*/ 0 h 193"/>
              <a:gd name="T4" fmla="*/ 0 w 289"/>
              <a:gd name="T5" fmla="*/ 2147483646 h 193"/>
              <a:gd name="T6" fmla="*/ 0 w 289"/>
              <a:gd name="T7" fmla="*/ 0 h 193"/>
              <a:gd name="T8" fmla="*/ 2147483646 w 289"/>
              <a:gd name="T9" fmla="*/ 2147483646 h 19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9"/>
              <a:gd name="T16" fmla="*/ 0 h 193"/>
              <a:gd name="T17" fmla="*/ 289 w 289"/>
              <a:gd name="T18" fmla="*/ 193 h 19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9" h="193">
                <a:moveTo>
                  <a:pt x="288" y="192"/>
                </a:moveTo>
                <a:lnTo>
                  <a:pt x="288" y="0"/>
                </a:lnTo>
                <a:lnTo>
                  <a:pt x="0" y="192"/>
                </a:lnTo>
                <a:lnTo>
                  <a:pt x="0" y="0"/>
                </a:lnTo>
                <a:lnTo>
                  <a:pt x="288" y="192"/>
                </a:lnTo>
              </a:path>
            </a:pathLst>
          </a:custGeom>
          <a:noFill/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73" name="Line 66"/>
          <p:cNvSpPr>
            <a:spLocks noChangeShapeType="1"/>
          </p:cNvSpPr>
          <p:nvPr/>
        </p:nvSpPr>
        <p:spPr bwMode="auto">
          <a:xfrm>
            <a:off x="7802563" y="4572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74" name="Freeform 67"/>
          <p:cNvSpPr>
            <a:spLocks/>
          </p:cNvSpPr>
          <p:nvPr/>
        </p:nvSpPr>
        <p:spPr bwMode="auto">
          <a:xfrm rot="-5400000">
            <a:off x="8906669" y="4306094"/>
            <a:ext cx="230188" cy="152400"/>
          </a:xfrm>
          <a:custGeom>
            <a:avLst/>
            <a:gdLst>
              <a:gd name="T0" fmla="*/ 2147483646 w 289"/>
              <a:gd name="T1" fmla="*/ 2147483646 h 193"/>
              <a:gd name="T2" fmla="*/ 2147483646 w 289"/>
              <a:gd name="T3" fmla="*/ 0 h 193"/>
              <a:gd name="T4" fmla="*/ 0 w 289"/>
              <a:gd name="T5" fmla="*/ 2147483646 h 193"/>
              <a:gd name="T6" fmla="*/ 0 w 289"/>
              <a:gd name="T7" fmla="*/ 0 h 193"/>
              <a:gd name="T8" fmla="*/ 2147483646 w 289"/>
              <a:gd name="T9" fmla="*/ 2147483646 h 19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9"/>
              <a:gd name="T16" fmla="*/ 0 h 193"/>
              <a:gd name="T17" fmla="*/ 289 w 289"/>
              <a:gd name="T18" fmla="*/ 193 h 19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9" h="193">
                <a:moveTo>
                  <a:pt x="288" y="192"/>
                </a:moveTo>
                <a:lnTo>
                  <a:pt x="288" y="0"/>
                </a:lnTo>
                <a:lnTo>
                  <a:pt x="0" y="192"/>
                </a:lnTo>
                <a:lnTo>
                  <a:pt x="0" y="0"/>
                </a:lnTo>
                <a:lnTo>
                  <a:pt x="288" y="192"/>
                </a:lnTo>
              </a:path>
            </a:pathLst>
          </a:custGeom>
          <a:noFill/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75" name="Line 68"/>
          <p:cNvSpPr>
            <a:spLocks noChangeShapeType="1"/>
          </p:cNvSpPr>
          <p:nvPr/>
        </p:nvSpPr>
        <p:spPr bwMode="auto">
          <a:xfrm flipV="1">
            <a:off x="9021763" y="36576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76" name="Line 69"/>
          <p:cNvSpPr>
            <a:spLocks noChangeShapeType="1"/>
          </p:cNvSpPr>
          <p:nvPr/>
        </p:nvSpPr>
        <p:spPr bwMode="auto">
          <a:xfrm flipV="1">
            <a:off x="9021764" y="3656014"/>
            <a:ext cx="884237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77" name="Text Box 70"/>
          <p:cNvSpPr txBox="1">
            <a:spLocks noChangeArrowheads="1"/>
          </p:cNvSpPr>
          <p:nvPr/>
        </p:nvSpPr>
        <p:spPr bwMode="auto">
          <a:xfrm>
            <a:off x="9906000" y="3313114"/>
            <a:ext cx="6604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en-US" sz="1000">
                <a:solidFill>
                  <a:prstClr val="black"/>
                </a:solidFill>
              </a:rPr>
              <a:t>Chlorine </a:t>
            </a:r>
          </a:p>
          <a:p>
            <a:pPr algn="ctr">
              <a:defRPr/>
            </a:pPr>
            <a:r>
              <a:rPr lang="en-US" altLang="en-US" sz="1000">
                <a:solidFill>
                  <a:prstClr val="black"/>
                </a:solidFill>
              </a:rPr>
              <a:t>Solution</a:t>
            </a:r>
          </a:p>
          <a:p>
            <a:pPr algn="ctr">
              <a:defRPr/>
            </a:pPr>
            <a:r>
              <a:rPr lang="en-US" altLang="en-US" sz="1000">
                <a:solidFill>
                  <a:prstClr val="black"/>
                </a:solidFill>
              </a:rPr>
              <a:t>Out</a:t>
            </a:r>
          </a:p>
        </p:txBody>
      </p:sp>
      <p:sp>
        <p:nvSpPr>
          <p:cNvPr id="53278" name="Text Box 71"/>
          <p:cNvSpPr txBox="1">
            <a:spLocks noChangeArrowheads="1"/>
          </p:cNvSpPr>
          <p:nvPr/>
        </p:nvSpPr>
        <p:spPr bwMode="auto">
          <a:xfrm>
            <a:off x="7394576" y="3962400"/>
            <a:ext cx="49244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en-US" sz="1000">
                <a:solidFill>
                  <a:prstClr val="black"/>
                </a:solidFill>
              </a:rPr>
              <a:t>Pump</a:t>
            </a:r>
          </a:p>
          <a:p>
            <a:pPr>
              <a:defRPr/>
            </a:pPr>
            <a:r>
              <a:rPr lang="en-US" altLang="en-US" sz="1000">
                <a:solidFill>
                  <a:prstClr val="black"/>
                </a:solidFill>
              </a:rPr>
              <a:t>Prime</a:t>
            </a:r>
          </a:p>
          <a:p>
            <a:pPr>
              <a:defRPr/>
            </a:pPr>
            <a:r>
              <a:rPr lang="en-US" altLang="en-US" sz="1000">
                <a:solidFill>
                  <a:prstClr val="black"/>
                </a:solidFill>
              </a:rPr>
              <a:t>Valve</a:t>
            </a:r>
          </a:p>
        </p:txBody>
      </p:sp>
      <p:sp>
        <p:nvSpPr>
          <p:cNvPr id="53279" name="Line 72"/>
          <p:cNvSpPr>
            <a:spLocks noChangeShapeType="1"/>
          </p:cNvSpPr>
          <p:nvPr/>
        </p:nvSpPr>
        <p:spPr bwMode="auto">
          <a:xfrm flipV="1">
            <a:off x="3611563" y="1447800"/>
            <a:ext cx="0" cy="24384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80" name="Line 73"/>
          <p:cNvSpPr>
            <a:spLocks noChangeShapeType="1"/>
          </p:cNvSpPr>
          <p:nvPr/>
        </p:nvSpPr>
        <p:spPr bwMode="auto">
          <a:xfrm>
            <a:off x="3611563" y="1447800"/>
            <a:ext cx="42672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81" name="Text Box 75"/>
          <p:cNvSpPr txBox="1">
            <a:spLocks noChangeArrowheads="1"/>
          </p:cNvSpPr>
          <p:nvPr/>
        </p:nvSpPr>
        <p:spPr bwMode="auto">
          <a:xfrm>
            <a:off x="3687763" y="43434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3282" name="Text Box 80"/>
          <p:cNvSpPr txBox="1">
            <a:spLocks noChangeArrowheads="1"/>
          </p:cNvSpPr>
          <p:nvPr/>
        </p:nvSpPr>
        <p:spPr bwMode="auto">
          <a:xfrm>
            <a:off x="3306763" y="4251326"/>
            <a:ext cx="647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en-US" sz="1000" dirty="0">
                <a:solidFill>
                  <a:prstClr val="black"/>
                </a:solidFill>
              </a:rPr>
              <a:t>Solenoid</a:t>
            </a:r>
          </a:p>
          <a:p>
            <a:pPr>
              <a:defRPr/>
            </a:pPr>
            <a:r>
              <a:rPr lang="en-US" altLang="en-US" sz="1000" dirty="0">
                <a:solidFill>
                  <a:prstClr val="black"/>
                </a:solidFill>
              </a:rPr>
              <a:t>Valve</a:t>
            </a:r>
          </a:p>
        </p:txBody>
      </p:sp>
      <p:sp>
        <p:nvSpPr>
          <p:cNvPr id="53283" name="Rectangle 81"/>
          <p:cNvSpPr>
            <a:spLocks noChangeArrowheads="1"/>
          </p:cNvSpPr>
          <p:nvPr/>
        </p:nvSpPr>
        <p:spPr bwMode="auto">
          <a:xfrm>
            <a:off x="6735763" y="1752600"/>
            <a:ext cx="1066800" cy="137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3284" name="Text Box 82"/>
          <p:cNvSpPr txBox="1">
            <a:spLocks noChangeArrowheads="1"/>
          </p:cNvSpPr>
          <p:nvPr/>
        </p:nvSpPr>
        <p:spPr bwMode="auto">
          <a:xfrm>
            <a:off x="6934201" y="2667000"/>
            <a:ext cx="7413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en-US" sz="800">
                <a:solidFill>
                  <a:prstClr val="black"/>
                </a:solidFill>
              </a:rPr>
              <a:t>HOA Switch</a:t>
            </a:r>
          </a:p>
        </p:txBody>
      </p:sp>
      <p:sp>
        <p:nvSpPr>
          <p:cNvPr id="53285" name="Line 83"/>
          <p:cNvSpPr>
            <a:spLocks noChangeShapeType="1"/>
          </p:cNvSpPr>
          <p:nvPr/>
        </p:nvSpPr>
        <p:spPr bwMode="auto">
          <a:xfrm flipH="1">
            <a:off x="7802563" y="2743200"/>
            <a:ext cx="11430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86" name="Line 84"/>
          <p:cNvSpPr>
            <a:spLocks noChangeShapeType="1"/>
          </p:cNvSpPr>
          <p:nvPr/>
        </p:nvSpPr>
        <p:spPr bwMode="auto">
          <a:xfrm flipV="1">
            <a:off x="7878763" y="1447800"/>
            <a:ext cx="0" cy="8382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87" name="Line 89"/>
          <p:cNvSpPr>
            <a:spLocks noChangeShapeType="1"/>
          </p:cNvSpPr>
          <p:nvPr/>
        </p:nvSpPr>
        <p:spPr bwMode="auto">
          <a:xfrm flipH="1">
            <a:off x="7802563" y="2286000"/>
            <a:ext cx="762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88" name="Text Box 90"/>
          <p:cNvSpPr txBox="1">
            <a:spLocks noChangeArrowheads="1"/>
          </p:cNvSpPr>
          <p:nvPr/>
        </p:nvSpPr>
        <p:spPr bwMode="auto">
          <a:xfrm>
            <a:off x="8161338" y="5357814"/>
            <a:ext cx="7286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en-US" sz="1000">
                <a:solidFill>
                  <a:prstClr val="black"/>
                </a:solidFill>
              </a:rPr>
              <a:t>Discharge</a:t>
            </a:r>
          </a:p>
          <a:p>
            <a:pPr>
              <a:defRPr/>
            </a:pPr>
            <a:r>
              <a:rPr lang="en-US" altLang="en-US" sz="1000">
                <a:solidFill>
                  <a:prstClr val="black"/>
                </a:solidFill>
              </a:rPr>
              <a:t>Pump</a:t>
            </a:r>
          </a:p>
        </p:txBody>
      </p:sp>
      <p:grpSp>
        <p:nvGrpSpPr>
          <p:cNvPr id="128041" name="Group 91"/>
          <p:cNvGrpSpPr>
            <a:grpSpLocks/>
          </p:cNvGrpSpPr>
          <p:nvPr/>
        </p:nvGrpSpPr>
        <p:grpSpPr bwMode="auto">
          <a:xfrm>
            <a:off x="8183563" y="3276600"/>
            <a:ext cx="609600" cy="1981200"/>
            <a:chOff x="3360" y="2208"/>
            <a:chExt cx="384" cy="1248"/>
          </a:xfrm>
        </p:grpSpPr>
        <p:sp>
          <p:nvSpPr>
            <p:cNvPr id="53357" name="Rectangle 92"/>
            <p:cNvSpPr>
              <a:spLocks noChangeArrowheads="1"/>
            </p:cNvSpPr>
            <p:nvPr/>
          </p:nvSpPr>
          <p:spPr bwMode="auto">
            <a:xfrm>
              <a:off x="3456" y="2784"/>
              <a:ext cx="192" cy="67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53358" name="Line 93"/>
            <p:cNvSpPr>
              <a:spLocks noChangeShapeType="1"/>
            </p:cNvSpPr>
            <p:nvPr/>
          </p:nvSpPr>
          <p:spPr bwMode="auto">
            <a:xfrm>
              <a:off x="3456" y="3312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359" name="Line 94"/>
            <p:cNvSpPr>
              <a:spLocks noChangeShapeType="1"/>
            </p:cNvSpPr>
            <p:nvPr/>
          </p:nvSpPr>
          <p:spPr bwMode="auto">
            <a:xfrm>
              <a:off x="3648" y="3408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360" name="Line 95"/>
            <p:cNvSpPr>
              <a:spLocks noChangeShapeType="1"/>
            </p:cNvSpPr>
            <p:nvPr/>
          </p:nvSpPr>
          <p:spPr bwMode="auto">
            <a:xfrm>
              <a:off x="3648" y="3360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361" name="Line 96"/>
            <p:cNvSpPr>
              <a:spLocks noChangeShapeType="1"/>
            </p:cNvSpPr>
            <p:nvPr/>
          </p:nvSpPr>
          <p:spPr bwMode="auto">
            <a:xfrm>
              <a:off x="3696" y="3312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128114" name="Group 97"/>
            <p:cNvGrpSpPr>
              <a:grpSpLocks/>
            </p:cNvGrpSpPr>
            <p:nvPr/>
          </p:nvGrpSpPr>
          <p:grpSpPr bwMode="auto">
            <a:xfrm flipH="1">
              <a:off x="3408" y="3312"/>
              <a:ext cx="48" cy="144"/>
              <a:chOff x="3312" y="3312"/>
              <a:chExt cx="48" cy="144"/>
            </a:xfrm>
          </p:grpSpPr>
          <p:sp>
            <p:nvSpPr>
              <p:cNvPr id="53375" name="Line 98"/>
              <p:cNvSpPr>
                <a:spLocks noChangeShapeType="1"/>
              </p:cNvSpPr>
              <p:nvPr/>
            </p:nvSpPr>
            <p:spPr bwMode="auto">
              <a:xfrm>
                <a:off x="3312" y="3408"/>
                <a:ext cx="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3376" name="Line 99"/>
              <p:cNvSpPr>
                <a:spLocks noChangeShapeType="1"/>
              </p:cNvSpPr>
              <p:nvPr/>
            </p:nvSpPr>
            <p:spPr bwMode="auto">
              <a:xfrm>
                <a:off x="3312" y="3360"/>
                <a:ext cx="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3377" name="Line 100"/>
              <p:cNvSpPr>
                <a:spLocks noChangeShapeType="1"/>
              </p:cNvSpPr>
              <p:nvPr/>
            </p:nvSpPr>
            <p:spPr bwMode="auto">
              <a:xfrm>
                <a:off x="3360" y="3312"/>
                <a:ext cx="0" cy="144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53363" name="Line 101"/>
            <p:cNvSpPr>
              <a:spLocks noChangeShapeType="1"/>
            </p:cNvSpPr>
            <p:nvPr/>
          </p:nvSpPr>
          <p:spPr bwMode="auto">
            <a:xfrm>
              <a:off x="3456" y="3456"/>
              <a:ext cx="19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364" name="Rectangle 102"/>
            <p:cNvSpPr>
              <a:spLocks noChangeArrowheads="1"/>
            </p:cNvSpPr>
            <p:nvPr/>
          </p:nvSpPr>
          <p:spPr bwMode="auto">
            <a:xfrm>
              <a:off x="3456" y="2736"/>
              <a:ext cx="192" cy="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53365" name="Rectangle 103"/>
            <p:cNvSpPr>
              <a:spLocks noChangeArrowheads="1"/>
            </p:cNvSpPr>
            <p:nvPr/>
          </p:nvSpPr>
          <p:spPr bwMode="auto">
            <a:xfrm>
              <a:off x="3408" y="2256"/>
              <a:ext cx="288" cy="38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53366" name="Line 104"/>
            <p:cNvSpPr>
              <a:spLocks noChangeShapeType="1"/>
            </p:cNvSpPr>
            <p:nvPr/>
          </p:nvSpPr>
          <p:spPr bwMode="auto">
            <a:xfrm>
              <a:off x="3504" y="2640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367" name="Line 105"/>
            <p:cNvSpPr>
              <a:spLocks noChangeShapeType="1"/>
            </p:cNvSpPr>
            <p:nvPr/>
          </p:nvSpPr>
          <p:spPr bwMode="auto">
            <a:xfrm>
              <a:off x="3600" y="2640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368" name="Line 106"/>
            <p:cNvSpPr>
              <a:spLocks noChangeShapeType="1"/>
            </p:cNvSpPr>
            <p:nvPr/>
          </p:nvSpPr>
          <p:spPr bwMode="auto">
            <a:xfrm>
              <a:off x="3408" y="2592"/>
              <a:ext cx="2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369" name="Arc 107"/>
            <p:cNvSpPr>
              <a:spLocks/>
            </p:cNvSpPr>
            <p:nvPr/>
          </p:nvSpPr>
          <p:spPr bwMode="auto">
            <a:xfrm>
              <a:off x="3696" y="2208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370" name="Arc 108"/>
            <p:cNvSpPr>
              <a:spLocks/>
            </p:cNvSpPr>
            <p:nvPr/>
          </p:nvSpPr>
          <p:spPr bwMode="auto">
            <a:xfrm flipH="1">
              <a:off x="3360" y="2208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371" name="Line 109"/>
            <p:cNvSpPr>
              <a:spLocks noChangeShapeType="1"/>
            </p:cNvSpPr>
            <p:nvPr/>
          </p:nvSpPr>
          <p:spPr bwMode="auto">
            <a:xfrm flipH="1">
              <a:off x="3360" y="2256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372" name="Line 110"/>
            <p:cNvSpPr>
              <a:spLocks noChangeShapeType="1"/>
            </p:cNvSpPr>
            <p:nvPr/>
          </p:nvSpPr>
          <p:spPr bwMode="auto">
            <a:xfrm flipH="1">
              <a:off x="3696" y="2256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373" name="Line 111"/>
            <p:cNvSpPr>
              <a:spLocks noChangeShapeType="1"/>
            </p:cNvSpPr>
            <p:nvPr/>
          </p:nvSpPr>
          <p:spPr bwMode="auto">
            <a:xfrm>
              <a:off x="3408" y="2208"/>
              <a:ext cx="2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374" name="Rectangle 112"/>
            <p:cNvSpPr>
              <a:spLocks noChangeArrowheads="1"/>
            </p:cNvSpPr>
            <p:nvPr/>
          </p:nvSpPr>
          <p:spPr bwMode="auto">
            <a:xfrm>
              <a:off x="3696" y="2304"/>
              <a:ext cx="48" cy="9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53290" name="Line 113"/>
          <p:cNvSpPr>
            <a:spLocks noChangeShapeType="1"/>
          </p:cNvSpPr>
          <p:nvPr/>
        </p:nvSpPr>
        <p:spPr bwMode="auto">
          <a:xfrm flipH="1" flipV="1">
            <a:off x="8183563" y="4038600"/>
            <a:ext cx="228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91" name="Line 114"/>
          <p:cNvSpPr>
            <a:spLocks noChangeShapeType="1"/>
          </p:cNvSpPr>
          <p:nvPr/>
        </p:nvSpPr>
        <p:spPr bwMode="auto">
          <a:xfrm>
            <a:off x="8183563" y="4038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92" name="Line 115"/>
          <p:cNvSpPr>
            <a:spLocks noChangeShapeType="1"/>
          </p:cNvSpPr>
          <p:nvPr/>
        </p:nvSpPr>
        <p:spPr bwMode="auto">
          <a:xfrm>
            <a:off x="8716963" y="5105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93" name="Rectangle 116"/>
          <p:cNvSpPr>
            <a:spLocks noChangeArrowheads="1"/>
          </p:cNvSpPr>
          <p:nvPr/>
        </p:nvSpPr>
        <p:spPr bwMode="auto">
          <a:xfrm>
            <a:off x="4983163" y="3657600"/>
            <a:ext cx="1219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3294" name="Rectangle 117"/>
          <p:cNvSpPr>
            <a:spLocks noChangeArrowheads="1"/>
          </p:cNvSpPr>
          <p:nvPr/>
        </p:nvSpPr>
        <p:spPr bwMode="auto">
          <a:xfrm>
            <a:off x="6888163" y="1905000"/>
            <a:ext cx="304800" cy="152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3295" name="Oval 118"/>
          <p:cNvSpPr>
            <a:spLocks noChangeArrowheads="1"/>
          </p:cNvSpPr>
          <p:nvPr/>
        </p:nvSpPr>
        <p:spPr bwMode="auto">
          <a:xfrm>
            <a:off x="6888163" y="2057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3296" name="Oval 119"/>
          <p:cNvSpPr>
            <a:spLocks noChangeArrowheads="1"/>
          </p:cNvSpPr>
          <p:nvPr/>
        </p:nvSpPr>
        <p:spPr bwMode="auto">
          <a:xfrm>
            <a:off x="7040563" y="2057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3297" name="Oval 120"/>
          <p:cNvSpPr>
            <a:spLocks noChangeArrowheads="1"/>
          </p:cNvSpPr>
          <p:nvPr/>
        </p:nvSpPr>
        <p:spPr bwMode="auto">
          <a:xfrm>
            <a:off x="6964363" y="2057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3298" name="Oval 121"/>
          <p:cNvSpPr>
            <a:spLocks noChangeArrowheads="1"/>
          </p:cNvSpPr>
          <p:nvPr/>
        </p:nvSpPr>
        <p:spPr bwMode="auto">
          <a:xfrm>
            <a:off x="7116763" y="2057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3299" name="Line 123"/>
          <p:cNvSpPr>
            <a:spLocks noChangeShapeType="1"/>
          </p:cNvSpPr>
          <p:nvPr/>
        </p:nvSpPr>
        <p:spPr bwMode="auto">
          <a:xfrm>
            <a:off x="6202363" y="3733800"/>
            <a:ext cx="2286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300" name="Line 124"/>
          <p:cNvSpPr>
            <a:spLocks noChangeShapeType="1"/>
          </p:cNvSpPr>
          <p:nvPr/>
        </p:nvSpPr>
        <p:spPr bwMode="auto">
          <a:xfrm flipV="1">
            <a:off x="6430963" y="1676400"/>
            <a:ext cx="0" cy="20574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301" name="Line 125"/>
          <p:cNvSpPr>
            <a:spLocks noChangeShapeType="1"/>
          </p:cNvSpPr>
          <p:nvPr/>
        </p:nvSpPr>
        <p:spPr bwMode="auto">
          <a:xfrm>
            <a:off x="6430963" y="1676400"/>
            <a:ext cx="4572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302" name="Line 126"/>
          <p:cNvSpPr>
            <a:spLocks noChangeShapeType="1"/>
          </p:cNvSpPr>
          <p:nvPr/>
        </p:nvSpPr>
        <p:spPr bwMode="auto">
          <a:xfrm>
            <a:off x="6888163" y="1676400"/>
            <a:ext cx="0" cy="762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303" name="Line 127"/>
          <p:cNvSpPr>
            <a:spLocks noChangeShapeType="1"/>
          </p:cNvSpPr>
          <p:nvPr/>
        </p:nvSpPr>
        <p:spPr bwMode="auto">
          <a:xfrm>
            <a:off x="8945563" y="2743200"/>
            <a:ext cx="0" cy="7620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304" name="Line 128"/>
          <p:cNvSpPr>
            <a:spLocks noChangeShapeType="1"/>
          </p:cNvSpPr>
          <p:nvPr/>
        </p:nvSpPr>
        <p:spPr bwMode="auto">
          <a:xfrm flipH="1">
            <a:off x="8793163" y="3505200"/>
            <a:ext cx="1524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305" name="Text Box 130"/>
          <p:cNvSpPr txBox="1">
            <a:spLocks noChangeArrowheads="1"/>
          </p:cNvSpPr>
          <p:nvPr/>
        </p:nvSpPr>
        <p:spPr bwMode="auto">
          <a:xfrm>
            <a:off x="4953001" y="3657600"/>
            <a:ext cx="1298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en-US" sz="1000">
                <a:solidFill>
                  <a:srgbClr val="FF0000"/>
                </a:solidFill>
              </a:rPr>
              <a:t>      Weight Scale</a:t>
            </a:r>
          </a:p>
          <a:p>
            <a:pPr>
              <a:defRPr/>
            </a:pPr>
            <a:r>
              <a:rPr lang="en-US" altLang="en-US" sz="1000">
                <a:solidFill>
                  <a:srgbClr val="FF0000"/>
                </a:solidFill>
              </a:rPr>
              <a:t>W/Low Tablet Alarm</a:t>
            </a:r>
          </a:p>
        </p:txBody>
      </p:sp>
      <p:sp>
        <p:nvSpPr>
          <p:cNvPr id="53306" name="Text Box 159"/>
          <p:cNvSpPr txBox="1">
            <a:spLocks noChangeArrowheads="1"/>
          </p:cNvSpPr>
          <p:nvPr/>
        </p:nvSpPr>
        <p:spPr bwMode="auto">
          <a:xfrm>
            <a:off x="3962401" y="2743200"/>
            <a:ext cx="105509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en-US" sz="1000">
                <a:solidFill>
                  <a:prstClr val="black"/>
                </a:solidFill>
              </a:rPr>
              <a:t>Flow Meters and</a:t>
            </a:r>
          </a:p>
          <a:p>
            <a:pPr>
              <a:defRPr/>
            </a:pPr>
            <a:r>
              <a:rPr lang="en-US" altLang="en-US" sz="1000">
                <a:solidFill>
                  <a:prstClr val="black"/>
                </a:solidFill>
              </a:rPr>
              <a:t>Flow Control</a:t>
            </a:r>
          </a:p>
          <a:p>
            <a:pPr>
              <a:defRPr/>
            </a:pPr>
            <a:r>
              <a:rPr lang="en-US" altLang="en-US" sz="1000">
                <a:solidFill>
                  <a:prstClr val="black"/>
                </a:solidFill>
              </a:rPr>
              <a:t>Gate Valves</a:t>
            </a:r>
          </a:p>
        </p:txBody>
      </p:sp>
      <p:sp>
        <p:nvSpPr>
          <p:cNvPr id="53307" name="Text Box 160"/>
          <p:cNvSpPr txBox="1">
            <a:spLocks noChangeArrowheads="1"/>
          </p:cNvSpPr>
          <p:nvPr/>
        </p:nvSpPr>
        <p:spPr bwMode="auto">
          <a:xfrm>
            <a:off x="9167181" y="4191001"/>
            <a:ext cx="1001712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en-US" sz="1000" dirty="0">
                <a:solidFill>
                  <a:prstClr val="black"/>
                </a:solidFill>
              </a:rPr>
              <a:t>Discharge Flow</a:t>
            </a:r>
          </a:p>
          <a:p>
            <a:pPr>
              <a:defRPr/>
            </a:pPr>
            <a:r>
              <a:rPr lang="en-US" altLang="en-US" sz="1000" dirty="0">
                <a:solidFill>
                  <a:prstClr val="black"/>
                </a:solidFill>
              </a:rPr>
              <a:t> Gate Valve</a:t>
            </a:r>
          </a:p>
          <a:p>
            <a:pPr>
              <a:defRPr/>
            </a:pPr>
            <a:endParaRPr lang="en-US" altLang="en-US" sz="1000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US" altLang="en-US" sz="1000" dirty="0">
                <a:solidFill>
                  <a:prstClr val="black"/>
                </a:solidFill>
              </a:rPr>
              <a:t>Discharge </a:t>
            </a:r>
          </a:p>
          <a:p>
            <a:pPr>
              <a:defRPr/>
            </a:pPr>
            <a:r>
              <a:rPr lang="en-US" altLang="en-US" sz="1000" dirty="0">
                <a:solidFill>
                  <a:prstClr val="black"/>
                </a:solidFill>
              </a:rPr>
              <a:t>Check Valve</a:t>
            </a:r>
          </a:p>
        </p:txBody>
      </p:sp>
      <p:sp>
        <p:nvSpPr>
          <p:cNvPr id="53308" name="Text Box 161"/>
          <p:cNvSpPr txBox="1">
            <a:spLocks noChangeArrowheads="1"/>
          </p:cNvSpPr>
          <p:nvPr/>
        </p:nvSpPr>
        <p:spPr bwMode="auto">
          <a:xfrm>
            <a:off x="7726363" y="2286001"/>
            <a:ext cx="9826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en-US" sz="1000">
                <a:solidFill>
                  <a:prstClr val="black"/>
                </a:solidFill>
              </a:rPr>
              <a:t> Electrical Box</a:t>
            </a:r>
          </a:p>
          <a:p>
            <a:pPr>
              <a:defRPr/>
            </a:pPr>
            <a:r>
              <a:rPr lang="en-US" altLang="en-US" sz="1000">
                <a:solidFill>
                  <a:prstClr val="black"/>
                </a:solidFill>
              </a:rPr>
              <a:t>And Panel</a:t>
            </a:r>
          </a:p>
        </p:txBody>
      </p:sp>
      <p:sp>
        <p:nvSpPr>
          <p:cNvPr id="53309" name="Rectangle 162"/>
          <p:cNvSpPr>
            <a:spLocks noChangeArrowheads="1"/>
          </p:cNvSpPr>
          <p:nvPr/>
        </p:nvSpPr>
        <p:spPr bwMode="auto">
          <a:xfrm>
            <a:off x="3505200" y="685801"/>
            <a:ext cx="6083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en-US" u="sng" dirty="0">
                <a:solidFill>
                  <a:prstClr val="black"/>
                </a:solidFill>
              </a:rPr>
              <a:t>SYSTEM DESCRIPTION – POWERPRO</a:t>
            </a:r>
            <a:r>
              <a:rPr lang="en-US" altLang="en-US" u="sng" dirty="0">
                <a:solidFill>
                  <a:prstClr val="black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</a:t>
            </a:r>
            <a:r>
              <a:rPr lang="en-US" altLang="en-US" u="sng" dirty="0">
                <a:solidFill>
                  <a:prstClr val="black"/>
                </a:solidFill>
              </a:rPr>
              <a:t>  </a:t>
            </a:r>
          </a:p>
        </p:txBody>
      </p:sp>
      <p:sp>
        <p:nvSpPr>
          <p:cNvPr id="53310" name="Line 196"/>
          <p:cNvSpPr>
            <a:spLocks noChangeShapeType="1"/>
          </p:cNvSpPr>
          <p:nvPr/>
        </p:nvSpPr>
        <p:spPr bwMode="auto">
          <a:xfrm flipH="1" flipV="1">
            <a:off x="3810000" y="34290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311" name="Rectangle 208"/>
          <p:cNvSpPr>
            <a:spLocks noChangeArrowheads="1"/>
          </p:cNvSpPr>
          <p:nvPr/>
        </p:nvSpPr>
        <p:spPr bwMode="auto">
          <a:xfrm>
            <a:off x="3886200" y="3352800"/>
            <a:ext cx="1524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3312" name="Line 211"/>
          <p:cNvSpPr>
            <a:spLocks noChangeShapeType="1"/>
          </p:cNvSpPr>
          <p:nvPr/>
        </p:nvSpPr>
        <p:spPr bwMode="auto">
          <a:xfrm flipV="1">
            <a:off x="7162800" y="1600200"/>
            <a:ext cx="0" cy="1524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313" name="Line 213"/>
          <p:cNvSpPr>
            <a:spLocks noChangeShapeType="1"/>
          </p:cNvSpPr>
          <p:nvPr/>
        </p:nvSpPr>
        <p:spPr bwMode="auto">
          <a:xfrm flipH="1">
            <a:off x="3962400" y="1600200"/>
            <a:ext cx="32004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314" name="Line 214"/>
          <p:cNvSpPr>
            <a:spLocks noChangeShapeType="1"/>
          </p:cNvSpPr>
          <p:nvPr/>
        </p:nvSpPr>
        <p:spPr bwMode="auto">
          <a:xfrm flipH="1">
            <a:off x="3962400" y="1600200"/>
            <a:ext cx="0" cy="1752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315" name="Oval 142"/>
          <p:cNvSpPr>
            <a:spLocks noChangeArrowheads="1"/>
          </p:cNvSpPr>
          <p:nvPr/>
        </p:nvSpPr>
        <p:spPr bwMode="auto">
          <a:xfrm>
            <a:off x="7543800" y="1981200"/>
            <a:ext cx="152400" cy="1524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endParaRPr lang="en-US" altLang="en-US" sz="1200">
              <a:solidFill>
                <a:prstClr val="black"/>
              </a:solidFill>
            </a:endParaRPr>
          </a:p>
        </p:txBody>
      </p:sp>
      <p:sp>
        <p:nvSpPr>
          <p:cNvPr id="53316" name="TextBox 143"/>
          <p:cNvSpPr txBox="1">
            <a:spLocks noChangeArrowheads="1"/>
          </p:cNvSpPr>
          <p:nvPr/>
        </p:nvSpPr>
        <p:spPr bwMode="auto">
          <a:xfrm>
            <a:off x="8229600" y="1295401"/>
            <a:ext cx="903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en-US" sz="1200">
                <a:solidFill>
                  <a:prstClr val="black"/>
                </a:solidFill>
              </a:rPr>
              <a:t>3 Phase </a:t>
            </a:r>
          </a:p>
          <a:p>
            <a:pPr>
              <a:defRPr/>
            </a:pPr>
            <a:r>
              <a:rPr lang="en-US" altLang="en-US" sz="1200">
                <a:solidFill>
                  <a:prstClr val="black"/>
                </a:solidFill>
              </a:rPr>
              <a:t>Disconnect</a:t>
            </a:r>
          </a:p>
        </p:txBody>
      </p:sp>
      <p:cxnSp>
        <p:nvCxnSpPr>
          <p:cNvPr id="128069" name="Straight Arrow Connector 145"/>
          <p:cNvCxnSpPr>
            <a:cxnSpLocks noChangeShapeType="1"/>
            <a:endCxn id="53315" idx="6"/>
          </p:cNvCxnSpPr>
          <p:nvPr/>
        </p:nvCxnSpPr>
        <p:spPr bwMode="auto">
          <a:xfrm flipH="1">
            <a:off x="7696200" y="1676400"/>
            <a:ext cx="533400" cy="3810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318" name="Oval 146"/>
          <p:cNvSpPr>
            <a:spLocks noChangeArrowheads="1"/>
          </p:cNvSpPr>
          <p:nvPr/>
        </p:nvSpPr>
        <p:spPr bwMode="auto">
          <a:xfrm>
            <a:off x="6781800" y="2743200"/>
            <a:ext cx="152400" cy="1524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endParaRPr lang="en-US" altLang="en-US" sz="1200">
              <a:solidFill>
                <a:prstClr val="black"/>
              </a:solidFill>
            </a:endParaRPr>
          </a:p>
        </p:txBody>
      </p:sp>
      <p:grpSp>
        <p:nvGrpSpPr>
          <p:cNvPr id="128071" name="Group 117"/>
          <p:cNvGrpSpPr>
            <a:grpSpLocks/>
          </p:cNvGrpSpPr>
          <p:nvPr/>
        </p:nvGrpSpPr>
        <p:grpSpPr bwMode="auto">
          <a:xfrm>
            <a:off x="2895600" y="3886200"/>
            <a:ext cx="381000" cy="381000"/>
            <a:chOff x="624" y="960"/>
            <a:chExt cx="384" cy="432"/>
          </a:xfrm>
        </p:grpSpPr>
        <p:sp>
          <p:nvSpPr>
            <p:cNvPr id="53335" name="Line 118"/>
            <p:cNvSpPr>
              <a:spLocks noChangeShapeType="1"/>
            </p:cNvSpPr>
            <p:nvPr/>
          </p:nvSpPr>
          <p:spPr bwMode="auto">
            <a:xfrm>
              <a:off x="672" y="139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336" name="Line 119"/>
            <p:cNvSpPr>
              <a:spLocks noChangeShapeType="1"/>
            </p:cNvSpPr>
            <p:nvPr/>
          </p:nvSpPr>
          <p:spPr bwMode="auto">
            <a:xfrm flipV="1">
              <a:off x="672" y="1343"/>
              <a:ext cx="0" cy="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337" name="Line 120"/>
            <p:cNvSpPr>
              <a:spLocks noChangeShapeType="1"/>
            </p:cNvSpPr>
            <p:nvPr/>
          </p:nvSpPr>
          <p:spPr bwMode="auto">
            <a:xfrm flipV="1">
              <a:off x="960" y="1343"/>
              <a:ext cx="0" cy="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128090" name="Group 121"/>
            <p:cNvGrpSpPr>
              <a:grpSpLocks/>
            </p:cNvGrpSpPr>
            <p:nvPr/>
          </p:nvGrpSpPr>
          <p:grpSpPr bwMode="auto">
            <a:xfrm>
              <a:off x="624" y="960"/>
              <a:ext cx="384" cy="384"/>
              <a:chOff x="624" y="960"/>
              <a:chExt cx="384" cy="384"/>
            </a:xfrm>
          </p:grpSpPr>
          <p:grpSp>
            <p:nvGrpSpPr>
              <p:cNvPr id="128091" name="Group 122"/>
              <p:cNvGrpSpPr>
                <a:grpSpLocks/>
              </p:cNvGrpSpPr>
              <p:nvPr/>
            </p:nvGrpSpPr>
            <p:grpSpPr bwMode="auto">
              <a:xfrm>
                <a:off x="672" y="1248"/>
                <a:ext cx="48" cy="96"/>
                <a:chOff x="672" y="1248"/>
                <a:chExt cx="48" cy="96"/>
              </a:xfrm>
            </p:grpSpPr>
            <p:sp>
              <p:nvSpPr>
                <p:cNvPr id="53355" name="Arc 123"/>
                <p:cNvSpPr>
                  <a:spLocks/>
                </p:cNvSpPr>
                <p:nvPr/>
              </p:nvSpPr>
              <p:spPr bwMode="auto">
                <a:xfrm flipV="1">
                  <a:off x="672" y="1297"/>
                  <a:ext cx="48" cy="47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 sz="2400">
                    <a:solidFill>
                      <a:prstClr val="black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356" name="Arc 124"/>
                <p:cNvSpPr>
                  <a:spLocks/>
                </p:cNvSpPr>
                <p:nvPr/>
              </p:nvSpPr>
              <p:spPr bwMode="auto">
                <a:xfrm rot="16200000" flipV="1">
                  <a:off x="672" y="1247"/>
                  <a:ext cx="50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 sz="2400">
                    <a:solidFill>
                      <a:prstClr val="black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28092" name="Group 125"/>
              <p:cNvGrpSpPr>
                <a:grpSpLocks/>
              </p:cNvGrpSpPr>
              <p:nvPr/>
            </p:nvGrpSpPr>
            <p:grpSpPr bwMode="auto">
              <a:xfrm flipH="1">
                <a:off x="912" y="1248"/>
                <a:ext cx="48" cy="96"/>
                <a:chOff x="672" y="1248"/>
                <a:chExt cx="48" cy="96"/>
              </a:xfrm>
            </p:grpSpPr>
            <p:sp>
              <p:nvSpPr>
                <p:cNvPr id="53353" name="Arc 126"/>
                <p:cNvSpPr>
                  <a:spLocks/>
                </p:cNvSpPr>
                <p:nvPr/>
              </p:nvSpPr>
              <p:spPr bwMode="auto">
                <a:xfrm flipV="1">
                  <a:off x="672" y="1297"/>
                  <a:ext cx="48" cy="47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 sz="2400">
                    <a:solidFill>
                      <a:prstClr val="black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354" name="Arc 127"/>
                <p:cNvSpPr>
                  <a:spLocks/>
                </p:cNvSpPr>
                <p:nvPr/>
              </p:nvSpPr>
              <p:spPr bwMode="auto">
                <a:xfrm rot="16200000" flipV="1">
                  <a:off x="672" y="1247"/>
                  <a:ext cx="50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 sz="2400">
                    <a:solidFill>
                      <a:prstClr val="black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53341" name="Line 128"/>
              <p:cNvSpPr>
                <a:spLocks noChangeShapeType="1"/>
              </p:cNvSpPr>
              <p:nvPr/>
            </p:nvSpPr>
            <p:spPr bwMode="auto">
              <a:xfrm flipH="1">
                <a:off x="624" y="1342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3342" name="Line 129"/>
              <p:cNvSpPr>
                <a:spLocks noChangeShapeType="1"/>
              </p:cNvSpPr>
              <p:nvPr/>
            </p:nvSpPr>
            <p:spPr bwMode="auto">
              <a:xfrm flipH="1">
                <a:off x="624" y="124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3343" name="Line 130"/>
              <p:cNvSpPr>
                <a:spLocks noChangeShapeType="1"/>
              </p:cNvSpPr>
              <p:nvPr/>
            </p:nvSpPr>
            <p:spPr bwMode="auto">
              <a:xfrm>
                <a:off x="624" y="1248"/>
                <a:ext cx="0" cy="9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3344" name="Line 131"/>
              <p:cNvSpPr>
                <a:spLocks noChangeShapeType="1"/>
              </p:cNvSpPr>
              <p:nvPr/>
            </p:nvSpPr>
            <p:spPr bwMode="auto">
              <a:xfrm>
                <a:off x="960" y="1342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3345" name="Line 132"/>
              <p:cNvSpPr>
                <a:spLocks noChangeShapeType="1"/>
              </p:cNvSpPr>
              <p:nvPr/>
            </p:nvSpPr>
            <p:spPr bwMode="auto">
              <a:xfrm>
                <a:off x="960" y="124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3346" name="Line 133"/>
              <p:cNvSpPr>
                <a:spLocks noChangeShapeType="1"/>
              </p:cNvSpPr>
              <p:nvPr/>
            </p:nvSpPr>
            <p:spPr bwMode="auto">
              <a:xfrm>
                <a:off x="1008" y="1248"/>
                <a:ext cx="0" cy="9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3347" name="Line 134"/>
              <p:cNvSpPr>
                <a:spLocks noChangeShapeType="1"/>
              </p:cNvSpPr>
              <p:nvPr/>
            </p:nvSpPr>
            <p:spPr bwMode="auto">
              <a:xfrm flipV="1">
                <a:off x="672" y="1153"/>
                <a:ext cx="0" cy="9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3348" name="Line 135"/>
              <p:cNvSpPr>
                <a:spLocks noChangeShapeType="1"/>
              </p:cNvSpPr>
              <p:nvPr/>
            </p:nvSpPr>
            <p:spPr bwMode="auto">
              <a:xfrm flipV="1">
                <a:off x="960" y="1153"/>
                <a:ext cx="0" cy="9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128101" name="Group 136"/>
              <p:cNvGrpSpPr>
                <a:grpSpLocks/>
              </p:cNvGrpSpPr>
              <p:nvPr/>
            </p:nvGrpSpPr>
            <p:grpSpPr bwMode="auto">
              <a:xfrm rot="-5400000">
                <a:off x="744" y="936"/>
                <a:ext cx="144" cy="288"/>
                <a:chOff x="672" y="1248"/>
                <a:chExt cx="48" cy="96"/>
              </a:xfrm>
            </p:grpSpPr>
            <p:sp>
              <p:nvSpPr>
                <p:cNvPr id="53351" name="Arc 137"/>
                <p:cNvSpPr>
                  <a:spLocks/>
                </p:cNvSpPr>
                <p:nvPr/>
              </p:nvSpPr>
              <p:spPr bwMode="auto">
                <a:xfrm flipV="1">
                  <a:off x="672" y="1296"/>
                  <a:ext cx="48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 sz="2400">
                    <a:solidFill>
                      <a:prstClr val="black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352" name="Arc 138"/>
                <p:cNvSpPr>
                  <a:spLocks/>
                </p:cNvSpPr>
                <p:nvPr/>
              </p:nvSpPr>
              <p:spPr bwMode="auto">
                <a:xfrm rot="16200000" flipV="1">
                  <a:off x="672" y="1248"/>
                  <a:ext cx="48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 sz="2400">
                    <a:solidFill>
                      <a:prstClr val="black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53350" name="Line 139"/>
              <p:cNvSpPr>
                <a:spLocks noChangeShapeType="1"/>
              </p:cNvSpPr>
              <p:nvPr/>
            </p:nvSpPr>
            <p:spPr bwMode="auto">
              <a:xfrm flipV="1">
                <a:off x="816" y="960"/>
                <a:ext cx="0" cy="49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53320" name="Line 12"/>
          <p:cNvSpPr>
            <a:spLocks noChangeShapeType="1"/>
          </p:cNvSpPr>
          <p:nvPr/>
        </p:nvSpPr>
        <p:spPr bwMode="auto">
          <a:xfrm flipH="1">
            <a:off x="2819400" y="41910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321" name="TextBox 176"/>
          <p:cNvSpPr txBox="1">
            <a:spLocks noChangeArrowheads="1"/>
          </p:cNvSpPr>
          <p:nvPr/>
        </p:nvSpPr>
        <p:spPr bwMode="auto">
          <a:xfrm>
            <a:off x="2667000" y="3352801"/>
            <a:ext cx="793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en-US" sz="1200">
                <a:solidFill>
                  <a:prstClr val="black"/>
                </a:solidFill>
              </a:rPr>
              <a:t>Pressure</a:t>
            </a:r>
          </a:p>
          <a:p>
            <a:pPr>
              <a:defRPr/>
            </a:pPr>
            <a:r>
              <a:rPr lang="en-US" altLang="en-US" sz="1200">
                <a:solidFill>
                  <a:prstClr val="black"/>
                </a:solidFill>
              </a:rPr>
              <a:t>Regulator</a:t>
            </a:r>
          </a:p>
        </p:txBody>
      </p:sp>
      <p:sp>
        <p:nvSpPr>
          <p:cNvPr id="53322" name="TextBox 167"/>
          <p:cNvSpPr txBox="1">
            <a:spLocks noChangeArrowheads="1"/>
          </p:cNvSpPr>
          <p:nvPr/>
        </p:nvSpPr>
        <p:spPr bwMode="auto">
          <a:xfrm>
            <a:off x="6499226" y="4143375"/>
            <a:ext cx="638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en-US" sz="1000">
                <a:solidFill>
                  <a:prstClr val="black"/>
                </a:solidFill>
              </a:rPr>
              <a:t>Hi Level</a:t>
            </a:r>
          </a:p>
          <a:p>
            <a:pPr algn="ctr">
              <a:defRPr/>
            </a:pPr>
            <a:r>
              <a:rPr lang="en-US" altLang="en-US" sz="1000">
                <a:solidFill>
                  <a:prstClr val="black"/>
                </a:solidFill>
              </a:rPr>
              <a:t> Sensor</a:t>
            </a:r>
          </a:p>
        </p:txBody>
      </p:sp>
      <p:sp>
        <p:nvSpPr>
          <p:cNvPr id="53323" name="TextBox 169"/>
          <p:cNvSpPr txBox="1">
            <a:spLocks noChangeArrowheads="1"/>
          </p:cNvSpPr>
          <p:nvPr/>
        </p:nvSpPr>
        <p:spPr bwMode="auto">
          <a:xfrm>
            <a:off x="6530975" y="4803775"/>
            <a:ext cx="654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en-US" sz="1000">
                <a:solidFill>
                  <a:prstClr val="black"/>
                </a:solidFill>
              </a:rPr>
              <a:t>Lo Level</a:t>
            </a:r>
          </a:p>
          <a:p>
            <a:pPr algn="ctr">
              <a:defRPr/>
            </a:pPr>
            <a:r>
              <a:rPr lang="en-US" altLang="en-US" sz="1000">
                <a:solidFill>
                  <a:prstClr val="black"/>
                </a:solidFill>
              </a:rPr>
              <a:t> Sensor</a:t>
            </a:r>
          </a:p>
        </p:txBody>
      </p:sp>
      <p:cxnSp>
        <p:nvCxnSpPr>
          <p:cNvPr id="179" name="Straight Arrow Connector 178"/>
          <p:cNvCxnSpPr/>
          <p:nvPr/>
        </p:nvCxnSpPr>
        <p:spPr>
          <a:xfrm flipV="1">
            <a:off x="4572000" y="5029200"/>
            <a:ext cx="4572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325" name="TextBox 179"/>
          <p:cNvSpPr txBox="1">
            <a:spLocks noChangeArrowheads="1"/>
          </p:cNvSpPr>
          <p:nvPr/>
        </p:nvSpPr>
        <p:spPr bwMode="auto">
          <a:xfrm>
            <a:off x="6553200" y="1143001"/>
            <a:ext cx="7302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en-US" sz="1000">
                <a:solidFill>
                  <a:prstClr val="black"/>
                </a:solidFill>
              </a:rPr>
              <a:t>ATC 1000</a:t>
            </a:r>
          </a:p>
        </p:txBody>
      </p:sp>
      <p:cxnSp>
        <p:nvCxnSpPr>
          <p:cNvPr id="182" name="Straight Arrow Connector 181"/>
          <p:cNvCxnSpPr>
            <a:stCxn id="53325" idx="2"/>
            <a:endCxn id="53265" idx="0"/>
          </p:cNvCxnSpPr>
          <p:nvPr/>
        </p:nvCxnSpPr>
        <p:spPr>
          <a:xfrm>
            <a:off x="6918326" y="1389064"/>
            <a:ext cx="125413" cy="4270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7192963" y="4267200"/>
            <a:ext cx="152400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92963" y="4953000"/>
            <a:ext cx="152400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3329" name="Freeform 12"/>
          <p:cNvSpPr>
            <a:spLocks/>
          </p:cNvSpPr>
          <p:nvPr/>
        </p:nvSpPr>
        <p:spPr bwMode="auto">
          <a:xfrm>
            <a:off x="5097464" y="4119564"/>
            <a:ext cx="230187" cy="153987"/>
          </a:xfrm>
          <a:custGeom>
            <a:avLst/>
            <a:gdLst>
              <a:gd name="T0" fmla="*/ 0 w 145"/>
              <a:gd name="T1" fmla="*/ 0 h 97"/>
              <a:gd name="T2" fmla="*/ 0 w 145"/>
              <a:gd name="T3" fmla="*/ 2147483646 h 97"/>
              <a:gd name="T4" fmla="*/ 2147483646 w 145"/>
              <a:gd name="T5" fmla="*/ 2147483646 h 97"/>
              <a:gd name="T6" fmla="*/ 0 w 145"/>
              <a:gd name="T7" fmla="*/ 0 h 9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45" h="97">
                <a:moveTo>
                  <a:pt x="0" y="0"/>
                </a:moveTo>
                <a:lnTo>
                  <a:pt x="0" y="96"/>
                </a:lnTo>
                <a:lnTo>
                  <a:pt x="144" y="48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330" name="Freeform 13"/>
          <p:cNvSpPr>
            <a:spLocks/>
          </p:cNvSpPr>
          <p:nvPr/>
        </p:nvSpPr>
        <p:spPr bwMode="auto">
          <a:xfrm>
            <a:off x="5249864" y="4175125"/>
            <a:ext cx="153987" cy="230188"/>
          </a:xfrm>
          <a:custGeom>
            <a:avLst/>
            <a:gdLst>
              <a:gd name="T0" fmla="*/ 0 w 97"/>
              <a:gd name="T1" fmla="*/ 2147483646 h 145"/>
              <a:gd name="T2" fmla="*/ 2147483646 w 97"/>
              <a:gd name="T3" fmla="*/ 2147483646 h 145"/>
              <a:gd name="T4" fmla="*/ 2147483646 w 97"/>
              <a:gd name="T5" fmla="*/ 0 h 145"/>
              <a:gd name="T6" fmla="*/ 0 w 97"/>
              <a:gd name="T7" fmla="*/ 2147483646 h 14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7" h="145">
                <a:moveTo>
                  <a:pt x="0" y="144"/>
                </a:moveTo>
                <a:lnTo>
                  <a:pt x="96" y="144"/>
                </a:lnTo>
                <a:lnTo>
                  <a:pt x="48" y="0"/>
                </a:lnTo>
                <a:lnTo>
                  <a:pt x="0" y="144"/>
                </a:lnTo>
              </a:path>
            </a:pathLst>
          </a:custGeom>
          <a:noFill/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331" name="Line 14"/>
          <p:cNvSpPr>
            <a:spLocks noChangeShapeType="1"/>
          </p:cNvSpPr>
          <p:nvPr/>
        </p:nvSpPr>
        <p:spPr bwMode="auto">
          <a:xfrm>
            <a:off x="5327650" y="4400550"/>
            <a:ext cx="0" cy="6619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332" name="Line 15"/>
          <p:cNvSpPr>
            <a:spLocks noChangeShapeType="1"/>
          </p:cNvSpPr>
          <p:nvPr/>
        </p:nvSpPr>
        <p:spPr bwMode="auto">
          <a:xfrm>
            <a:off x="5349876" y="4214813"/>
            <a:ext cx="595313" cy="1381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333" name="Oval 16"/>
          <p:cNvSpPr>
            <a:spLocks noChangeArrowheads="1"/>
          </p:cNvSpPr>
          <p:nvPr/>
        </p:nvSpPr>
        <p:spPr bwMode="auto">
          <a:xfrm>
            <a:off x="5916613" y="4305300"/>
            <a:ext cx="292100" cy="1397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3334" name="TextBox 5"/>
          <p:cNvSpPr txBox="1">
            <a:spLocks noChangeArrowheads="1"/>
          </p:cNvSpPr>
          <p:nvPr/>
        </p:nvSpPr>
        <p:spPr bwMode="auto">
          <a:xfrm>
            <a:off x="5451476" y="4460875"/>
            <a:ext cx="4937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en-US" sz="1000">
                <a:solidFill>
                  <a:prstClr val="black"/>
                </a:solidFill>
              </a:rPr>
              <a:t>Float</a:t>
            </a:r>
          </a:p>
          <a:p>
            <a:pPr algn="ctr">
              <a:defRPr/>
            </a:pPr>
            <a:r>
              <a:rPr lang="en-US" altLang="en-US" sz="1000">
                <a:solidFill>
                  <a:prstClr val="black"/>
                </a:solidFill>
              </a:rPr>
              <a:t>Valve</a:t>
            </a:r>
          </a:p>
        </p:txBody>
      </p:sp>
    </p:spTree>
    <p:extLst>
      <p:ext uri="{BB962C8B-B14F-4D97-AF65-F5344CB8AC3E}">
        <p14:creationId xmlns:p14="http://schemas.microsoft.com/office/powerpoint/2010/main" val="9696866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C1951-09DF-453F-83DB-F7BF76076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0070C0"/>
                </a:solidFill>
              </a:rPr>
              <a:t>Power Pro® System Options 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5ACC437-CC0C-4F1C-9138-7C6AE327EFD5}"/>
              </a:ext>
            </a:extLst>
          </p:cNvPr>
          <p:cNvSpPr txBox="1">
            <a:spLocks/>
          </p:cNvSpPr>
          <p:nvPr/>
        </p:nvSpPr>
        <p:spPr>
          <a:xfrm>
            <a:off x="1227438" y="2183027"/>
            <a:ext cx="5955957" cy="3327150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Controller Integrated</a:t>
            </a:r>
          </a:p>
          <a:p>
            <a:pPr lvl="1"/>
            <a:r>
              <a:rPr lang="en-US" altLang="en-US" dirty="0">
                <a:solidFill>
                  <a:srgbClr val="0070C0"/>
                </a:solidFill>
                <a:cs typeface="Arial" panose="020B0604020202020204" pitchFamily="34" charset="0"/>
              </a:rPr>
              <a:t>Flow pacing control</a:t>
            </a:r>
          </a:p>
          <a:p>
            <a:pPr lvl="1"/>
            <a:r>
              <a:rPr lang="en-US" altLang="en-US" dirty="0">
                <a:solidFill>
                  <a:srgbClr val="0070C0"/>
                </a:solidFill>
                <a:cs typeface="Arial" panose="020B0604020202020204" pitchFamily="34" charset="0"/>
              </a:rPr>
              <a:t>Residual control</a:t>
            </a:r>
          </a:p>
          <a:p>
            <a:pPr lvl="1"/>
            <a:r>
              <a:rPr lang="en-US" altLang="en-US" dirty="0">
                <a:solidFill>
                  <a:srgbClr val="0070C0"/>
                </a:solidFill>
                <a:cs typeface="Arial" panose="020B0604020202020204" pitchFamily="34" charset="0"/>
              </a:rPr>
              <a:t>Compound loop control</a:t>
            </a:r>
          </a:p>
          <a:p>
            <a:r>
              <a:rPr lang="en-US" altLang="en-US" dirty="0">
                <a:solidFill>
                  <a:srgbClr val="0070C0"/>
                </a:solidFill>
              </a:rPr>
              <a:t>SCADA ready</a:t>
            </a:r>
          </a:p>
          <a:p>
            <a:r>
              <a:rPr lang="en-US" altLang="en-US" dirty="0">
                <a:solidFill>
                  <a:srgbClr val="0070C0"/>
                </a:solidFill>
              </a:rPr>
              <a:t>Tablet scale*</a:t>
            </a:r>
          </a:p>
          <a:p>
            <a:r>
              <a:rPr lang="en-US" altLang="en-US" dirty="0">
                <a:solidFill>
                  <a:srgbClr val="0070C0"/>
                </a:solidFill>
              </a:rPr>
              <a:t>Low tablet scale alarm*</a:t>
            </a:r>
          </a:p>
          <a:p>
            <a:endParaRPr lang="en-US" dirty="0"/>
          </a:p>
        </p:txBody>
      </p:sp>
      <p:pic>
        <p:nvPicPr>
          <p:cNvPr id="10" name="Picture 4" descr="powerpro1203">
            <a:extLst>
              <a:ext uri="{FF2B5EF4-FFF2-40B4-BE49-F238E27FC236}">
                <a16:creationId xmlns:a16="http://schemas.microsoft.com/office/drawing/2014/main" id="{7E19D2F7-C30E-4DCD-A739-55121ED9E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333" y="785177"/>
            <a:ext cx="4607264" cy="397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12478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8793D6-EEE4-4C7E-BF0A-A78FAC43F2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Accu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-Tab®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PowerPro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® System</a:t>
            </a:r>
          </a:p>
          <a:p>
            <a:r>
              <a:rPr lang="en-US" altLang="en-US" dirty="0">
                <a:solidFill>
                  <a:srgbClr val="0070C0"/>
                </a:solidFill>
                <a:latin typeface="Arial" panose="020B0604020202020204" pitchFamily="34" charset="0"/>
              </a:rPr>
              <a:t>Supply Water Line - Inlet Strainer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B5EE9FF-69D4-4295-83D5-0B63D9D51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Detailed Component Description</a:t>
            </a:r>
            <a:endParaRPr lang="en-US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DD015BBE-5745-4D55-812F-12A052579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459" y="1594645"/>
            <a:ext cx="3950050" cy="2309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90FFF59-216B-4CF2-975A-A557CDF98ADD}"/>
              </a:ext>
            </a:extLst>
          </p:cNvPr>
          <p:cNvSpPr/>
          <p:nvPr/>
        </p:nvSpPr>
        <p:spPr>
          <a:xfrm flipH="1">
            <a:off x="882032" y="3244334"/>
            <a:ext cx="27351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1" dirty="0">
                <a:solidFill>
                  <a:srgbClr val="0070C0"/>
                </a:solidFill>
                <a:latin typeface="Arial" panose="020B0604020202020204" pitchFamily="34" charset="0"/>
              </a:rPr>
              <a:t>Pressure Regulator</a:t>
            </a:r>
            <a:endParaRPr lang="en-US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9A3F48-08D8-4638-8E68-CD8C17605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95754"/>
            <a:ext cx="3830664" cy="161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60928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3" descr="POWER_PRO_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845674"/>
            <a:ext cx="6019800" cy="5166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Line 4"/>
          <p:cNvSpPr>
            <a:spLocks noChangeShapeType="1"/>
          </p:cNvSpPr>
          <p:nvPr/>
        </p:nvSpPr>
        <p:spPr bwMode="auto">
          <a:xfrm flipH="1" flipV="1">
            <a:off x="8433587" y="4180211"/>
            <a:ext cx="190500" cy="990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6564" name="Line 5"/>
          <p:cNvSpPr>
            <a:spLocks noChangeShapeType="1"/>
          </p:cNvSpPr>
          <p:nvPr/>
        </p:nvSpPr>
        <p:spPr bwMode="auto">
          <a:xfrm flipH="1" flipV="1">
            <a:off x="6096000" y="1600200"/>
            <a:ext cx="251460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6565" name="Line 6"/>
          <p:cNvSpPr>
            <a:spLocks noChangeShapeType="1"/>
          </p:cNvSpPr>
          <p:nvPr/>
        </p:nvSpPr>
        <p:spPr bwMode="auto">
          <a:xfrm>
            <a:off x="3048000" y="3657600"/>
            <a:ext cx="838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6566" name="Text Box 7"/>
          <p:cNvSpPr txBox="1">
            <a:spLocks noChangeArrowheads="1"/>
          </p:cNvSpPr>
          <p:nvPr/>
        </p:nvSpPr>
        <p:spPr bwMode="auto">
          <a:xfrm>
            <a:off x="8318276" y="5151439"/>
            <a:ext cx="25574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dirty="0">
                <a:solidFill>
                  <a:prstClr val="black"/>
                </a:solidFill>
                <a:latin typeface="Tahoma" panose="020B0604030504040204" pitchFamily="34" charset="0"/>
              </a:rPr>
              <a:t>Diluted Hypochlorite Solution Tank</a:t>
            </a:r>
          </a:p>
        </p:txBody>
      </p:sp>
      <p:sp>
        <p:nvSpPr>
          <p:cNvPr id="66567" name="Text Box 8"/>
          <p:cNvSpPr txBox="1">
            <a:spLocks noChangeArrowheads="1"/>
          </p:cNvSpPr>
          <p:nvPr/>
        </p:nvSpPr>
        <p:spPr bwMode="auto">
          <a:xfrm>
            <a:off x="1524000" y="5410201"/>
            <a:ext cx="1676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>
                <a:solidFill>
                  <a:prstClr val="black"/>
                </a:solidFill>
                <a:latin typeface="Tahoma" panose="020B0604030504040204" pitchFamily="34" charset="0"/>
              </a:rPr>
              <a:t>Supply Water In</a:t>
            </a:r>
          </a:p>
        </p:txBody>
      </p:sp>
      <p:sp>
        <p:nvSpPr>
          <p:cNvPr id="66568" name="Text Box 9"/>
          <p:cNvSpPr txBox="1">
            <a:spLocks noChangeArrowheads="1"/>
          </p:cNvSpPr>
          <p:nvPr/>
        </p:nvSpPr>
        <p:spPr bwMode="auto">
          <a:xfrm>
            <a:off x="1524000" y="3276601"/>
            <a:ext cx="17605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dirty="0">
                <a:solidFill>
                  <a:prstClr val="black"/>
                </a:solidFill>
                <a:latin typeface="Tahoma" panose="020B0604030504040204" pitchFamily="34" charset="0"/>
              </a:rPr>
              <a:t>Cl2 Feed to System</a:t>
            </a:r>
          </a:p>
        </p:txBody>
      </p:sp>
      <p:sp>
        <p:nvSpPr>
          <p:cNvPr id="66569" name="Line 10"/>
          <p:cNvSpPr>
            <a:spLocks noChangeShapeType="1"/>
          </p:cNvSpPr>
          <p:nvPr/>
        </p:nvSpPr>
        <p:spPr bwMode="auto">
          <a:xfrm flipH="1">
            <a:off x="2971800" y="4191001"/>
            <a:ext cx="1524000" cy="16668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6570" name="Text Box 11"/>
          <p:cNvSpPr txBox="1">
            <a:spLocks noChangeArrowheads="1"/>
          </p:cNvSpPr>
          <p:nvPr/>
        </p:nvSpPr>
        <p:spPr bwMode="auto">
          <a:xfrm>
            <a:off x="8610600" y="1981201"/>
            <a:ext cx="1828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/>
            <a:r>
              <a:rPr lang="en-US" altLang="en-US">
                <a:solidFill>
                  <a:prstClr val="black"/>
                </a:solidFill>
                <a:latin typeface="Tahoma" panose="020B0604030504040204" pitchFamily="34" charset="0"/>
              </a:rPr>
              <a:t>Process</a:t>
            </a:r>
          </a:p>
          <a:p>
            <a:pPr algn="ctr" eaLnBrk="0" hangingPunct="0"/>
            <a:r>
              <a:rPr lang="en-US" altLang="en-US">
                <a:solidFill>
                  <a:prstClr val="black"/>
                </a:solidFill>
                <a:latin typeface="Tahoma" panose="020B0604030504040204" pitchFamily="34" charset="0"/>
              </a:rPr>
              <a:t>Controller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2935E7-65D4-42EF-9CC5-9E0BD8FD25B0}"/>
              </a:ext>
            </a:extLst>
          </p:cNvPr>
          <p:cNvSpPr/>
          <p:nvPr/>
        </p:nvSpPr>
        <p:spPr>
          <a:xfrm>
            <a:off x="2911099" y="240225"/>
            <a:ext cx="42005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600" dirty="0" err="1">
                <a:solidFill>
                  <a:srgbClr val="4F81BD"/>
                </a:solidFill>
                <a:latin typeface="Arial" panose="020B0604020202020204" pitchFamily="34" charset="0"/>
              </a:rPr>
              <a:t>PowerPro</a:t>
            </a:r>
            <a:r>
              <a:rPr lang="en-US" altLang="en-US" sz="3600" dirty="0">
                <a:solidFill>
                  <a:srgbClr val="4F81BD"/>
                </a:solidFill>
                <a:latin typeface="Arial" panose="020B0604020202020204" pitchFamily="34" charset="0"/>
              </a:rPr>
              <a:t> System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571144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1" descr="POWER_PRO_DETAIL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2" y="1101726"/>
            <a:ext cx="6781800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 Box 4"/>
          <p:cNvSpPr txBox="1">
            <a:spLocks noChangeArrowheads="1"/>
          </p:cNvSpPr>
          <p:nvPr/>
        </p:nvSpPr>
        <p:spPr bwMode="auto">
          <a:xfrm>
            <a:off x="8001000" y="5638801"/>
            <a:ext cx="2667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/>
            <a:r>
              <a:rPr lang="en-US" altLang="en-US">
                <a:solidFill>
                  <a:prstClr val="black"/>
                </a:solidFill>
                <a:latin typeface="Tahoma" panose="020B0604030504040204" pitchFamily="34" charset="0"/>
              </a:rPr>
              <a:t>Hand/Off/Auto</a:t>
            </a:r>
          </a:p>
          <a:p>
            <a:pPr algn="ctr" eaLnBrk="0" hangingPunct="0"/>
            <a:r>
              <a:rPr lang="en-US" altLang="en-US">
                <a:solidFill>
                  <a:prstClr val="black"/>
                </a:solidFill>
                <a:latin typeface="Tahoma" panose="020B0604030504040204" pitchFamily="34" charset="0"/>
              </a:rPr>
              <a:t>Switch</a:t>
            </a:r>
          </a:p>
        </p:txBody>
      </p:sp>
      <p:sp>
        <p:nvSpPr>
          <p:cNvPr id="62468" name="Line 6"/>
          <p:cNvSpPr>
            <a:spLocks noChangeShapeType="1"/>
          </p:cNvSpPr>
          <p:nvPr/>
        </p:nvSpPr>
        <p:spPr bwMode="auto">
          <a:xfrm flipH="1" flipV="1">
            <a:off x="5867400" y="4191001"/>
            <a:ext cx="2133600" cy="15652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469" name="Line 9"/>
          <p:cNvSpPr>
            <a:spLocks noChangeShapeType="1"/>
          </p:cNvSpPr>
          <p:nvPr/>
        </p:nvSpPr>
        <p:spPr bwMode="auto">
          <a:xfrm>
            <a:off x="3352800" y="1676401"/>
            <a:ext cx="1981200" cy="4413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470" name="Text Box 10"/>
          <p:cNvSpPr txBox="1">
            <a:spLocks noChangeArrowheads="1"/>
          </p:cNvSpPr>
          <p:nvPr/>
        </p:nvSpPr>
        <p:spPr bwMode="auto">
          <a:xfrm>
            <a:off x="1216025" y="1189039"/>
            <a:ext cx="2667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/>
            <a:r>
              <a:rPr lang="en-US" altLang="en-US">
                <a:solidFill>
                  <a:prstClr val="black"/>
                </a:solidFill>
                <a:latin typeface="Tahoma" panose="020B0604030504040204" pitchFamily="34" charset="0"/>
              </a:rPr>
              <a:t>Digital</a:t>
            </a:r>
          </a:p>
          <a:p>
            <a:pPr algn="ctr" eaLnBrk="0" hangingPunct="0"/>
            <a:r>
              <a:rPr lang="en-US" altLang="en-US">
                <a:solidFill>
                  <a:prstClr val="black"/>
                </a:solidFill>
                <a:latin typeface="Tahoma" panose="020B0604030504040204" pitchFamily="34" charset="0"/>
              </a:rPr>
              <a:t>Readout</a:t>
            </a:r>
          </a:p>
        </p:txBody>
      </p:sp>
      <p:sp>
        <p:nvSpPr>
          <p:cNvPr id="62471" name="Rectangle 1"/>
          <p:cNvSpPr>
            <a:spLocks noChangeArrowheads="1"/>
          </p:cNvSpPr>
          <p:nvPr/>
        </p:nvSpPr>
        <p:spPr bwMode="auto">
          <a:xfrm>
            <a:off x="1216025" y="3886201"/>
            <a:ext cx="2590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>
                <a:solidFill>
                  <a:prstClr val="black"/>
                </a:solidFill>
                <a:latin typeface="Tahoma" panose="020B0604030504040204" pitchFamily="34" charset="0"/>
              </a:rPr>
              <a:t>Disconnect</a:t>
            </a:r>
          </a:p>
          <a:p>
            <a:pPr algn="ctr"/>
            <a:r>
              <a:rPr lang="en-US" altLang="en-US">
                <a:solidFill>
                  <a:prstClr val="black"/>
                </a:solidFill>
                <a:latin typeface="Tahoma" panose="020B0604030504040204" pitchFamily="34" charset="0"/>
              </a:rPr>
              <a:t>Switch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3429000" y="2286000"/>
            <a:ext cx="3657600" cy="1905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4572001" y="228600"/>
            <a:ext cx="42899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dirty="0">
                <a:solidFill>
                  <a:srgbClr val="4F81BD"/>
                </a:solidFill>
                <a:latin typeface="Arial" panose="020B0604020202020204" pitchFamily="34" charset="0"/>
                <a:ea typeface="+mj-ea"/>
              </a:rPr>
              <a:t>PowerPro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687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FE061-5B8B-4243-A7D0-D99C380D41DB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895350" y="474905"/>
            <a:ext cx="9127880" cy="546373"/>
          </a:xfrm>
        </p:spPr>
        <p:txBody>
          <a:bodyPr/>
          <a:lstStyle/>
          <a:p>
            <a:r>
              <a:rPr lang="en-US" dirty="0"/>
              <a:t>Chlorine Disinfectants: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BA8C06-A5B5-49D7-A9B1-2D9A44C1BA96}"/>
              </a:ext>
            </a:extLst>
          </p:cNvPr>
          <p:cNvSpPr/>
          <p:nvPr/>
        </p:nvSpPr>
        <p:spPr>
          <a:xfrm>
            <a:off x="178025" y="1699327"/>
            <a:ext cx="9686166" cy="374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chemeClr val="accent2"/>
              </a:buClr>
              <a:buSzPct val="75000"/>
              <a:buFont typeface="Wingdings" panose="05000000000000000000" pitchFamily="2" charset="2"/>
              <a:buChar char="Ø"/>
              <a:tabLst>
                <a:tab pos="3086100" algn="r"/>
                <a:tab pos="4572000" algn="l"/>
              </a:tabLst>
              <a:defRPr/>
            </a:pPr>
            <a:r>
              <a:rPr lang="en-US" sz="2400" dirty="0"/>
              <a:t> Chlorine gas:</a:t>
            </a:r>
            <a:br>
              <a:rPr lang="en-US" sz="2400" dirty="0"/>
            </a:br>
            <a:r>
              <a:rPr lang="en-US" sz="2400" dirty="0"/>
              <a:t>	Cl</a:t>
            </a:r>
            <a:r>
              <a:rPr lang="en-US" sz="2400" baseline="-25000" dirty="0"/>
              <a:t>2</a:t>
            </a:r>
            <a:r>
              <a:rPr lang="en-US" sz="2400" dirty="0"/>
              <a:t> + H</a:t>
            </a:r>
            <a:r>
              <a:rPr lang="en-US" sz="2400" baseline="-25000" dirty="0"/>
              <a:t>2</a:t>
            </a:r>
            <a:r>
              <a:rPr lang="en-US" sz="2400" dirty="0"/>
              <a:t>O             	HCl + </a:t>
            </a:r>
            <a:r>
              <a:rPr lang="en-US" sz="2400" dirty="0" err="1"/>
              <a:t>HOCl</a:t>
            </a:r>
            <a:endParaRPr lang="en-US" sz="2400" dirty="0"/>
          </a:p>
          <a:p>
            <a:pPr>
              <a:lnSpc>
                <a:spcPct val="90000"/>
              </a:lnSpc>
              <a:buClr>
                <a:schemeClr val="accent2"/>
              </a:buClr>
              <a:buSzPct val="75000"/>
              <a:buFont typeface="Wingdings" panose="05000000000000000000" pitchFamily="2" charset="2"/>
              <a:buChar char="Ø"/>
              <a:tabLst>
                <a:tab pos="3086100" algn="r"/>
                <a:tab pos="4572000" algn="l"/>
              </a:tabLst>
              <a:defRPr/>
            </a:pPr>
            <a:r>
              <a:rPr lang="en-US" sz="2400" b="1" dirty="0"/>
              <a:t> </a:t>
            </a:r>
            <a:r>
              <a:rPr lang="en-US" sz="2400" dirty="0"/>
              <a:t>Liquid Soda Bleach:</a:t>
            </a:r>
            <a:br>
              <a:rPr lang="en-US" sz="2400" dirty="0"/>
            </a:br>
            <a:r>
              <a:rPr lang="en-US" sz="2400" dirty="0"/>
              <a:t>	</a:t>
            </a:r>
            <a:r>
              <a:rPr lang="en-US" sz="2400" dirty="0" err="1"/>
              <a:t>NaOCl</a:t>
            </a:r>
            <a:r>
              <a:rPr lang="en-US" sz="2400" dirty="0"/>
              <a:t> + H</a:t>
            </a:r>
            <a:r>
              <a:rPr lang="en-US" sz="2400" baseline="-25000" dirty="0"/>
              <a:t>2</a:t>
            </a:r>
            <a:r>
              <a:rPr lang="en-US" sz="2400" dirty="0"/>
              <a:t>O	NaOH + </a:t>
            </a:r>
            <a:r>
              <a:rPr lang="en-US" sz="2400" dirty="0" err="1"/>
              <a:t>HOCl</a:t>
            </a:r>
            <a:endParaRPr lang="en-US" sz="2400" dirty="0"/>
          </a:p>
          <a:p>
            <a:pPr>
              <a:lnSpc>
                <a:spcPct val="90000"/>
              </a:lnSpc>
              <a:buClr>
                <a:schemeClr val="accent2"/>
              </a:buClr>
              <a:buSzPct val="75000"/>
              <a:buFont typeface="Wingdings" panose="05000000000000000000" pitchFamily="2" charset="2"/>
              <a:buChar char="Ø"/>
              <a:tabLst>
                <a:tab pos="3086100" algn="r"/>
                <a:tab pos="4572000" algn="l"/>
              </a:tabLst>
              <a:defRPr/>
            </a:pPr>
            <a:r>
              <a:rPr lang="en-US" sz="2400" dirty="0"/>
              <a:t> Calcium Hypochlorite:</a:t>
            </a:r>
            <a:br>
              <a:rPr lang="en-US" sz="2400" dirty="0"/>
            </a:br>
            <a:r>
              <a:rPr lang="en-US" sz="2400" dirty="0"/>
              <a:t>	Ca(</a:t>
            </a:r>
            <a:r>
              <a:rPr lang="en-US" sz="2400" dirty="0" err="1"/>
              <a:t>OCl</a:t>
            </a:r>
            <a:r>
              <a:rPr lang="en-US" sz="2400" dirty="0"/>
              <a:t>)</a:t>
            </a:r>
            <a:r>
              <a:rPr lang="en-US" sz="2400" baseline="-25000" dirty="0"/>
              <a:t>2</a:t>
            </a:r>
            <a:r>
              <a:rPr lang="en-US" sz="2400" dirty="0"/>
              <a:t> + 2 H</a:t>
            </a:r>
            <a:r>
              <a:rPr lang="en-US" sz="2400" baseline="-25000" dirty="0"/>
              <a:t>2</a:t>
            </a:r>
            <a:r>
              <a:rPr lang="en-US" sz="2400" dirty="0"/>
              <a:t>O	Ca(OH)</a:t>
            </a:r>
            <a:r>
              <a:rPr lang="en-US" sz="2400" baseline="-25000" dirty="0"/>
              <a:t>2</a:t>
            </a:r>
            <a:r>
              <a:rPr lang="en-US" sz="2400" dirty="0"/>
              <a:t> + 2 </a:t>
            </a:r>
            <a:r>
              <a:rPr lang="en-US" sz="2400" dirty="0" err="1"/>
              <a:t>HOCl</a:t>
            </a:r>
            <a:endParaRPr lang="en-US" sz="2400" dirty="0"/>
          </a:p>
          <a:p>
            <a:pPr>
              <a:lnSpc>
                <a:spcPct val="90000"/>
              </a:lnSpc>
              <a:buClr>
                <a:schemeClr val="accent2"/>
              </a:buClr>
              <a:buSzPct val="75000"/>
              <a:buFont typeface="Wingdings" panose="05000000000000000000" pitchFamily="2" charset="2"/>
              <a:buChar char="Ø"/>
              <a:tabLst>
                <a:tab pos="3086100" algn="r"/>
                <a:tab pos="4572000" algn="l"/>
              </a:tabLst>
              <a:defRPr/>
            </a:pPr>
            <a:endParaRPr lang="en-US" sz="2400" dirty="0"/>
          </a:p>
          <a:p>
            <a:pPr>
              <a:lnSpc>
                <a:spcPct val="90000"/>
              </a:lnSpc>
              <a:buClr>
                <a:schemeClr val="accent2"/>
              </a:buClr>
              <a:buSzPct val="75000"/>
              <a:tabLst>
                <a:tab pos="3086100" algn="r"/>
                <a:tab pos="4572000" algn="l"/>
              </a:tabLst>
              <a:defRPr/>
            </a:pPr>
            <a:br>
              <a:rPr lang="en-US" sz="2400" dirty="0"/>
            </a:br>
            <a:br>
              <a:rPr lang="en-US" sz="2400" b="1" dirty="0"/>
            </a:br>
            <a:r>
              <a:rPr lang="en-US" sz="2400" dirty="0">
                <a:solidFill>
                  <a:srgbClr val="FF0000"/>
                </a:solidFill>
              </a:rPr>
              <a:t>(All three produce the same active sanitizer.  </a:t>
            </a:r>
            <a:r>
              <a:rPr lang="en-US" sz="2400" b="1" dirty="0" err="1">
                <a:solidFill>
                  <a:srgbClr val="FF0000"/>
                </a:solidFill>
              </a:rPr>
              <a:t>HOCl</a:t>
            </a:r>
            <a:r>
              <a:rPr lang="en-US" sz="2400" b="1" dirty="0">
                <a:solidFill>
                  <a:srgbClr val="FF0000"/>
                </a:solidFill>
              </a:rPr>
              <a:t> Disinfects, Sanitizes and Residual Protection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209939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ext Box 8"/>
          <p:cNvSpPr txBox="1">
            <a:spLocks noChangeArrowheads="1"/>
          </p:cNvSpPr>
          <p:nvPr/>
        </p:nvSpPr>
        <p:spPr bwMode="auto">
          <a:xfrm>
            <a:off x="1295400" y="2867026"/>
            <a:ext cx="26050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</a:rPr>
              <a:t>Flow Control Valve</a:t>
            </a:r>
          </a:p>
        </p:txBody>
      </p:sp>
      <p:sp>
        <p:nvSpPr>
          <p:cNvPr id="132099" name="Text Box 9"/>
          <p:cNvSpPr txBox="1">
            <a:spLocks noChangeArrowheads="1"/>
          </p:cNvSpPr>
          <p:nvPr/>
        </p:nvSpPr>
        <p:spPr bwMode="auto">
          <a:xfrm>
            <a:off x="1368028" y="1392811"/>
            <a:ext cx="24598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</a:rPr>
              <a:t>Inlet Flow Meter</a:t>
            </a:r>
          </a:p>
        </p:txBody>
      </p:sp>
      <p:pic>
        <p:nvPicPr>
          <p:cNvPr id="132100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1138238"/>
            <a:ext cx="5284787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1" name="Line 4"/>
          <p:cNvSpPr>
            <a:spLocks noChangeShapeType="1"/>
          </p:cNvSpPr>
          <p:nvPr/>
        </p:nvSpPr>
        <p:spPr bwMode="auto">
          <a:xfrm>
            <a:off x="3223391" y="1936057"/>
            <a:ext cx="2263009" cy="1111944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02" name="Line 10"/>
          <p:cNvSpPr>
            <a:spLocks noChangeShapeType="1"/>
          </p:cNvSpPr>
          <p:nvPr/>
        </p:nvSpPr>
        <p:spPr bwMode="auto">
          <a:xfrm flipH="1" flipV="1">
            <a:off x="3352801" y="3505200"/>
            <a:ext cx="2830695" cy="18700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797188" y="349590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en-US" sz="3600" dirty="0">
                <a:solidFill>
                  <a:srgbClr val="0070C0"/>
                </a:solidFill>
                <a:latin typeface="Arial" panose="020B0604020202020204" pitchFamily="34" charset="0"/>
              </a:rPr>
              <a:t>Chlorine Dosage Adjustment</a:t>
            </a:r>
          </a:p>
        </p:txBody>
      </p:sp>
    </p:spTree>
    <p:extLst>
      <p:ext uri="{BB962C8B-B14F-4D97-AF65-F5344CB8AC3E}">
        <p14:creationId xmlns:p14="http://schemas.microsoft.com/office/powerpoint/2010/main" val="27267150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2" descr="POWER_PR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81000"/>
            <a:ext cx="6215062" cy="5900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1625134" y="1752601"/>
            <a:ext cx="15408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/>
            <a:r>
              <a:rPr lang="en-US" altLang="en-US" dirty="0">
                <a:solidFill>
                  <a:prstClr val="black"/>
                </a:solidFill>
                <a:latin typeface="Tahoma" panose="020B0604030504040204" pitchFamily="34" charset="0"/>
              </a:rPr>
              <a:t>Aluminum</a:t>
            </a:r>
          </a:p>
          <a:p>
            <a:pPr algn="ctr" eaLnBrk="0" hangingPunct="0"/>
            <a:r>
              <a:rPr lang="en-US" altLang="en-US" dirty="0">
                <a:solidFill>
                  <a:prstClr val="black"/>
                </a:solidFill>
                <a:latin typeface="Tahoma" panose="020B0604030504040204" pitchFamily="34" charset="0"/>
              </a:rPr>
              <a:t>Frame</a:t>
            </a:r>
          </a:p>
        </p:txBody>
      </p:sp>
      <p:sp>
        <p:nvSpPr>
          <p:cNvPr id="68612" name="Line 4"/>
          <p:cNvSpPr>
            <a:spLocks noChangeShapeType="1"/>
          </p:cNvSpPr>
          <p:nvPr/>
        </p:nvSpPr>
        <p:spPr bwMode="auto">
          <a:xfrm flipH="1">
            <a:off x="7391400" y="1828800"/>
            <a:ext cx="1219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8613" name="Line 5"/>
          <p:cNvSpPr>
            <a:spLocks noChangeShapeType="1"/>
          </p:cNvSpPr>
          <p:nvPr/>
        </p:nvSpPr>
        <p:spPr bwMode="auto">
          <a:xfrm>
            <a:off x="2590800" y="2590800"/>
            <a:ext cx="137160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1610764" y="4876801"/>
            <a:ext cx="133459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/>
            <a:r>
              <a:rPr lang="en-US" altLang="en-US">
                <a:solidFill>
                  <a:prstClr val="black"/>
                </a:solidFill>
                <a:latin typeface="Tahoma" panose="020B0604030504040204" pitchFamily="34" charset="0"/>
              </a:rPr>
              <a:t>Brass</a:t>
            </a:r>
          </a:p>
          <a:p>
            <a:pPr algn="ctr" eaLnBrk="0" hangingPunct="0"/>
            <a:r>
              <a:rPr lang="en-US" altLang="en-US">
                <a:solidFill>
                  <a:prstClr val="black"/>
                </a:solidFill>
                <a:latin typeface="Tahoma" panose="020B0604030504040204" pitchFamily="34" charset="0"/>
              </a:rPr>
              <a:t>Solenoid</a:t>
            </a:r>
          </a:p>
          <a:p>
            <a:pPr algn="ctr" eaLnBrk="0" hangingPunct="0"/>
            <a:r>
              <a:rPr lang="en-US" altLang="en-US">
                <a:solidFill>
                  <a:prstClr val="black"/>
                </a:solidFill>
                <a:latin typeface="Tahoma" panose="020B0604030504040204" pitchFamily="34" charset="0"/>
              </a:rPr>
              <a:t>Valve</a:t>
            </a:r>
          </a:p>
        </p:txBody>
      </p:sp>
      <p:sp>
        <p:nvSpPr>
          <p:cNvPr id="68615" name="Line 7"/>
          <p:cNvSpPr>
            <a:spLocks noChangeShapeType="1"/>
          </p:cNvSpPr>
          <p:nvPr/>
        </p:nvSpPr>
        <p:spPr bwMode="auto">
          <a:xfrm flipV="1">
            <a:off x="3032126" y="3886200"/>
            <a:ext cx="1616107" cy="1447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8616" name="Text Box 8"/>
          <p:cNvSpPr txBox="1">
            <a:spLocks noChangeArrowheads="1"/>
          </p:cNvSpPr>
          <p:nvPr/>
        </p:nvSpPr>
        <p:spPr bwMode="auto">
          <a:xfrm>
            <a:off x="8942354" y="4313238"/>
            <a:ext cx="16922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/>
            <a:r>
              <a:rPr lang="en-US" altLang="en-US" dirty="0">
                <a:solidFill>
                  <a:prstClr val="black"/>
                </a:solidFill>
                <a:latin typeface="Tahoma" panose="020B0604030504040204" pitchFamily="34" charset="0"/>
              </a:rPr>
              <a:t>Injection Pump</a:t>
            </a:r>
          </a:p>
        </p:txBody>
      </p:sp>
      <p:sp>
        <p:nvSpPr>
          <p:cNvPr id="68617" name="Line 9"/>
          <p:cNvSpPr>
            <a:spLocks noChangeShapeType="1"/>
          </p:cNvSpPr>
          <p:nvPr/>
        </p:nvSpPr>
        <p:spPr bwMode="auto">
          <a:xfrm flipH="1" flipV="1">
            <a:off x="5867399" y="4267200"/>
            <a:ext cx="3074952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8618" name="Text Box 10"/>
          <p:cNvSpPr txBox="1">
            <a:spLocks noChangeArrowheads="1"/>
          </p:cNvSpPr>
          <p:nvPr/>
        </p:nvSpPr>
        <p:spPr bwMode="auto">
          <a:xfrm>
            <a:off x="8534400" y="1371601"/>
            <a:ext cx="2438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dirty="0">
                <a:solidFill>
                  <a:prstClr val="black"/>
                </a:solidFill>
                <a:latin typeface="Tahoma" panose="020B0604030504040204" pitchFamily="34" charset="0"/>
              </a:rPr>
              <a:t>3” Calcium Hypochlorite Tablet Eroder</a:t>
            </a:r>
          </a:p>
        </p:txBody>
      </p:sp>
    </p:spTree>
    <p:extLst>
      <p:ext uri="{BB962C8B-B14F-4D97-AF65-F5344CB8AC3E}">
        <p14:creationId xmlns:p14="http://schemas.microsoft.com/office/powerpoint/2010/main" val="40068253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9" name="Rectangle 3"/>
          <p:cNvSpPr>
            <a:spLocks noGrp="1" noChangeArrowheads="1"/>
          </p:cNvSpPr>
          <p:nvPr>
            <p:ph type="title"/>
          </p:nvPr>
        </p:nvSpPr>
        <p:spPr>
          <a:xfrm>
            <a:off x="1834822" y="-181851"/>
            <a:ext cx="8763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0070C0"/>
                </a:solidFill>
              </a:rPr>
              <a:t>Solution Tank Internals</a:t>
            </a:r>
          </a:p>
        </p:txBody>
      </p:sp>
      <p:sp>
        <p:nvSpPr>
          <p:cNvPr id="140291" name="Text Box 4"/>
          <p:cNvSpPr txBox="1">
            <a:spLocks noChangeArrowheads="1"/>
          </p:cNvSpPr>
          <p:nvPr/>
        </p:nvSpPr>
        <p:spPr bwMode="auto">
          <a:xfrm>
            <a:off x="6483924" y="1066801"/>
            <a:ext cx="143077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Hi Level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Solenoid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Shutoff</a:t>
            </a:r>
          </a:p>
        </p:txBody>
      </p:sp>
      <p:sp>
        <p:nvSpPr>
          <p:cNvPr id="140292" name="Text Box 5"/>
          <p:cNvSpPr txBox="1">
            <a:spLocks noChangeArrowheads="1"/>
          </p:cNvSpPr>
          <p:nvPr/>
        </p:nvSpPr>
        <p:spPr bwMode="auto">
          <a:xfrm>
            <a:off x="7299172" y="4892676"/>
            <a:ext cx="139730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Lo Level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Pump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Shutoff</a:t>
            </a:r>
          </a:p>
        </p:txBody>
      </p:sp>
      <p:sp>
        <p:nvSpPr>
          <p:cNvPr id="140293" name="Text Box 6"/>
          <p:cNvSpPr txBox="1">
            <a:spLocks noChangeArrowheads="1"/>
          </p:cNvSpPr>
          <p:nvPr/>
        </p:nvSpPr>
        <p:spPr bwMode="auto">
          <a:xfrm>
            <a:off x="7620000" y="3387726"/>
            <a:ext cx="16589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Float Valve</a:t>
            </a:r>
          </a:p>
        </p:txBody>
      </p:sp>
      <p:sp>
        <p:nvSpPr>
          <p:cNvPr id="140294" name="Text Box 9"/>
          <p:cNvSpPr txBox="1">
            <a:spLocks noChangeArrowheads="1"/>
          </p:cNvSpPr>
          <p:nvPr/>
        </p:nvSpPr>
        <p:spPr bwMode="auto">
          <a:xfrm>
            <a:off x="7232650" y="2406651"/>
            <a:ext cx="16312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Tank Drain</a:t>
            </a:r>
          </a:p>
        </p:txBody>
      </p:sp>
      <p:pic>
        <p:nvPicPr>
          <p:cNvPr id="140295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13" y="1063625"/>
            <a:ext cx="417195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6" name="Line 10"/>
          <p:cNvSpPr>
            <a:spLocks noChangeShapeType="1"/>
          </p:cNvSpPr>
          <p:nvPr/>
        </p:nvSpPr>
        <p:spPr bwMode="auto">
          <a:xfrm flipH="1">
            <a:off x="2374900" y="1600200"/>
            <a:ext cx="4025900" cy="2292350"/>
          </a:xfrm>
          <a:prstGeom prst="line">
            <a:avLst/>
          </a:prstGeom>
          <a:noFill/>
          <a:ln w="28575" cap="sq">
            <a:solidFill>
              <a:srgbClr val="00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0297" name="Line 14"/>
          <p:cNvSpPr>
            <a:spLocks noChangeShapeType="1"/>
          </p:cNvSpPr>
          <p:nvPr/>
        </p:nvSpPr>
        <p:spPr bwMode="auto">
          <a:xfrm flipH="1">
            <a:off x="3200400" y="5480050"/>
            <a:ext cx="4032250" cy="6350"/>
          </a:xfrm>
          <a:prstGeom prst="line">
            <a:avLst/>
          </a:prstGeom>
          <a:noFill/>
          <a:ln w="28575" cap="sq">
            <a:solidFill>
              <a:srgbClr val="00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0298" name="Line 12"/>
          <p:cNvSpPr>
            <a:spLocks noChangeShapeType="1"/>
          </p:cNvSpPr>
          <p:nvPr/>
        </p:nvSpPr>
        <p:spPr bwMode="auto">
          <a:xfrm flipH="1">
            <a:off x="4876800" y="2686050"/>
            <a:ext cx="2438400" cy="330200"/>
          </a:xfrm>
          <a:prstGeom prst="line">
            <a:avLst/>
          </a:prstGeom>
          <a:noFill/>
          <a:ln w="28575" cap="sq">
            <a:solidFill>
              <a:srgbClr val="00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0299" name="Line 13"/>
          <p:cNvSpPr>
            <a:spLocks noChangeShapeType="1"/>
          </p:cNvSpPr>
          <p:nvPr/>
        </p:nvSpPr>
        <p:spPr bwMode="auto">
          <a:xfrm flipH="1">
            <a:off x="3687764" y="3670300"/>
            <a:ext cx="3544887" cy="31750"/>
          </a:xfrm>
          <a:prstGeom prst="line">
            <a:avLst/>
          </a:prstGeom>
          <a:noFill/>
          <a:ln w="28575" cap="sq">
            <a:solidFill>
              <a:srgbClr val="00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673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749024-6887-491B-9768-AA3FFF11A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PowerPro</a:t>
            </a:r>
            <a:r>
              <a:rPr lang="en-US" altLang="en-US" dirty="0"/>
              <a:t> Dilution Water Inlet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D14F7C-7AF4-4BCE-B4AF-E42F02433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66800"/>
            <a:ext cx="6607175" cy="495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99143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3"/>
          <p:cNvSpPr txBox="1">
            <a:spLocks noChangeArrowheads="1"/>
          </p:cNvSpPr>
          <p:nvPr/>
        </p:nvSpPr>
        <p:spPr bwMode="auto">
          <a:xfrm>
            <a:off x="8534400" y="1981200"/>
            <a:ext cx="18288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/>
            <a:r>
              <a:rPr lang="en-US" altLang="en-US">
                <a:solidFill>
                  <a:prstClr val="black"/>
                </a:solidFill>
                <a:latin typeface="Tahoma" panose="020B0604030504040204" pitchFamily="34" charset="0"/>
              </a:rPr>
              <a:t>Vertically Mounted Grundfos</a:t>
            </a:r>
          </a:p>
          <a:p>
            <a:pPr algn="ctr" eaLnBrk="0" hangingPunct="0"/>
            <a:r>
              <a:rPr lang="en-US" altLang="en-US">
                <a:solidFill>
                  <a:prstClr val="black"/>
                </a:solidFill>
                <a:latin typeface="Tahoma" panose="020B0604030504040204" pitchFamily="34" charset="0"/>
              </a:rPr>
              <a:t>Pump with VFD</a:t>
            </a:r>
          </a:p>
        </p:txBody>
      </p:sp>
      <p:pic>
        <p:nvPicPr>
          <p:cNvPr id="72707" name="Picture 4" descr="POWER_PRO_DETAIL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609601"/>
            <a:ext cx="3751263" cy="560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Text Box 5"/>
          <p:cNvSpPr txBox="1">
            <a:spLocks noChangeArrowheads="1"/>
          </p:cNvSpPr>
          <p:nvPr/>
        </p:nvSpPr>
        <p:spPr bwMode="auto">
          <a:xfrm>
            <a:off x="1752600" y="3581401"/>
            <a:ext cx="1828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/>
            <a:r>
              <a:rPr lang="en-US" altLang="en-US">
                <a:solidFill>
                  <a:prstClr val="black"/>
                </a:solidFill>
                <a:latin typeface="Tahoma" panose="020B0604030504040204" pitchFamily="34" charset="0"/>
              </a:rPr>
              <a:t>Tablet</a:t>
            </a:r>
          </a:p>
          <a:p>
            <a:pPr algn="ctr" eaLnBrk="0" hangingPunct="0"/>
            <a:r>
              <a:rPr lang="en-US" altLang="en-US">
                <a:solidFill>
                  <a:prstClr val="black"/>
                </a:solidFill>
                <a:latin typeface="Tahoma" panose="020B0604030504040204" pitchFamily="34" charset="0"/>
              </a:rPr>
              <a:t>Scale</a:t>
            </a:r>
          </a:p>
        </p:txBody>
      </p:sp>
      <p:sp>
        <p:nvSpPr>
          <p:cNvPr id="72709" name="Line 6"/>
          <p:cNvSpPr>
            <a:spLocks noChangeShapeType="1"/>
          </p:cNvSpPr>
          <p:nvPr/>
        </p:nvSpPr>
        <p:spPr bwMode="auto">
          <a:xfrm flipV="1">
            <a:off x="3124200" y="2438400"/>
            <a:ext cx="11430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710" name="Line 7"/>
          <p:cNvSpPr>
            <a:spLocks noChangeShapeType="1"/>
          </p:cNvSpPr>
          <p:nvPr/>
        </p:nvSpPr>
        <p:spPr bwMode="auto">
          <a:xfrm flipH="1">
            <a:off x="6477000" y="3352800"/>
            <a:ext cx="21336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9781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BCCFD3-F5B1-49CE-AF83-2E3264409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Digital Weigh Scale</a:t>
            </a:r>
            <a:endParaRPr lang="en-US" dirty="0"/>
          </a:p>
        </p:txBody>
      </p:sp>
      <p:pic>
        <p:nvPicPr>
          <p:cNvPr id="5" name="Picture 3" descr="HPIM1391">
            <a:extLst>
              <a:ext uri="{FF2B5EF4-FFF2-40B4-BE49-F238E27FC236}">
                <a16:creationId xmlns:a16="http://schemas.microsoft.com/office/drawing/2014/main" id="{9397881F-B2E5-4600-BC06-7B4252570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264" y="1022232"/>
            <a:ext cx="6718210" cy="502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26498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B98B48-4CA2-420B-A590-A10908B04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>
                <a:solidFill>
                  <a:srgbClr val="4F81BD"/>
                </a:solidFill>
              </a:rPr>
              <a:t>PowerPro</a:t>
            </a:r>
            <a:r>
              <a:rPr lang="en-US" altLang="en-US" dirty="0">
                <a:solidFill>
                  <a:srgbClr val="4F81BD"/>
                </a:solidFill>
              </a:rPr>
              <a:t> Power Board</a:t>
            </a:r>
            <a:endParaRPr lang="en-US" dirty="0"/>
          </a:p>
        </p:txBody>
      </p:sp>
      <p:pic>
        <p:nvPicPr>
          <p:cNvPr id="5" name="Picture 2" descr="C:\Users\chm0588\AppData\Local\Microsoft\Windows\Temporary Internet Files\Content.Outlook\2ROHCZSN\20121211_090435.jpg">
            <a:extLst>
              <a:ext uri="{FF2B5EF4-FFF2-40B4-BE49-F238E27FC236}">
                <a16:creationId xmlns:a16="http://schemas.microsoft.com/office/drawing/2014/main" id="{20FDA874-9970-4DA2-A19C-A637E8EC3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33450"/>
            <a:ext cx="7202488" cy="540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87100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065DDE0-48F9-45E8-9FE7-A7A8D61E0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>
                <a:solidFill>
                  <a:srgbClr val="4F81BD"/>
                </a:solidFill>
              </a:rPr>
              <a:t>PowerPro</a:t>
            </a:r>
            <a:r>
              <a:rPr lang="en-US" altLang="en-US" dirty="0">
                <a:solidFill>
                  <a:srgbClr val="4F81BD"/>
                </a:solidFill>
              </a:rPr>
              <a:t> Display Board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738DBE-99AD-4BAB-A05B-313749A70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13" y="1103313"/>
            <a:ext cx="5210175" cy="530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74444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AFFE62D-0254-4051-818D-F50D369114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44595" y="1413164"/>
            <a:ext cx="2988557" cy="4692361"/>
          </a:xfrm>
        </p:spPr>
        <p:txBody>
          <a:bodyPr/>
          <a:lstStyle/>
          <a:p>
            <a:r>
              <a:rPr lang="en-US" altLang="en-US" b="0" dirty="0">
                <a:solidFill>
                  <a:srgbClr val="4F81BD"/>
                </a:solidFill>
              </a:rPr>
              <a:t>Batch System</a:t>
            </a:r>
          </a:p>
          <a:p>
            <a:endParaRPr lang="en-US" altLang="en-US" b="0" dirty="0">
              <a:solidFill>
                <a:srgbClr val="4F81BD"/>
              </a:solidFill>
            </a:endParaRPr>
          </a:p>
          <a:p>
            <a:r>
              <a:rPr lang="en-US" altLang="en-US" b="0" dirty="0">
                <a:solidFill>
                  <a:srgbClr val="4F81BD"/>
                </a:solidFill>
              </a:rPr>
              <a:t>Constant Solution</a:t>
            </a:r>
          </a:p>
          <a:p>
            <a:r>
              <a:rPr lang="en-US" altLang="en-US" b="0" dirty="0">
                <a:solidFill>
                  <a:srgbClr val="4F81BD"/>
                </a:solidFill>
              </a:rPr>
              <a:t>Strength</a:t>
            </a:r>
          </a:p>
          <a:p>
            <a:endParaRPr lang="en-US" altLang="en-US" b="0" dirty="0">
              <a:solidFill>
                <a:srgbClr val="4F81BD"/>
              </a:solidFill>
            </a:endParaRPr>
          </a:p>
          <a:p>
            <a:r>
              <a:rPr lang="en-US" altLang="en-US" b="0" dirty="0">
                <a:solidFill>
                  <a:srgbClr val="4F81BD"/>
                </a:solidFill>
              </a:rPr>
              <a:t>Multiple Injection</a:t>
            </a:r>
          </a:p>
          <a:p>
            <a:r>
              <a:rPr lang="en-US" altLang="en-US" b="0" dirty="0">
                <a:solidFill>
                  <a:srgbClr val="4F81BD"/>
                </a:solidFill>
              </a:rPr>
              <a:t>Points Available</a:t>
            </a:r>
          </a:p>
          <a:p>
            <a:endParaRPr lang="en-US" altLang="en-US" b="0" dirty="0">
              <a:solidFill>
                <a:srgbClr val="4F81BD"/>
              </a:solidFill>
            </a:endParaRPr>
          </a:p>
          <a:p>
            <a:r>
              <a:rPr lang="en-US" altLang="en-US" b="0" dirty="0">
                <a:solidFill>
                  <a:srgbClr val="4F81BD"/>
                </a:solidFill>
              </a:rPr>
              <a:t>Very High Turn </a:t>
            </a:r>
          </a:p>
          <a:p>
            <a:r>
              <a:rPr lang="en-US" altLang="en-US" b="0" dirty="0">
                <a:solidFill>
                  <a:srgbClr val="4F81BD"/>
                </a:solidFill>
              </a:rPr>
              <a:t>Down Ratio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FE0EF0-FBC0-448F-B4C0-35D19408F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Accu</a:t>
            </a:r>
            <a:r>
              <a:rPr lang="en-US" altLang="en-US" dirty="0"/>
              <a:t>-Tab</a:t>
            </a:r>
            <a:r>
              <a:rPr lang="en-US" altLang="en-US" baseline="30000" dirty="0"/>
              <a:t>®</a:t>
            </a:r>
            <a:r>
              <a:rPr lang="en-US" altLang="en-US" dirty="0"/>
              <a:t> </a:t>
            </a:r>
            <a:r>
              <a:rPr lang="en-US" altLang="en-US" dirty="0" err="1"/>
              <a:t>PowerPro</a:t>
            </a:r>
            <a:r>
              <a:rPr lang="en-US" altLang="en-US" dirty="0"/>
              <a:t> MD System </a:t>
            </a:r>
            <a:endParaRPr lang="en-US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7E3270DE-F20F-4239-BC43-A30AB9EE5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060" y="1242127"/>
            <a:ext cx="5554663" cy="467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61475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Freeform 7"/>
          <p:cNvSpPr>
            <a:spLocks/>
          </p:cNvSpPr>
          <p:nvPr/>
        </p:nvSpPr>
        <p:spPr bwMode="auto">
          <a:xfrm>
            <a:off x="4648200" y="3352800"/>
            <a:ext cx="230188" cy="152400"/>
          </a:xfrm>
          <a:custGeom>
            <a:avLst/>
            <a:gdLst>
              <a:gd name="T0" fmla="*/ 2147483646 w 289"/>
              <a:gd name="T1" fmla="*/ 2147483646 h 193"/>
              <a:gd name="T2" fmla="*/ 2147483646 w 289"/>
              <a:gd name="T3" fmla="*/ 0 h 193"/>
              <a:gd name="T4" fmla="*/ 0 w 289"/>
              <a:gd name="T5" fmla="*/ 2147483646 h 193"/>
              <a:gd name="T6" fmla="*/ 0 w 289"/>
              <a:gd name="T7" fmla="*/ 0 h 193"/>
              <a:gd name="T8" fmla="*/ 2147483646 w 289"/>
              <a:gd name="T9" fmla="*/ 2147483646 h 19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9"/>
              <a:gd name="T16" fmla="*/ 0 h 193"/>
              <a:gd name="T17" fmla="*/ 289 w 289"/>
              <a:gd name="T18" fmla="*/ 193 h 19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9" h="193">
                <a:moveTo>
                  <a:pt x="288" y="192"/>
                </a:moveTo>
                <a:lnTo>
                  <a:pt x="288" y="0"/>
                </a:lnTo>
                <a:lnTo>
                  <a:pt x="0" y="192"/>
                </a:lnTo>
                <a:lnTo>
                  <a:pt x="0" y="0"/>
                </a:lnTo>
                <a:lnTo>
                  <a:pt x="288" y="192"/>
                </a:lnTo>
              </a:path>
            </a:pathLst>
          </a:custGeom>
          <a:noFill/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395" name="Rectangle 8"/>
          <p:cNvSpPr>
            <a:spLocks noChangeArrowheads="1"/>
          </p:cNvSpPr>
          <p:nvPr/>
        </p:nvSpPr>
        <p:spPr bwMode="auto">
          <a:xfrm>
            <a:off x="5059363" y="1905000"/>
            <a:ext cx="1066800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9396" name="Rectangle 9"/>
          <p:cNvSpPr>
            <a:spLocks noChangeArrowheads="1"/>
          </p:cNvSpPr>
          <p:nvPr/>
        </p:nvSpPr>
        <p:spPr bwMode="auto">
          <a:xfrm>
            <a:off x="5059363" y="4038600"/>
            <a:ext cx="2286000" cy="144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9397" name="Text Box 10"/>
          <p:cNvSpPr txBox="1">
            <a:spLocks noChangeArrowheads="1"/>
          </p:cNvSpPr>
          <p:nvPr/>
        </p:nvSpPr>
        <p:spPr bwMode="auto">
          <a:xfrm>
            <a:off x="5211764" y="2362201"/>
            <a:ext cx="77617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000">
                <a:solidFill>
                  <a:prstClr val="black"/>
                </a:solidFill>
              </a:rPr>
              <a:t>Chlorinator</a:t>
            </a:r>
          </a:p>
        </p:txBody>
      </p:sp>
      <p:sp>
        <p:nvSpPr>
          <p:cNvPr id="59398" name="Text Box 11"/>
          <p:cNvSpPr txBox="1">
            <a:spLocks noChangeArrowheads="1"/>
          </p:cNvSpPr>
          <p:nvPr/>
        </p:nvSpPr>
        <p:spPr bwMode="auto">
          <a:xfrm>
            <a:off x="3733801" y="5029201"/>
            <a:ext cx="87075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000">
                <a:solidFill>
                  <a:prstClr val="black"/>
                </a:solidFill>
              </a:rPr>
              <a:t>Solution tank</a:t>
            </a:r>
          </a:p>
        </p:txBody>
      </p:sp>
      <p:sp>
        <p:nvSpPr>
          <p:cNvPr id="59399" name="Line 12"/>
          <p:cNvSpPr>
            <a:spLocks noChangeShapeType="1"/>
          </p:cNvSpPr>
          <p:nvPr/>
        </p:nvSpPr>
        <p:spPr bwMode="auto">
          <a:xfrm>
            <a:off x="3276600" y="41910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59400" name="Group 13"/>
          <p:cNvGrpSpPr>
            <a:grpSpLocks/>
          </p:cNvGrpSpPr>
          <p:nvPr/>
        </p:nvGrpSpPr>
        <p:grpSpPr bwMode="auto">
          <a:xfrm>
            <a:off x="3429000" y="3886200"/>
            <a:ext cx="306388" cy="381000"/>
            <a:chOff x="1200" y="2352"/>
            <a:chExt cx="193" cy="240"/>
          </a:xfrm>
        </p:grpSpPr>
        <p:sp>
          <p:nvSpPr>
            <p:cNvPr id="59568" name="Freeform 14"/>
            <p:cNvSpPr>
              <a:spLocks/>
            </p:cNvSpPr>
            <p:nvPr/>
          </p:nvSpPr>
          <p:spPr bwMode="auto">
            <a:xfrm>
              <a:off x="1200" y="2496"/>
              <a:ext cx="193" cy="96"/>
            </a:xfrm>
            <a:custGeom>
              <a:avLst/>
              <a:gdLst>
                <a:gd name="T0" fmla="*/ 0 w 241"/>
                <a:gd name="T1" fmla="*/ 0 h 139"/>
                <a:gd name="T2" fmla="*/ 0 w 241"/>
                <a:gd name="T3" fmla="*/ 1 h 139"/>
                <a:gd name="T4" fmla="*/ 4 w 241"/>
                <a:gd name="T5" fmla="*/ 0 h 139"/>
                <a:gd name="T6" fmla="*/ 4 w 241"/>
                <a:gd name="T7" fmla="*/ 1 h 139"/>
                <a:gd name="T8" fmla="*/ 0 w 241"/>
                <a:gd name="T9" fmla="*/ 0 h 1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1"/>
                <a:gd name="T16" fmla="*/ 0 h 139"/>
                <a:gd name="T17" fmla="*/ 241 w 241"/>
                <a:gd name="T18" fmla="*/ 139 h 1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1" h="139">
                  <a:moveTo>
                    <a:pt x="0" y="0"/>
                  </a:moveTo>
                  <a:lnTo>
                    <a:pt x="0" y="138"/>
                  </a:lnTo>
                  <a:lnTo>
                    <a:pt x="240" y="0"/>
                  </a:lnTo>
                  <a:lnTo>
                    <a:pt x="240" y="138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9569" name="Line 15"/>
            <p:cNvSpPr>
              <a:spLocks noChangeShapeType="1"/>
            </p:cNvSpPr>
            <p:nvPr/>
          </p:nvSpPr>
          <p:spPr bwMode="auto">
            <a:xfrm flipH="1" flipV="1">
              <a:off x="1296" y="2448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9570" name="Rectangle 16"/>
            <p:cNvSpPr>
              <a:spLocks noChangeArrowheads="1"/>
            </p:cNvSpPr>
            <p:nvPr/>
          </p:nvSpPr>
          <p:spPr bwMode="auto">
            <a:xfrm>
              <a:off x="1248" y="2352"/>
              <a:ext cx="104" cy="9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59401" name="Group 24"/>
          <p:cNvGrpSpPr>
            <a:grpSpLocks/>
          </p:cNvGrpSpPr>
          <p:nvPr/>
        </p:nvGrpSpPr>
        <p:grpSpPr bwMode="auto">
          <a:xfrm>
            <a:off x="8945563" y="4724400"/>
            <a:ext cx="228600" cy="228600"/>
            <a:chOff x="1632" y="480"/>
            <a:chExt cx="192" cy="240"/>
          </a:xfrm>
        </p:grpSpPr>
        <p:sp>
          <p:nvSpPr>
            <p:cNvPr id="59564" name="Line 25"/>
            <p:cNvSpPr>
              <a:spLocks noChangeShapeType="1"/>
            </p:cNvSpPr>
            <p:nvPr/>
          </p:nvSpPr>
          <p:spPr bwMode="auto">
            <a:xfrm>
              <a:off x="1632" y="480"/>
              <a:ext cx="14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9565" name="Line 26"/>
            <p:cNvSpPr>
              <a:spLocks noChangeShapeType="1"/>
            </p:cNvSpPr>
            <p:nvPr/>
          </p:nvSpPr>
          <p:spPr bwMode="auto">
            <a:xfrm>
              <a:off x="1632" y="720"/>
              <a:ext cx="14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9566" name="Line 27"/>
            <p:cNvSpPr>
              <a:spLocks noChangeShapeType="1"/>
            </p:cNvSpPr>
            <p:nvPr/>
          </p:nvSpPr>
          <p:spPr bwMode="auto">
            <a:xfrm flipH="1">
              <a:off x="1632" y="480"/>
              <a:ext cx="150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9567" name="Line 28"/>
            <p:cNvSpPr>
              <a:spLocks noChangeShapeType="1"/>
            </p:cNvSpPr>
            <p:nvPr/>
          </p:nvSpPr>
          <p:spPr bwMode="auto">
            <a:xfrm>
              <a:off x="1824" y="504"/>
              <a:ext cx="0" cy="1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59402" name="Arc 30"/>
          <p:cNvSpPr>
            <a:spLocks/>
          </p:cNvSpPr>
          <p:nvPr/>
        </p:nvSpPr>
        <p:spPr bwMode="auto">
          <a:xfrm>
            <a:off x="6888164" y="3810000"/>
            <a:ext cx="307975" cy="139700"/>
          </a:xfrm>
          <a:custGeom>
            <a:avLst/>
            <a:gdLst>
              <a:gd name="T0" fmla="*/ 0 w 43131"/>
              <a:gd name="T1" fmla="*/ 2147483646 h 21600"/>
              <a:gd name="T2" fmla="*/ 2147483646 w 43131"/>
              <a:gd name="T3" fmla="*/ 2147483646 h 21600"/>
              <a:gd name="T4" fmla="*/ 2147483646 w 43131"/>
              <a:gd name="T5" fmla="*/ 2147483646 h 21600"/>
              <a:gd name="T6" fmla="*/ 0 60000 65536"/>
              <a:gd name="T7" fmla="*/ 0 60000 65536"/>
              <a:gd name="T8" fmla="*/ 0 60000 65536"/>
              <a:gd name="T9" fmla="*/ 0 w 43131"/>
              <a:gd name="T10" fmla="*/ 0 h 21600"/>
              <a:gd name="T11" fmla="*/ 43131 w 43131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131" h="21600" fill="none" extrusionOk="0">
                <a:moveTo>
                  <a:pt x="-1" y="20769"/>
                </a:moveTo>
                <a:cubicBezTo>
                  <a:pt x="445" y="9172"/>
                  <a:pt x="9977" y="-1"/>
                  <a:pt x="21584" y="0"/>
                </a:cubicBezTo>
                <a:cubicBezTo>
                  <a:pt x="32927" y="0"/>
                  <a:pt x="42338" y="8774"/>
                  <a:pt x="43131" y="20090"/>
                </a:cubicBezTo>
              </a:path>
              <a:path w="43131" h="21600" stroke="0" extrusionOk="0">
                <a:moveTo>
                  <a:pt x="-1" y="20769"/>
                </a:moveTo>
                <a:cubicBezTo>
                  <a:pt x="445" y="9172"/>
                  <a:pt x="9977" y="-1"/>
                  <a:pt x="21584" y="0"/>
                </a:cubicBezTo>
                <a:cubicBezTo>
                  <a:pt x="32927" y="0"/>
                  <a:pt x="42338" y="8774"/>
                  <a:pt x="43131" y="20090"/>
                </a:cubicBezTo>
                <a:lnTo>
                  <a:pt x="21584" y="21600"/>
                </a:lnTo>
                <a:lnTo>
                  <a:pt x="-1" y="20769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03" name="Line 31"/>
          <p:cNvSpPr>
            <a:spLocks noChangeShapeType="1"/>
          </p:cNvSpPr>
          <p:nvPr/>
        </p:nvSpPr>
        <p:spPr bwMode="auto">
          <a:xfrm>
            <a:off x="6888163" y="3941763"/>
            <a:ext cx="0" cy="682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04" name="Line 32"/>
          <p:cNvSpPr>
            <a:spLocks noChangeShapeType="1"/>
          </p:cNvSpPr>
          <p:nvPr/>
        </p:nvSpPr>
        <p:spPr bwMode="auto">
          <a:xfrm>
            <a:off x="7191375" y="3941763"/>
            <a:ext cx="0" cy="682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05" name="Rectangle 33"/>
          <p:cNvSpPr>
            <a:spLocks noChangeArrowheads="1"/>
          </p:cNvSpPr>
          <p:nvPr/>
        </p:nvSpPr>
        <p:spPr bwMode="auto">
          <a:xfrm>
            <a:off x="6983414" y="4010026"/>
            <a:ext cx="98425" cy="1400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9406" name="Rectangle 34"/>
          <p:cNvSpPr>
            <a:spLocks noChangeArrowheads="1"/>
          </p:cNvSpPr>
          <p:nvPr/>
        </p:nvSpPr>
        <p:spPr bwMode="auto">
          <a:xfrm>
            <a:off x="6888163" y="5105401"/>
            <a:ext cx="303212" cy="2000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9407" name="Line 35"/>
          <p:cNvSpPr>
            <a:spLocks noChangeShapeType="1"/>
          </p:cNvSpPr>
          <p:nvPr/>
        </p:nvSpPr>
        <p:spPr bwMode="auto">
          <a:xfrm>
            <a:off x="6888163" y="4010025"/>
            <a:ext cx="3032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08" name="Line 37"/>
          <p:cNvSpPr>
            <a:spLocks noChangeShapeType="1"/>
          </p:cNvSpPr>
          <p:nvPr/>
        </p:nvSpPr>
        <p:spPr bwMode="auto">
          <a:xfrm flipH="1">
            <a:off x="4800600" y="4191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09" name="Line 38"/>
          <p:cNvSpPr>
            <a:spLocks noChangeShapeType="1"/>
          </p:cNvSpPr>
          <p:nvPr/>
        </p:nvSpPr>
        <p:spPr bwMode="auto">
          <a:xfrm flipH="1">
            <a:off x="4876801" y="3429000"/>
            <a:ext cx="1825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59410" name="Group 40"/>
          <p:cNvGrpSpPr>
            <a:grpSpLocks/>
          </p:cNvGrpSpPr>
          <p:nvPr/>
        </p:nvGrpSpPr>
        <p:grpSpPr bwMode="auto">
          <a:xfrm>
            <a:off x="2209800" y="4038600"/>
            <a:ext cx="596900" cy="901700"/>
            <a:chOff x="868" y="2020"/>
            <a:chExt cx="376" cy="568"/>
          </a:xfrm>
        </p:grpSpPr>
        <p:sp>
          <p:nvSpPr>
            <p:cNvPr id="59557" name="Rectangle 41"/>
            <p:cNvSpPr>
              <a:spLocks noChangeArrowheads="1"/>
            </p:cNvSpPr>
            <p:nvPr/>
          </p:nvSpPr>
          <p:spPr bwMode="auto">
            <a:xfrm>
              <a:off x="964" y="2212"/>
              <a:ext cx="184" cy="37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59558" name="Rectangle 42"/>
            <p:cNvSpPr>
              <a:spLocks noChangeArrowheads="1"/>
            </p:cNvSpPr>
            <p:nvPr/>
          </p:nvSpPr>
          <p:spPr bwMode="auto">
            <a:xfrm>
              <a:off x="1204" y="2068"/>
              <a:ext cx="40" cy="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59559" name="Rectangle 43"/>
            <p:cNvSpPr>
              <a:spLocks noChangeArrowheads="1"/>
            </p:cNvSpPr>
            <p:nvPr/>
          </p:nvSpPr>
          <p:spPr bwMode="auto">
            <a:xfrm>
              <a:off x="868" y="2068"/>
              <a:ext cx="40" cy="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59560" name="Line 44"/>
            <p:cNvSpPr>
              <a:spLocks noChangeShapeType="1"/>
            </p:cNvSpPr>
            <p:nvPr/>
          </p:nvSpPr>
          <p:spPr bwMode="auto">
            <a:xfrm>
              <a:off x="1200" y="2088"/>
              <a:ext cx="0" cy="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9561" name="Rectangle 45"/>
            <p:cNvSpPr>
              <a:spLocks noChangeArrowheads="1"/>
            </p:cNvSpPr>
            <p:nvPr/>
          </p:nvSpPr>
          <p:spPr bwMode="auto">
            <a:xfrm>
              <a:off x="916" y="2020"/>
              <a:ext cx="280" cy="18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59562" name="Line 46"/>
            <p:cNvSpPr>
              <a:spLocks noChangeShapeType="1"/>
            </p:cNvSpPr>
            <p:nvPr/>
          </p:nvSpPr>
          <p:spPr bwMode="auto">
            <a:xfrm>
              <a:off x="912" y="2088"/>
              <a:ext cx="0" cy="52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9563" name="Line 47"/>
            <p:cNvSpPr>
              <a:spLocks noChangeShapeType="1"/>
            </p:cNvSpPr>
            <p:nvPr/>
          </p:nvSpPr>
          <p:spPr bwMode="auto">
            <a:xfrm>
              <a:off x="1200" y="2088"/>
              <a:ext cx="0" cy="52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59411" name="Line 48"/>
          <p:cNvSpPr>
            <a:spLocks noChangeShapeType="1"/>
          </p:cNvSpPr>
          <p:nvPr/>
        </p:nvSpPr>
        <p:spPr bwMode="auto">
          <a:xfrm flipV="1">
            <a:off x="3810000" y="34290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12" name="Line 49"/>
          <p:cNvSpPr>
            <a:spLocks noChangeShapeType="1"/>
          </p:cNvSpPr>
          <p:nvPr/>
        </p:nvSpPr>
        <p:spPr bwMode="auto">
          <a:xfrm flipV="1">
            <a:off x="4343400" y="35052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13" name="Line 51"/>
          <p:cNvSpPr>
            <a:spLocks noChangeShapeType="1"/>
          </p:cNvSpPr>
          <p:nvPr/>
        </p:nvSpPr>
        <p:spPr bwMode="auto">
          <a:xfrm>
            <a:off x="1828800" y="4191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14" name="Text Box 52"/>
          <p:cNvSpPr txBox="1">
            <a:spLocks noChangeArrowheads="1"/>
          </p:cNvSpPr>
          <p:nvPr/>
        </p:nvSpPr>
        <p:spPr bwMode="auto">
          <a:xfrm>
            <a:off x="1752601" y="3733801"/>
            <a:ext cx="5429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000">
                <a:solidFill>
                  <a:prstClr val="black"/>
                </a:solidFill>
              </a:rPr>
              <a:t>Water</a:t>
            </a:r>
          </a:p>
          <a:p>
            <a:r>
              <a:rPr lang="en-US" altLang="en-US" sz="1000">
                <a:solidFill>
                  <a:prstClr val="black"/>
                </a:solidFill>
              </a:rPr>
              <a:t>Supply</a:t>
            </a:r>
          </a:p>
        </p:txBody>
      </p:sp>
      <p:sp>
        <p:nvSpPr>
          <p:cNvPr id="59415" name="Text Box 53"/>
          <p:cNvSpPr txBox="1">
            <a:spLocks noChangeArrowheads="1"/>
          </p:cNvSpPr>
          <p:nvPr/>
        </p:nvSpPr>
        <p:spPr bwMode="auto">
          <a:xfrm>
            <a:off x="2697163" y="4937125"/>
            <a:ext cx="4619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000">
                <a:solidFill>
                  <a:prstClr val="black"/>
                </a:solidFill>
              </a:rPr>
              <a:t>Inlet</a:t>
            </a:r>
          </a:p>
          <a:p>
            <a:r>
              <a:rPr lang="en-US" altLang="en-US" sz="1000">
                <a:solidFill>
                  <a:prstClr val="black"/>
                </a:solidFill>
              </a:rPr>
              <a:t>Filter</a:t>
            </a:r>
          </a:p>
        </p:txBody>
      </p:sp>
      <p:sp>
        <p:nvSpPr>
          <p:cNvPr id="59416" name="Rectangle 54"/>
          <p:cNvSpPr>
            <a:spLocks noChangeArrowheads="1"/>
          </p:cNvSpPr>
          <p:nvPr/>
        </p:nvSpPr>
        <p:spPr bwMode="auto">
          <a:xfrm>
            <a:off x="6818313" y="1816100"/>
            <a:ext cx="450850" cy="546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9417" name="Line 57"/>
          <p:cNvSpPr>
            <a:spLocks noChangeShapeType="1"/>
          </p:cNvSpPr>
          <p:nvPr/>
        </p:nvSpPr>
        <p:spPr bwMode="auto">
          <a:xfrm>
            <a:off x="6126163" y="34290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18" name="Line 58"/>
          <p:cNvSpPr>
            <a:spLocks noChangeShapeType="1"/>
          </p:cNvSpPr>
          <p:nvPr/>
        </p:nvSpPr>
        <p:spPr bwMode="auto">
          <a:xfrm>
            <a:off x="6354763" y="34290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19" name="Line 59"/>
          <p:cNvSpPr>
            <a:spLocks noChangeShapeType="1"/>
          </p:cNvSpPr>
          <p:nvPr/>
        </p:nvSpPr>
        <p:spPr bwMode="auto">
          <a:xfrm>
            <a:off x="7345363" y="51054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20" name="Line 61"/>
          <p:cNvSpPr>
            <a:spLocks noChangeShapeType="1"/>
          </p:cNvSpPr>
          <p:nvPr/>
        </p:nvSpPr>
        <p:spPr bwMode="auto">
          <a:xfrm flipV="1">
            <a:off x="9021763" y="4953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21" name="Line 62"/>
          <p:cNvSpPr>
            <a:spLocks noChangeShapeType="1"/>
          </p:cNvSpPr>
          <p:nvPr/>
        </p:nvSpPr>
        <p:spPr bwMode="auto">
          <a:xfrm flipV="1">
            <a:off x="9021763" y="4495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22" name="Line 64"/>
          <p:cNvSpPr>
            <a:spLocks noChangeShapeType="1"/>
          </p:cNvSpPr>
          <p:nvPr/>
        </p:nvSpPr>
        <p:spPr bwMode="auto">
          <a:xfrm flipH="1">
            <a:off x="7345363" y="45720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23" name="Freeform 65"/>
          <p:cNvSpPr>
            <a:spLocks/>
          </p:cNvSpPr>
          <p:nvPr/>
        </p:nvSpPr>
        <p:spPr bwMode="auto">
          <a:xfrm>
            <a:off x="7573964" y="4495800"/>
            <a:ext cx="230187" cy="152400"/>
          </a:xfrm>
          <a:custGeom>
            <a:avLst/>
            <a:gdLst>
              <a:gd name="T0" fmla="*/ 2147483646 w 289"/>
              <a:gd name="T1" fmla="*/ 2147483646 h 193"/>
              <a:gd name="T2" fmla="*/ 2147483646 w 289"/>
              <a:gd name="T3" fmla="*/ 0 h 193"/>
              <a:gd name="T4" fmla="*/ 0 w 289"/>
              <a:gd name="T5" fmla="*/ 2147483646 h 193"/>
              <a:gd name="T6" fmla="*/ 0 w 289"/>
              <a:gd name="T7" fmla="*/ 0 h 193"/>
              <a:gd name="T8" fmla="*/ 2147483646 w 289"/>
              <a:gd name="T9" fmla="*/ 2147483646 h 19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9"/>
              <a:gd name="T16" fmla="*/ 0 h 193"/>
              <a:gd name="T17" fmla="*/ 289 w 289"/>
              <a:gd name="T18" fmla="*/ 193 h 19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9" h="193">
                <a:moveTo>
                  <a:pt x="288" y="192"/>
                </a:moveTo>
                <a:lnTo>
                  <a:pt x="288" y="0"/>
                </a:lnTo>
                <a:lnTo>
                  <a:pt x="0" y="192"/>
                </a:lnTo>
                <a:lnTo>
                  <a:pt x="0" y="0"/>
                </a:lnTo>
                <a:lnTo>
                  <a:pt x="288" y="192"/>
                </a:lnTo>
              </a:path>
            </a:pathLst>
          </a:custGeom>
          <a:noFill/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24" name="Line 66"/>
          <p:cNvSpPr>
            <a:spLocks noChangeShapeType="1"/>
          </p:cNvSpPr>
          <p:nvPr/>
        </p:nvSpPr>
        <p:spPr bwMode="auto">
          <a:xfrm>
            <a:off x="7802563" y="4572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25" name="Freeform 67"/>
          <p:cNvSpPr>
            <a:spLocks/>
          </p:cNvSpPr>
          <p:nvPr/>
        </p:nvSpPr>
        <p:spPr bwMode="auto">
          <a:xfrm rot="-5400000">
            <a:off x="8906669" y="4306094"/>
            <a:ext cx="230188" cy="152400"/>
          </a:xfrm>
          <a:custGeom>
            <a:avLst/>
            <a:gdLst>
              <a:gd name="T0" fmla="*/ 2147483646 w 289"/>
              <a:gd name="T1" fmla="*/ 2147483646 h 193"/>
              <a:gd name="T2" fmla="*/ 2147483646 w 289"/>
              <a:gd name="T3" fmla="*/ 0 h 193"/>
              <a:gd name="T4" fmla="*/ 0 w 289"/>
              <a:gd name="T5" fmla="*/ 2147483646 h 193"/>
              <a:gd name="T6" fmla="*/ 0 w 289"/>
              <a:gd name="T7" fmla="*/ 0 h 193"/>
              <a:gd name="T8" fmla="*/ 2147483646 w 289"/>
              <a:gd name="T9" fmla="*/ 2147483646 h 19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9"/>
              <a:gd name="T16" fmla="*/ 0 h 193"/>
              <a:gd name="T17" fmla="*/ 289 w 289"/>
              <a:gd name="T18" fmla="*/ 193 h 19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9" h="193">
                <a:moveTo>
                  <a:pt x="288" y="192"/>
                </a:moveTo>
                <a:lnTo>
                  <a:pt x="288" y="0"/>
                </a:lnTo>
                <a:lnTo>
                  <a:pt x="0" y="192"/>
                </a:lnTo>
                <a:lnTo>
                  <a:pt x="0" y="0"/>
                </a:lnTo>
                <a:lnTo>
                  <a:pt x="288" y="192"/>
                </a:lnTo>
              </a:path>
            </a:pathLst>
          </a:custGeom>
          <a:noFill/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26" name="Line 68"/>
          <p:cNvSpPr>
            <a:spLocks noChangeShapeType="1"/>
          </p:cNvSpPr>
          <p:nvPr/>
        </p:nvSpPr>
        <p:spPr bwMode="auto">
          <a:xfrm flipV="1">
            <a:off x="9021763" y="36576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27" name="Line 69"/>
          <p:cNvSpPr>
            <a:spLocks noChangeShapeType="1"/>
          </p:cNvSpPr>
          <p:nvPr/>
        </p:nvSpPr>
        <p:spPr bwMode="auto">
          <a:xfrm>
            <a:off x="9021763" y="3657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28" name="Text Box 70"/>
          <p:cNvSpPr txBox="1">
            <a:spLocks noChangeArrowheads="1"/>
          </p:cNvSpPr>
          <p:nvPr/>
        </p:nvSpPr>
        <p:spPr bwMode="auto">
          <a:xfrm>
            <a:off x="9220200" y="3429001"/>
            <a:ext cx="6604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000">
                <a:solidFill>
                  <a:prstClr val="black"/>
                </a:solidFill>
              </a:rPr>
              <a:t>Chlorine </a:t>
            </a:r>
          </a:p>
          <a:p>
            <a:r>
              <a:rPr lang="en-US" altLang="en-US" sz="1000">
                <a:solidFill>
                  <a:prstClr val="black"/>
                </a:solidFill>
              </a:rPr>
              <a:t>Solution</a:t>
            </a:r>
          </a:p>
          <a:p>
            <a:r>
              <a:rPr lang="en-US" altLang="en-US" sz="1000">
                <a:solidFill>
                  <a:prstClr val="black"/>
                </a:solidFill>
              </a:rPr>
              <a:t>Out</a:t>
            </a:r>
          </a:p>
        </p:txBody>
      </p:sp>
      <p:sp>
        <p:nvSpPr>
          <p:cNvPr id="59429" name="Text Box 71"/>
          <p:cNvSpPr txBox="1">
            <a:spLocks noChangeArrowheads="1"/>
          </p:cNvSpPr>
          <p:nvPr/>
        </p:nvSpPr>
        <p:spPr bwMode="auto">
          <a:xfrm>
            <a:off x="7394576" y="3962400"/>
            <a:ext cx="49244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000">
                <a:solidFill>
                  <a:prstClr val="black"/>
                </a:solidFill>
              </a:rPr>
              <a:t>Pump</a:t>
            </a:r>
          </a:p>
          <a:p>
            <a:r>
              <a:rPr lang="en-US" altLang="en-US" sz="1000">
                <a:solidFill>
                  <a:prstClr val="black"/>
                </a:solidFill>
              </a:rPr>
              <a:t>Prime</a:t>
            </a:r>
          </a:p>
          <a:p>
            <a:r>
              <a:rPr lang="en-US" altLang="en-US" sz="1000">
                <a:solidFill>
                  <a:prstClr val="black"/>
                </a:solidFill>
              </a:rPr>
              <a:t>Valve</a:t>
            </a:r>
          </a:p>
        </p:txBody>
      </p:sp>
      <p:sp>
        <p:nvSpPr>
          <p:cNvPr id="59430" name="Line 72"/>
          <p:cNvSpPr>
            <a:spLocks noChangeShapeType="1"/>
          </p:cNvSpPr>
          <p:nvPr/>
        </p:nvSpPr>
        <p:spPr bwMode="auto">
          <a:xfrm flipV="1">
            <a:off x="3611563" y="1447800"/>
            <a:ext cx="0" cy="24384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31" name="Line 73"/>
          <p:cNvSpPr>
            <a:spLocks noChangeShapeType="1"/>
          </p:cNvSpPr>
          <p:nvPr/>
        </p:nvSpPr>
        <p:spPr bwMode="auto">
          <a:xfrm>
            <a:off x="3611563" y="1447800"/>
            <a:ext cx="42672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32" name="Line 74"/>
          <p:cNvSpPr>
            <a:spLocks noChangeShapeType="1"/>
          </p:cNvSpPr>
          <p:nvPr/>
        </p:nvSpPr>
        <p:spPr bwMode="auto">
          <a:xfrm flipV="1">
            <a:off x="7040563" y="3124200"/>
            <a:ext cx="0" cy="6858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33" name="Text Box 75"/>
          <p:cNvSpPr txBox="1">
            <a:spLocks noChangeArrowheads="1"/>
          </p:cNvSpPr>
          <p:nvPr/>
        </p:nvSpPr>
        <p:spPr bwMode="auto">
          <a:xfrm>
            <a:off x="3687763" y="43434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9434" name="Text Box 80"/>
          <p:cNvSpPr txBox="1">
            <a:spLocks noChangeArrowheads="1"/>
          </p:cNvSpPr>
          <p:nvPr/>
        </p:nvSpPr>
        <p:spPr bwMode="auto">
          <a:xfrm>
            <a:off x="3306763" y="4251326"/>
            <a:ext cx="647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000">
                <a:solidFill>
                  <a:prstClr val="black"/>
                </a:solidFill>
              </a:rPr>
              <a:t>Solenoid</a:t>
            </a:r>
          </a:p>
          <a:p>
            <a:r>
              <a:rPr lang="en-US" altLang="en-US" sz="1000">
                <a:solidFill>
                  <a:prstClr val="black"/>
                </a:solidFill>
              </a:rPr>
              <a:t>Valve</a:t>
            </a:r>
          </a:p>
        </p:txBody>
      </p:sp>
      <p:sp>
        <p:nvSpPr>
          <p:cNvPr id="59435" name="Rectangle 81"/>
          <p:cNvSpPr>
            <a:spLocks noChangeArrowheads="1"/>
          </p:cNvSpPr>
          <p:nvPr/>
        </p:nvSpPr>
        <p:spPr bwMode="auto">
          <a:xfrm>
            <a:off x="6735763" y="1752600"/>
            <a:ext cx="1066800" cy="137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9436" name="Text Box 82"/>
          <p:cNvSpPr txBox="1">
            <a:spLocks noChangeArrowheads="1"/>
          </p:cNvSpPr>
          <p:nvPr/>
        </p:nvSpPr>
        <p:spPr bwMode="auto">
          <a:xfrm>
            <a:off x="6934201" y="2667000"/>
            <a:ext cx="7413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800">
                <a:solidFill>
                  <a:prstClr val="black"/>
                </a:solidFill>
              </a:rPr>
              <a:t>HOA Switch</a:t>
            </a:r>
          </a:p>
        </p:txBody>
      </p:sp>
      <p:sp>
        <p:nvSpPr>
          <p:cNvPr id="59437" name="Line 83"/>
          <p:cNvSpPr>
            <a:spLocks noChangeShapeType="1"/>
          </p:cNvSpPr>
          <p:nvPr/>
        </p:nvSpPr>
        <p:spPr bwMode="auto">
          <a:xfrm flipH="1">
            <a:off x="7802563" y="2743200"/>
            <a:ext cx="11430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38" name="Line 84"/>
          <p:cNvSpPr>
            <a:spLocks noChangeShapeType="1"/>
          </p:cNvSpPr>
          <p:nvPr/>
        </p:nvSpPr>
        <p:spPr bwMode="auto">
          <a:xfrm flipV="1">
            <a:off x="7878763" y="1447800"/>
            <a:ext cx="0" cy="8382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39" name="Line 89"/>
          <p:cNvSpPr>
            <a:spLocks noChangeShapeType="1"/>
          </p:cNvSpPr>
          <p:nvPr/>
        </p:nvSpPr>
        <p:spPr bwMode="auto">
          <a:xfrm flipH="1">
            <a:off x="7802563" y="2286000"/>
            <a:ext cx="762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40" name="Text Box 90"/>
          <p:cNvSpPr txBox="1">
            <a:spLocks noChangeArrowheads="1"/>
          </p:cNvSpPr>
          <p:nvPr/>
        </p:nvSpPr>
        <p:spPr bwMode="auto">
          <a:xfrm>
            <a:off x="8161338" y="5357814"/>
            <a:ext cx="7286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000">
                <a:solidFill>
                  <a:prstClr val="black"/>
                </a:solidFill>
              </a:rPr>
              <a:t>Discharge</a:t>
            </a:r>
          </a:p>
          <a:p>
            <a:r>
              <a:rPr lang="en-US" altLang="en-US" sz="1000">
                <a:solidFill>
                  <a:prstClr val="black"/>
                </a:solidFill>
              </a:rPr>
              <a:t>Pump</a:t>
            </a:r>
          </a:p>
        </p:txBody>
      </p:sp>
      <p:grpSp>
        <p:nvGrpSpPr>
          <p:cNvPr id="59441" name="Group 91"/>
          <p:cNvGrpSpPr>
            <a:grpSpLocks/>
          </p:cNvGrpSpPr>
          <p:nvPr/>
        </p:nvGrpSpPr>
        <p:grpSpPr bwMode="auto">
          <a:xfrm>
            <a:off x="8183563" y="3276600"/>
            <a:ext cx="609600" cy="1981200"/>
            <a:chOff x="3360" y="2208"/>
            <a:chExt cx="384" cy="1248"/>
          </a:xfrm>
        </p:grpSpPr>
        <p:sp>
          <p:nvSpPr>
            <p:cNvPr id="59536" name="Rectangle 92"/>
            <p:cNvSpPr>
              <a:spLocks noChangeArrowheads="1"/>
            </p:cNvSpPr>
            <p:nvPr/>
          </p:nvSpPr>
          <p:spPr bwMode="auto">
            <a:xfrm>
              <a:off x="3456" y="2784"/>
              <a:ext cx="192" cy="67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59537" name="Line 93"/>
            <p:cNvSpPr>
              <a:spLocks noChangeShapeType="1"/>
            </p:cNvSpPr>
            <p:nvPr/>
          </p:nvSpPr>
          <p:spPr bwMode="auto">
            <a:xfrm>
              <a:off x="3456" y="3312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9538" name="Line 94"/>
            <p:cNvSpPr>
              <a:spLocks noChangeShapeType="1"/>
            </p:cNvSpPr>
            <p:nvPr/>
          </p:nvSpPr>
          <p:spPr bwMode="auto">
            <a:xfrm>
              <a:off x="3648" y="3408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9539" name="Line 95"/>
            <p:cNvSpPr>
              <a:spLocks noChangeShapeType="1"/>
            </p:cNvSpPr>
            <p:nvPr/>
          </p:nvSpPr>
          <p:spPr bwMode="auto">
            <a:xfrm>
              <a:off x="3648" y="3360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9540" name="Line 96"/>
            <p:cNvSpPr>
              <a:spLocks noChangeShapeType="1"/>
            </p:cNvSpPr>
            <p:nvPr/>
          </p:nvSpPr>
          <p:spPr bwMode="auto">
            <a:xfrm>
              <a:off x="3696" y="3312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59541" name="Group 97"/>
            <p:cNvGrpSpPr>
              <a:grpSpLocks/>
            </p:cNvGrpSpPr>
            <p:nvPr/>
          </p:nvGrpSpPr>
          <p:grpSpPr bwMode="auto">
            <a:xfrm flipH="1">
              <a:off x="3408" y="3312"/>
              <a:ext cx="48" cy="144"/>
              <a:chOff x="3312" y="3312"/>
              <a:chExt cx="48" cy="144"/>
            </a:xfrm>
          </p:grpSpPr>
          <p:sp>
            <p:nvSpPr>
              <p:cNvPr id="59554" name="Line 98"/>
              <p:cNvSpPr>
                <a:spLocks noChangeShapeType="1"/>
              </p:cNvSpPr>
              <p:nvPr/>
            </p:nvSpPr>
            <p:spPr bwMode="auto">
              <a:xfrm>
                <a:off x="3312" y="3408"/>
                <a:ext cx="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555" name="Line 99"/>
              <p:cNvSpPr>
                <a:spLocks noChangeShapeType="1"/>
              </p:cNvSpPr>
              <p:nvPr/>
            </p:nvSpPr>
            <p:spPr bwMode="auto">
              <a:xfrm>
                <a:off x="3312" y="3360"/>
                <a:ext cx="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556" name="Line 100"/>
              <p:cNvSpPr>
                <a:spLocks noChangeShapeType="1"/>
              </p:cNvSpPr>
              <p:nvPr/>
            </p:nvSpPr>
            <p:spPr bwMode="auto">
              <a:xfrm>
                <a:off x="3360" y="3312"/>
                <a:ext cx="0" cy="144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59542" name="Line 101"/>
            <p:cNvSpPr>
              <a:spLocks noChangeShapeType="1"/>
            </p:cNvSpPr>
            <p:nvPr/>
          </p:nvSpPr>
          <p:spPr bwMode="auto">
            <a:xfrm>
              <a:off x="3456" y="3456"/>
              <a:ext cx="19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9543" name="Rectangle 102"/>
            <p:cNvSpPr>
              <a:spLocks noChangeArrowheads="1"/>
            </p:cNvSpPr>
            <p:nvPr/>
          </p:nvSpPr>
          <p:spPr bwMode="auto">
            <a:xfrm>
              <a:off x="3456" y="2736"/>
              <a:ext cx="192" cy="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59544" name="Rectangle 103"/>
            <p:cNvSpPr>
              <a:spLocks noChangeArrowheads="1"/>
            </p:cNvSpPr>
            <p:nvPr/>
          </p:nvSpPr>
          <p:spPr bwMode="auto">
            <a:xfrm>
              <a:off x="3408" y="2256"/>
              <a:ext cx="288" cy="38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59545" name="Line 104"/>
            <p:cNvSpPr>
              <a:spLocks noChangeShapeType="1"/>
            </p:cNvSpPr>
            <p:nvPr/>
          </p:nvSpPr>
          <p:spPr bwMode="auto">
            <a:xfrm>
              <a:off x="3504" y="2640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9546" name="Line 105"/>
            <p:cNvSpPr>
              <a:spLocks noChangeShapeType="1"/>
            </p:cNvSpPr>
            <p:nvPr/>
          </p:nvSpPr>
          <p:spPr bwMode="auto">
            <a:xfrm>
              <a:off x="3600" y="2640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9547" name="Line 106"/>
            <p:cNvSpPr>
              <a:spLocks noChangeShapeType="1"/>
            </p:cNvSpPr>
            <p:nvPr/>
          </p:nvSpPr>
          <p:spPr bwMode="auto">
            <a:xfrm>
              <a:off x="3408" y="2592"/>
              <a:ext cx="2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9548" name="Arc 107"/>
            <p:cNvSpPr>
              <a:spLocks/>
            </p:cNvSpPr>
            <p:nvPr/>
          </p:nvSpPr>
          <p:spPr bwMode="auto">
            <a:xfrm>
              <a:off x="3696" y="2208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9549" name="Arc 108"/>
            <p:cNvSpPr>
              <a:spLocks/>
            </p:cNvSpPr>
            <p:nvPr/>
          </p:nvSpPr>
          <p:spPr bwMode="auto">
            <a:xfrm flipH="1">
              <a:off x="3360" y="2208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9550" name="Line 109"/>
            <p:cNvSpPr>
              <a:spLocks noChangeShapeType="1"/>
            </p:cNvSpPr>
            <p:nvPr/>
          </p:nvSpPr>
          <p:spPr bwMode="auto">
            <a:xfrm flipH="1">
              <a:off x="3360" y="2256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9551" name="Line 110"/>
            <p:cNvSpPr>
              <a:spLocks noChangeShapeType="1"/>
            </p:cNvSpPr>
            <p:nvPr/>
          </p:nvSpPr>
          <p:spPr bwMode="auto">
            <a:xfrm flipH="1">
              <a:off x="3696" y="2256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9552" name="Line 111"/>
            <p:cNvSpPr>
              <a:spLocks noChangeShapeType="1"/>
            </p:cNvSpPr>
            <p:nvPr/>
          </p:nvSpPr>
          <p:spPr bwMode="auto">
            <a:xfrm>
              <a:off x="3408" y="2208"/>
              <a:ext cx="2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9553" name="Rectangle 112"/>
            <p:cNvSpPr>
              <a:spLocks noChangeArrowheads="1"/>
            </p:cNvSpPr>
            <p:nvPr/>
          </p:nvSpPr>
          <p:spPr bwMode="auto">
            <a:xfrm>
              <a:off x="3696" y="2304"/>
              <a:ext cx="48" cy="9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59442" name="Line 113"/>
          <p:cNvSpPr>
            <a:spLocks noChangeShapeType="1"/>
          </p:cNvSpPr>
          <p:nvPr/>
        </p:nvSpPr>
        <p:spPr bwMode="auto">
          <a:xfrm flipH="1" flipV="1">
            <a:off x="8183563" y="4038600"/>
            <a:ext cx="228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43" name="Line 114"/>
          <p:cNvSpPr>
            <a:spLocks noChangeShapeType="1"/>
          </p:cNvSpPr>
          <p:nvPr/>
        </p:nvSpPr>
        <p:spPr bwMode="auto">
          <a:xfrm>
            <a:off x="8183563" y="4038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44" name="Line 115"/>
          <p:cNvSpPr>
            <a:spLocks noChangeShapeType="1"/>
          </p:cNvSpPr>
          <p:nvPr/>
        </p:nvSpPr>
        <p:spPr bwMode="auto">
          <a:xfrm>
            <a:off x="8716963" y="5105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45" name="Rectangle 116"/>
          <p:cNvSpPr>
            <a:spLocks noChangeArrowheads="1"/>
          </p:cNvSpPr>
          <p:nvPr/>
        </p:nvSpPr>
        <p:spPr bwMode="auto">
          <a:xfrm>
            <a:off x="4983163" y="3657600"/>
            <a:ext cx="1219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9446" name="Rectangle 117"/>
          <p:cNvSpPr>
            <a:spLocks noChangeArrowheads="1"/>
          </p:cNvSpPr>
          <p:nvPr/>
        </p:nvSpPr>
        <p:spPr bwMode="auto">
          <a:xfrm>
            <a:off x="6888163" y="1905000"/>
            <a:ext cx="304800" cy="152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9447" name="Oval 118"/>
          <p:cNvSpPr>
            <a:spLocks noChangeArrowheads="1"/>
          </p:cNvSpPr>
          <p:nvPr/>
        </p:nvSpPr>
        <p:spPr bwMode="auto">
          <a:xfrm>
            <a:off x="6888163" y="2057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9448" name="Oval 119"/>
          <p:cNvSpPr>
            <a:spLocks noChangeArrowheads="1"/>
          </p:cNvSpPr>
          <p:nvPr/>
        </p:nvSpPr>
        <p:spPr bwMode="auto">
          <a:xfrm>
            <a:off x="7040563" y="2057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9449" name="Oval 120"/>
          <p:cNvSpPr>
            <a:spLocks noChangeArrowheads="1"/>
          </p:cNvSpPr>
          <p:nvPr/>
        </p:nvSpPr>
        <p:spPr bwMode="auto">
          <a:xfrm>
            <a:off x="6964363" y="2057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9450" name="Oval 121"/>
          <p:cNvSpPr>
            <a:spLocks noChangeArrowheads="1"/>
          </p:cNvSpPr>
          <p:nvPr/>
        </p:nvSpPr>
        <p:spPr bwMode="auto">
          <a:xfrm>
            <a:off x="7116763" y="2057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9451" name="Line 123"/>
          <p:cNvSpPr>
            <a:spLocks noChangeShapeType="1"/>
          </p:cNvSpPr>
          <p:nvPr/>
        </p:nvSpPr>
        <p:spPr bwMode="auto">
          <a:xfrm>
            <a:off x="6202363" y="3733800"/>
            <a:ext cx="2286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52" name="Line 124"/>
          <p:cNvSpPr>
            <a:spLocks noChangeShapeType="1"/>
          </p:cNvSpPr>
          <p:nvPr/>
        </p:nvSpPr>
        <p:spPr bwMode="auto">
          <a:xfrm flipV="1">
            <a:off x="6430963" y="1676400"/>
            <a:ext cx="0" cy="20574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53" name="Line 125"/>
          <p:cNvSpPr>
            <a:spLocks noChangeShapeType="1"/>
          </p:cNvSpPr>
          <p:nvPr/>
        </p:nvSpPr>
        <p:spPr bwMode="auto">
          <a:xfrm>
            <a:off x="6430963" y="1676400"/>
            <a:ext cx="4572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54" name="Line 126"/>
          <p:cNvSpPr>
            <a:spLocks noChangeShapeType="1"/>
          </p:cNvSpPr>
          <p:nvPr/>
        </p:nvSpPr>
        <p:spPr bwMode="auto">
          <a:xfrm>
            <a:off x="6888163" y="1676400"/>
            <a:ext cx="0" cy="762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55" name="Line 127"/>
          <p:cNvSpPr>
            <a:spLocks noChangeShapeType="1"/>
          </p:cNvSpPr>
          <p:nvPr/>
        </p:nvSpPr>
        <p:spPr bwMode="auto">
          <a:xfrm>
            <a:off x="8945563" y="2743200"/>
            <a:ext cx="0" cy="7620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56" name="Line 128"/>
          <p:cNvSpPr>
            <a:spLocks noChangeShapeType="1"/>
          </p:cNvSpPr>
          <p:nvPr/>
        </p:nvSpPr>
        <p:spPr bwMode="auto">
          <a:xfrm flipH="1">
            <a:off x="8793163" y="3505200"/>
            <a:ext cx="1524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57" name="Rectangle 129"/>
          <p:cNvSpPr>
            <a:spLocks noChangeArrowheads="1"/>
          </p:cNvSpPr>
          <p:nvPr/>
        </p:nvSpPr>
        <p:spPr bwMode="auto">
          <a:xfrm>
            <a:off x="6888163" y="4119564"/>
            <a:ext cx="303212" cy="2000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9458" name="Text Box 130"/>
          <p:cNvSpPr txBox="1">
            <a:spLocks noChangeArrowheads="1"/>
          </p:cNvSpPr>
          <p:nvPr/>
        </p:nvSpPr>
        <p:spPr bwMode="auto">
          <a:xfrm>
            <a:off x="4953001" y="3657600"/>
            <a:ext cx="1298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000">
                <a:solidFill>
                  <a:srgbClr val="FF0000"/>
                </a:solidFill>
              </a:rPr>
              <a:t>      Weight Scale</a:t>
            </a:r>
          </a:p>
          <a:p>
            <a:r>
              <a:rPr lang="en-US" altLang="en-US" sz="1000">
                <a:solidFill>
                  <a:srgbClr val="FF0000"/>
                </a:solidFill>
              </a:rPr>
              <a:t>W/Low Tablet Alarm</a:t>
            </a:r>
          </a:p>
        </p:txBody>
      </p:sp>
      <p:sp>
        <p:nvSpPr>
          <p:cNvPr id="59459" name="Text Box 159"/>
          <p:cNvSpPr txBox="1">
            <a:spLocks noChangeArrowheads="1"/>
          </p:cNvSpPr>
          <p:nvPr/>
        </p:nvSpPr>
        <p:spPr bwMode="auto">
          <a:xfrm>
            <a:off x="3962401" y="2743200"/>
            <a:ext cx="105509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000">
                <a:solidFill>
                  <a:prstClr val="black"/>
                </a:solidFill>
              </a:rPr>
              <a:t>Flow Meters and</a:t>
            </a:r>
          </a:p>
          <a:p>
            <a:r>
              <a:rPr lang="en-US" altLang="en-US" sz="1000">
                <a:solidFill>
                  <a:prstClr val="black"/>
                </a:solidFill>
              </a:rPr>
              <a:t>Flow Control</a:t>
            </a:r>
          </a:p>
          <a:p>
            <a:r>
              <a:rPr lang="en-US" altLang="en-US" sz="1000">
                <a:solidFill>
                  <a:prstClr val="black"/>
                </a:solidFill>
              </a:rPr>
              <a:t>Gate Valves</a:t>
            </a:r>
          </a:p>
        </p:txBody>
      </p:sp>
      <p:sp>
        <p:nvSpPr>
          <p:cNvPr id="59460" name="Text Box 160"/>
          <p:cNvSpPr txBox="1">
            <a:spLocks noChangeArrowheads="1"/>
          </p:cNvSpPr>
          <p:nvPr/>
        </p:nvSpPr>
        <p:spPr bwMode="auto">
          <a:xfrm>
            <a:off x="9072563" y="4191000"/>
            <a:ext cx="1191352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000">
                <a:solidFill>
                  <a:prstClr val="black"/>
                </a:solidFill>
              </a:rPr>
              <a:t>Discharge Flow</a:t>
            </a:r>
          </a:p>
          <a:p>
            <a:r>
              <a:rPr lang="en-US" altLang="en-US" sz="1000">
                <a:solidFill>
                  <a:prstClr val="black"/>
                </a:solidFill>
              </a:rPr>
              <a:t>Control Gate Valve</a:t>
            </a:r>
          </a:p>
          <a:p>
            <a:endParaRPr lang="en-US" altLang="en-US" sz="1000">
              <a:solidFill>
                <a:prstClr val="black"/>
              </a:solidFill>
            </a:endParaRPr>
          </a:p>
          <a:p>
            <a:r>
              <a:rPr lang="en-US" altLang="en-US" sz="1000">
                <a:solidFill>
                  <a:prstClr val="black"/>
                </a:solidFill>
              </a:rPr>
              <a:t>Discharge </a:t>
            </a:r>
          </a:p>
          <a:p>
            <a:r>
              <a:rPr lang="en-US" altLang="en-US" sz="1000">
                <a:solidFill>
                  <a:prstClr val="black"/>
                </a:solidFill>
              </a:rPr>
              <a:t>Check Valve</a:t>
            </a:r>
          </a:p>
        </p:txBody>
      </p:sp>
      <p:sp>
        <p:nvSpPr>
          <p:cNvPr id="59461" name="Text Box 161"/>
          <p:cNvSpPr txBox="1">
            <a:spLocks noChangeArrowheads="1"/>
          </p:cNvSpPr>
          <p:nvPr/>
        </p:nvSpPr>
        <p:spPr bwMode="auto">
          <a:xfrm>
            <a:off x="7726363" y="2286001"/>
            <a:ext cx="9826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000">
                <a:solidFill>
                  <a:prstClr val="black"/>
                </a:solidFill>
              </a:rPr>
              <a:t> Electrical Box</a:t>
            </a:r>
          </a:p>
          <a:p>
            <a:r>
              <a:rPr lang="en-US" altLang="en-US" sz="1000">
                <a:solidFill>
                  <a:prstClr val="black"/>
                </a:solidFill>
              </a:rPr>
              <a:t>And Panel</a:t>
            </a:r>
          </a:p>
        </p:txBody>
      </p:sp>
      <p:sp>
        <p:nvSpPr>
          <p:cNvPr id="59462" name="Rectangle 162"/>
          <p:cNvSpPr>
            <a:spLocks noChangeArrowheads="1"/>
          </p:cNvSpPr>
          <p:nvPr/>
        </p:nvSpPr>
        <p:spPr bwMode="auto">
          <a:xfrm>
            <a:off x="3505200" y="685801"/>
            <a:ext cx="63579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u="sng" dirty="0">
                <a:solidFill>
                  <a:prstClr val="black"/>
                </a:solidFill>
              </a:rPr>
              <a:t>SYSTEM DESCRIPTION – POWERPRO</a:t>
            </a:r>
            <a:r>
              <a:rPr lang="en-US" altLang="en-US" u="sng" dirty="0">
                <a:solidFill>
                  <a:prstClr val="black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</a:t>
            </a:r>
            <a:r>
              <a:rPr lang="en-US" altLang="en-US" u="sng" dirty="0">
                <a:solidFill>
                  <a:prstClr val="black"/>
                </a:solidFill>
              </a:rPr>
              <a:t>  MD</a:t>
            </a:r>
          </a:p>
        </p:txBody>
      </p:sp>
      <p:sp>
        <p:nvSpPr>
          <p:cNvPr id="59463" name="Freeform 163"/>
          <p:cNvSpPr>
            <a:spLocks/>
          </p:cNvSpPr>
          <p:nvPr/>
        </p:nvSpPr>
        <p:spPr bwMode="auto">
          <a:xfrm>
            <a:off x="4572000" y="4114800"/>
            <a:ext cx="230188" cy="152400"/>
          </a:xfrm>
          <a:custGeom>
            <a:avLst/>
            <a:gdLst>
              <a:gd name="T0" fmla="*/ 2147483646 w 289"/>
              <a:gd name="T1" fmla="*/ 2147483646 h 193"/>
              <a:gd name="T2" fmla="*/ 2147483646 w 289"/>
              <a:gd name="T3" fmla="*/ 0 h 193"/>
              <a:gd name="T4" fmla="*/ 0 w 289"/>
              <a:gd name="T5" fmla="*/ 2147483646 h 193"/>
              <a:gd name="T6" fmla="*/ 0 w 289"/>
              <a:gd name="T7" fmla="*/ 0 h 193"/>
              <a:gd name="T8" fmla="*/ 2147483646 w 289"/>
              <a:gd name="T9" fmla="*/ 2147483646 h 19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9"/>
              <a:gd name="T16" fmla="*/ 0 h 193"/>
              <a:gd name="T17" fmla="*/ 289 w 289"/>
              <a:gd name="T18" fmla="*/ 193 h 19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9" h="193">
                <a:moveTo>
                  <a:pt x="288" y="192"/>
                </a:moveTo>
                <a:lnTo>
                  <a:pt x="288" y="0"/>
                </a:lnTo>
                <a:lnTo>
                  <a:pt x="0" y="192"/>
                </a:lnTo>
                <a:lnTo>
                  <a:pt x="0" y="0"/>
                </a:lnTo>
                <a:lnTo>
                  <a:pt x="288" y="192"/>
                </a:lnTo>
              </a:path>
            </a:pathLst>
          </a:custGeom>
          <a:noFill/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59464" name="Group 178"/>
          <p:cNvGrpSpPr>
            <a:grpSpLocks/>
          </p:cNvGrpSpPr>
          <p:nvPr/>
        </p:nvGrpSpPr>
        <p:grpSpPr bwMode="auto">
          <a:xfrm>
            <a:off x="4267200" y="3581400"/>
            <a:ext cx="152400" cy="520700"/>
            <a:chOff x="144" y="816"/>
            <a:chExt cx="192" cy="664"/>
          </a:xfrm>
        </p:grpSpPr>
        <p:sp>
          <p:nvSpPr>
            <p:cNvPr id="59524" name="Rectangle 179"/>
            <p:cNvSpPr>
              <a:spLocks noChangeArrowheads="1"/>
            </p:cNvSpPr>
            <p:nvPr/>
          </p:nvSpPr>
          <p:spPr bwMode="auto">
            <a:xfrm>
              <a:off x="144" y="816"/>
              <a:ext cx="191" cy="66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59525" name="Line 180"/>
            <p:cNvSpPr>
              <a:spLocks noChangeShapeType="1"/>
            </p:cNvSpPr>
            <p:nvPr/>
          </p:nvSpPr>
          <p:spPr bwMode="auto">
            <a:xfrm flipV="1">
              <a:off x="144" y="1056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9526" name="Line 181"/>
            <p:cNvSpPr>
              <a:spLocks noChangeShapeType="1"/>
            </p:cNvSpPr>
            <p:nvPr/>
          </p:nvSpPr>
          <p:spPr bwMode="auto">
            <a:xfrm flipV="1">
              <a:off x="144" y="960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9527" name="Line 182"/>
            <p:cNvSpPr>
              <a:spLocks noChangeShapeType="1"/>
            </p:cNvSpPr>
            <p:nvPr/>
          </p:nvSpPr>
          <p:spPr bwMode="auto">
            <a:xfrm flipH="1">
              <a:off x="144" y="1104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9528" name="Line 183"/>
            <p:cNvSpPr>
              <a:spLocks noChangeShapeType="1"/>
            </p:cNvSpPr>
            <p:nvPr/>
          </p:nvSpPr>
          <p:spPr bwMode="auto">
            <a:xfrm flipV="1">
              <a:off x="144" y="1008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9529" name="Line 184"/>
            <p:cNvSpPr>
              <a:spLocks noChangeShapeType="1"/>
            </p:cNvSpPr>
            <p:nvPr/>
          </p:nvSpPr>
          <p:spPr bwMode="auto">
            <a:xfrm flipV="1">
              <a:off x="144" y="912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9530" name="Line 185"/>
            <p:cNvSpPr>
              <a:spLocks noChangeShapeType="1"/>
            </p:cNvSpPr>
            <p:nvPr/>
          </p:nvSpPr>
          <p:spPr bwMode="auto">
            <a:xfrm flipV="1">
              <a:off x="144" y="1152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9531" name="Line 186"/>
            <p:cNvSpPr>
              <a:spLocks noChangeShapeType="1"/>
            </p:cNvSpPr>
            <p:nvPr/>
          </p:nvSpPr>
          <p:spPr bwMode="auto">
            <a:xfrm flipV="1">
              <a:off x="144" y="1200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9532" name="Line 187"/>
            <p:cNvSpPr>
              <a:spLocks noChangeShapeType="1"/>
            </p:cNvSpPr>
            <p:nvPr/>
          </p:nvSpPr>
          <p:spPr bwMode="auto">
            <a:xfrm flipV="1">
              <a:off x="144" y="1248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9533" name="Line 188"/>
            <p:cNvSpPr>
              <a:spLocks noChangeShapeType="1"/>
            </p:cNvSpPr>
            <p:nvPr/>
          </p:nvSpPr>
          <p:spPr bwMode="auto">
            <a:xfrm flipV="1">
              <a:off x="144" y="1296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9534" name="Line 189"/>
            <p:cNvSpPr>
              <a:spLocks noChangeShapeType="1"/>
            </p:cNvSpPr>
            <p:nvPr/>
          </p:nvSpPr>
          <p:spPr bwMode="auto">
            <a:xfrm flipV="1">
              <a:off x="144" y="1344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9535" name="Line 190"/>
            <p:cNvSpPr>
              <a:spLocks noChangeShapeType="1"/>
            </p:cNvSpPr>
            <p:nvPr/>
          </p:nvSpPr>
          <p:spPr bwMode="auto">
            <a:xfrm flipV="1">
              <a:off x="144" y="1392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59465" name="Line 191"/>
          <p:cNvSpPr>
            <a:spLocks noChangeShapeType="1"/>
          </p:cNvSpPr>
          <p:nvPr/>
        </p:nvSpPr>
        <p:spPr bwMode="auto">
          <a:xfrm>
            <a:off x="3733800" y="41910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66" name="Line 192"/>
          <p:cNvSpPr>
            <a:spLocks noChangeShapeType="1"/>
          </p:cNvSpPr>
          <p:nvPr/>
        </p:nvSpPr>
        <p:spPr bwMode="auto">
          <a:xfrm flipV="1">
            <a:off x="4343400" y="41148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67" name="Line 193"/>
          <p:cNvSpPr>
            <a:spLocks noChangeShapeType="1"/>
          </p:cNvSpPr>
          <p:nvPr/>
        </p:nvSpPr>
        <p:spPr bwMode="auto">
          <a:xfrm flipV="1">
            <a:off x="4343400" y="35052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68" name="Line 194"/>
          <p:cNvSpPr>
            <a:spLocks noChangeShapeType="1"/>
          </p:cNvSpPr>
          <p:nvPr/>
        </p:nvSpPr>
        <p:spPr bwMode="auto">
          <a:xfrm>
            <a:off x="4495800" y="35052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69" name="Line 196"/>
          <p:cNvSpPr>
            <a:spLocks noChangeShapeType="1"/>
          </p:cNvSpPr>
          <p:nvPr/>
        </p:nvSpPr>
        <p:spPr bwMode="auto">
          <a:xfrm flipH="1" flipV="1">
            <a:off x="3810000" y="34290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70" name="Rectangle 201"/>
          <p:cNvSpPr>
            <a:spLocks noChangeArrowheads="1"/>
          </p:cNvSpPr>
          <p:nvPr/>
        </p:nvSpPr>
        <p:spPr bwMode="auto">
          <a:xfrm>
            <a:off x="6888163" y="4860926"/>
            <a:ext cx="303212" cy="2000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9471" name="Oval 202"/>
          <p:cNvSpPr>
            <a:spLocks noChangeArrowheads="1"/>
          </p:cNvSpPr>
          <p:nvPr/>
        </p:nvSpPr>
        <p:spPr bwMode="auto">
          <a:xfrm>
            <a:off x="9829800" y="3505200"/>
            <a:ext cx="381000" cy="304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sz="1200">
              <a:solidFill>
                <a:prstClr val="black"/>
              </a:solidFill>
            </a:endParaRPr>
          </a:p>
        </p:txBody>
      </p:sp>
      <p:sp>
        <p:nvSpPr>
          <p:cNvPr id="59472" name="Line 204"/>
          <p:cNvSpPr>
            <a:spLocks noChangeShapeType="1"/>
          </p:cNvSpPr>
          <p:nvPr/>
        </p:nvSpPr>
        <p:spPr bwMode="auto">
          <a:xfrm>
            <a:off x="10210800" y="36576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73" name="Line 205"/>
          <p:cNvSpPr>
            <a:spLocks noChangeShapeType="1"/>
          </p:cNvSpPr>
          <p:nvPr/>
        </p:nvSpPr>
        <p:spPr bwMode="auto">
          <a:xfrm>
            <a:off x="9296400" y="36576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74" name="Text Box 206"/>
          <p:cNvSpPr txBox="1">
            <a:spLocks noChangeArrowheads="1"/>
          </p:cNvSpPr>
          <p:nvPr/>
        </p:nvSpPr>
        <p:spPr bwMode="auto">
          <a:xfrm>
            <a:off x="9259889" y="2667000"/>
            <a:ext cx="13414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000">
                <a:solidFill>
                  <a:srgbClr val="FF0000"/>
                </a:solidFill>
              </a:rPr>
              <a:t>Discharge Flow Meter</a:t>
            </a:r>
          </a:p>
          <a:p>
            <a:r>
              <a:rPr lang="en-US" altLang="en-US" sz="1000">
                <a:solidFill>
                  <a:srgbClr val="FF0000"/>
                </a:solidFill>
              </a:rPr>
              <a:t>      Field Installed</a:t>
            </a:r>
          </a:p>
        </p:txBody>
      </p:sp>
      <p:sp>
        <p:nvSpPr>
          <p:cNvPr id="59475" name="Line 207"/>
          <p:cNvSpPr>
            <a:spLocks noChangeShapeType="1"/>
          </p:cNvSpPr>
          <p:nvPr/>
        </p:nvSpPr>
        <p:spPr bwMode="auto">
          <a:xfrm>
            <a:off x="9982200" y="3124200"/>
            <a:ext cx="0" cy="38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76" name="Rectangle 208"/>
          <p:cNvSpPr>
            <a:spLocks noChangeArrowheads="1"/>
          </p:cNvSpPr>
          <p:nvPr/>
        </p:nvSpPr>
        <p:spPr bwMode="auto">
          <a:xfrm>
            <a:off x="3886200" y="3352800"/>
            <a:ext cx="1524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9477" name="Line 211"/>
          <p:cNvSpPr>
            <a:spLocks noChangeShapeType="1"/>
          </p:cNvSpPr>
          <p:nvPr/>
        </p:nvSpPr>
        <p:spPr bwMode="auto">
          <a:xfrm flipV="1">
            <a:off x="7162800" y="1600200"/>
            <a:ext cx="0" cy="1524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78" name="Line 212"/>
          <p:cNvSpPr>
            <a:spLocks noChangeShapeType="1"/>
          </p:cNvSpPr>
          <p:nvPr/>
        </p:nvSpPr>
        <p:spPr bwMode="auto">
          <a:xfrm flipH="1">
            <a:off x="4495800" y="41910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79" name="Line 213"/>
          <p:cNvSpPr>
            <a:spLocks noChangeShapeType="1"/>
          </p:cNvSpPr>
          <p:nvPr/>
        </p:nvSpPr>
        <p:spPr bwMode="auto">
          <a:xfrm flipH="1">
            <a:off x="3962400" y="1600200"/>
            <a:ext cx="32004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80" name="Line 214"/>
          <p:cNvSpPr>
            <a:spLocks noChangeShapeType="1"/>
          </p:cNvSpPr>
          <p:nvPr/>
        </p:nvSpPr>
        <p:spPr bwMode="auto">
          <a:xfrm flipH="1">
            <a:off x="3962400" y="1600200"/>
            <a:ext cx="0" cy="1752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81" name="Oval 142"/>
          <p:cNvSpPr>
            <a:spLocks noChangeArrowheads="1"/>
          </p:cNvSpPr>
          <p:nvPr/>
        </p:nvSpPr>
        <p:spPr bwMode="auto">
          <a:xfrm>
            <a:off x="7543800" y="1981200"/>
            <a:ext cx="152400" cy="1524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 sz="1200">
              <a:solidFill>
                <a:prstClr val="black"/>
              </a:solidFill>
            </a:endParaRPr>
          </a:p>
        </p:txBody>
      </p:sp>
      <p:sp>
        <p:nvSpPr>
          <p:cNvPr id="59482" name="TextBox 143"/>
          <p:cNvSpPr txBox="1">
            <a:spLocks noChangeArrowheads="1"/>
          </p:cNvSpPr>
          <p:nvPr/>
        </p:nvSpPr>
        <p:spPr bwMode="auto">
          <a:xfrm>
            <a:off x="8229600" y="1295401"/>
            <a:ext cx="903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200">
                <a:solidFill>
                  <a:prstClr val="black"/>
                </a:solidFill>
              </a:rPr>
              <a:t>3 Phase </a:t>
            </a:r>
          </a:p>
          <a:p>
            <a:r>
              <a:rPr lang="en-US" altLang="en-US" sz="1200">
                <a:solidFill>
                  <a:prstClr val="black"/>
                </a:solidFill>
              </a:rPr>
              <a:t>Disconnect</a:t>
            </a:r>
          </a:p>
        </p:txBody>
      </p:sp>
      <p:cxnSp>
        <p:nvCxnSpPr>
          <p:cNvPr id="59483" name="Straight Arrow Connector 145"/>
          <p:cNvCxnSpPr>
            <a:cxnSpLocks noChangeShapeType="1"/>
            <a:endCxn id="59481" idx="6"/>
          </p:cNvCxnSpPr>
          <p:nvPr/>
        </p:nvCxnSpPr>
        <p:spPr bwMode="auto">
          <a:xfrm flipH="1">
            <a:off x="7696200" y="1676400"/>
            <a:ext cx="533400" cy="3810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484" name="Oval 146"/>
          <p:cNvSpPr>
            <a:spLocks noChangeArrowheads="1"/>
          </p:cNvSpPr>
          <p:nvPr/>
        </p:nvSpPr>
        <p:spPr bwMode="auto">
          <a:xfrm>
            <a:off x="6781800" y="2743200"/>
            <a:ext cx="152400" cy="1524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 sz="1200">
              <a:solidFill>
                <a:prstClr val="black"/>
              </a:solidFill>
            </a:endParaRPr>
          </a:p>
        </p:txBody>
      </p:sp>
      <p:sp>
        <p:nvSpPr>
          <p:cNvPr id="59485" name="TextBox 148"/>
          <p:cNvSpPr txBox="1">
            <a:spLocks noChangeArrowheads="1"/>
          </p:cNvSpPr>
          <p:nvPr/>
        </p:nvSpPr>
        <p:spPr bwMode="auto">
          <a:xfrm>
            <a:off x="7086601" y="3429001"/>
            <a:ext cx="10271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200">
                <a:solidFill>
                  <a:prstClr val="black"/>
                </a:solidFill>
              </a:rPr>
              <a:t>Ultrasonic</a:t>
            </a:r>
          </a:p>
          <a:p>
            <a:r>
              <a:rPr lang="en-US" altLang="en-US" sz="1200">
                <a:solidFill>
                  <a:prstClr val="black"/>
                </a:solidFill>
              </a:rPr>
              <a:t>Level Sensor</a:t>
            </a:r>
          </a:p>
        </p:txBody>
      </p:sp>
      <p:grpSp>
        <p:nvGrpSpPr>
          <p:cNvPr id="59486" name="Group 117"/>
          <p:cNvGrpSpPr>
            <a:grpSpLocks/>
          </p:cNvGrpSpPr>
          <p:nvPr/>
        </p:nvGrpSpPr>
        <p:grpSpPr bwMode="auto">
          <a:xfrm>
            <a:off x="2895600" y="3886200"/>
            <a:ext cx="381000" cy="381000"/>
            <a:chOff x="624" y="960"/>
            <a:chExt cx="384" cy="432"/>
          </a:xfrm>
        </p:grpSpPr>
        <p:sp>
          <p:nvSpPr>
            <p:cNvPr id="59502" name="Line 118"/>
            <p:cNvSpPr>
              <a:spLocks noChangeShapeType="1"/>
            </p:cNvSpPr>
            <p:nvPr/>
          </p:nvSpPr>
          <p:spPr bwMode="auto">
            <a:xfrm>
              <a:off x="672" y="139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9503" name="Line 119"/>
            <p:cNvSpPr>
              <a:spLocks noChangeShapeType="1"/>
            </p:cNvSpPr>
            <p:nvPr/>
          </p:nvSpPr>
          <p:spPr bwMode="auto">
            <a:xfrm flipV="1">
              <a:off x="672" y="1344"/>
              <a:ext cx="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9504" name="Line 120"/>
            <p:cNvSpPr>
              <a:spLocks noChangeShapeType="1"/>
            </p:cNvSpPr>
            <p:nvPr/>
          </p:nvSpPr>
          <p:spPr bwMode="auto">
            <a:xfrm flipV="1">
              <a:off x="960" y="1344"/>
              <a:ext cx="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59505" name="Group 121"/>
            <p:cNvGrpSpPr>
              <a:grpSpLocks/>
            </p:cNvGrpSpPr>
            <p:nvPr/>
          </p:nvGrpSpPr>
          <p:grpSpPr bwMode="auto">
            <a:xfrm>
              <a:off x="624" y="960"/>
              <a:ext cx="384" cy="384"/>
              <a:chOff x="624" y="960"/>
              <a:chExt cx="384" cy="384"/>
            </a:xfrm>
          </p:grpSpPr>
          <p:grpSp>
            <p:nvGrpSpPr>
              <p:cNvPr id="59506" name="Group 122"/>
              <p:cNvGrpSpPr>
                <a:grpSpLocks/>
              </p:cNvGrpSpPr>
              <p:nvPr/>
            </p:nvGrpSpPr>
            <p:grpSpPr bwMode="auto">
              <a:xfrm>
                <a:off x="672" y="1248"/>
                <a:ext cx="48" cy="96"/>
                <a:chOff x="672" y="1248"/>
                <a:chExt cx="48" cy="96"/>
              </a:xfrm>
            </p:grpSpPr>
            <p:sp>
              <p:nvSpPr>
                <p:cNvPr id="59522" name="Arc 123"/>
                <p:cNvSpPr>
                  <a:spLocks/>
                </p:cNvSpPr>
                <p:nvPr/>
              </p:nvSpPr>
              <p:spPr bwMode="auto">
                <a:xfrm flipV="1">
                  <a:off x="672" y="1296"/>
                  <a:ext cx="48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sz="2400">
                    <a:solidFill>
                      <a:prstClr val="black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9523" name="Arc 124"/>
                <p:cNvSpPr>
                  <a:spLocks/>
                </p:cNvSpPr>
                <p:nvPr/>
              </p:nvSpPr>
              <p:spPr bwMode="auto">
                <a:xfrm rot="16200000" flipV="1">
                  <a:off x="672" y="1248"/>
                  <a:ext cx="48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sz="2400">
                    <a:solidFill>
                      <a:prstClr val="black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59507" name="Group 125"/>
              <p:cNvGrpSpPr>
                <a:grpSpLocks/>
              </p:cNvGrpSpPr>
              <p:nvPr/>
            </p:nvGrpSpPr>
            <p:grpSpPr bwMode="auto">
              <a:xfrm flipH="1">
                <a:off x="912" y="1248"/>
                <a:ext cx="48" cy="96"/>
                <a:chOff x="672" y="1248"/>
                <a:chExt cx="48" cy="96"/>
              </a:xfrm>
            </p:grpSpPr>
            <p:sp>
              <p:nvSpPr>
                <p:cNvPr id="59520" name="Arc 126"/>
                <p:cNvSpPr>
                  <a:spLocks/>
                </p:cNvSpPr>
                <p:nvPr/>
              </p:nvSpPr>
              <p:spPr bwMode="auto">
                <a:xfrm flipV="1">
                  <a:off x="672" y="1296"/>
                  <a:ext cx="48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sz="2400">
                    <a:solidFill>
                      <a:prstClr val="black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9521" name="Arc 127"/>
                <p:cNvSpPr>
                  <a:spLocks/>
                </p:cNvSpPr>
                <p:nvPr/>
              </p:nvSpPr>
              <p:spPr bwMode="auto">
                <a:xfrm rot="16200000" flipV="1">
                  <a:off x="672" y="1248"/>
                  <a:ext cx="48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sz="2400">
                    <a:solidFill>
                      <a:prstClr val="black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59508" name="Line 128"/>
              <p:cNvSpPr>
                <a:spLocks noChangeShapeType="1"/>
              </p:cNvSpPr>
              <p:nvPr/>
            </p:nvSpPr>
            <p:spPr bwMode="auto">
              <a:xfrm flipH="1">
                <a:off x="624" y="1344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509" name="Line 129"/>
              <p:cNvSpPr>
                <a:spLocks noChangeShapeType="1"/>
              </p:cNvSpPr>
              <p:nvPr/>
            </p:nvSpPr>
            <p:spPr bwMode="auto">
              <a:xfrm flipH="1">
                <a:off x="624" y="124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510" name="Line 130"/>
              <p:cNvSpPr>
                <a:spLocks noChangeShapeType="1"/>
              </p:cNvSpPr>
              <p:nvPr/>
            </p:nvSpPr>
            <p:spPr bwMode="auto">
              <a:xfrm>
                <a:off x="624" y="1248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511" name="Line 131"/>
              <p:cNvSpPr>
                <a:spLocks noChangeShapeType="1"/>
              </p:cNvSpPr>
              <p:nvPr/>
            </p:nvSpPr>
            <p:spPr bwMode="auto">
              <a:xfrm>
                <a:off x="960" y="1344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512" name="Line 132"/>
              <p:cNvSpPr>
                <a:spLocks noChangeShapeType="1"/>
              </p:cNvSpPr>
              <p:nvPr/>
            </p:nvSpPr>
            <p:spPr bwMode="auto">
              <a:xfrm>
                <a:off x="960" y="124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513" name="Line 133"/>
              <p:cNvSpPr>
                <a:spLocks noChangeShapeType="1"/>
              </p:cNvSpPr>
              <p:nvPr/>
            </p:nvSpPr>
            <p:spPr bwMode="auto">
              <a:xfrm>
                <a:off x="1008" y="1248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514" name="Line 134"/>
              <p:cNvSpPr>
                <a:spLocks noChangeShapeType="1"/>
              </p:cNvSpPr>
              <p:nvPr/>
            </p:nvSpPr>
            <p:spPr bwMode="auto">
              <a:xfrm flipV="1">
                <a:off x="672" y="1152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515" name="Line 135"/>
              <p:cNvSpPr>
                <a:spLocks noChangeShapeType="1"/>
              </p:cNvSpPr>
              <p:nvPr/>
            </p:nvSpPr>
            <p:spPr bwMode="auto">
              <a:xfrm flipV="1">
                <a:off x="960" y="1152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59516" name="Group 136"/>
              <p:cNvGrpSpPr>
                <a:grpSpLocks/>
              </p:cNvGrpSpPr>
              <p:nvPr/>
            </p:nvGrpSpPr>
            <p:grpSpPr bwMode="auto">
              <a:xfrm rot="-5400000">
                <a:off x="744" y="936"/>
                <a:ext cx="144" cy="288"/>
                <a:chOff x="672" y="1248"/>
                <a:chExt cx="48" cy="96"/>
              </a:xfrm>
            </p:grpSpPr>
            <p:sp>
              <p:nvSpPr>
                <p:cNvPr id="59518" name="Arc 137"/>
                <p:cNvSpPr>
                  <a:spLocks/>
                </p:cNvSpPr>
                <p:nvPr/>
              </p:nvSpPr>
              <p:spPr bwMode="auto">
                <a:xfrm flipV="1">
                  <a:off x="672" y="1296"/>
                  <a:ext cx="48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sz="2400">
                    <a:solidFill>
                      <a:prstClr val="black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9519" name="Arc 138"/>
                <p:cNvSpPr>
                  <a:spLocks/>
                </p:cNvSpPr>
                <p:nvPr/>
              </p:nvSpPr>
              <p:spPr bwMode="auto">
                <a:xfrm rot="16200000" flipV="1">
                  <a:off x="672" y="1248"/>
                  <a:ext cx="48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sz="2400">
                    <a:solidFill>
                      <a:prstClr val="black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59517" name="Line 139"/>
              <p:cNvSpPr>
                <a:spLocks noChangeShapeType="1"/>
              </p:cNvSpPr>
              <p:nvPr/>
            </p:nvSpPr>
            <p:spPr bwMode="auto">
              <a:xfrm flipV="1">
                <a:off x="816" y="960"/>
                <a:ext cx="0" cy="48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59487" name="Line 12"/>
          <p:cNvSpPr>
            <a:spLocks noChangeShapeType="1"/>
          </p:cNvSpPr>
          <p:nvPr/>
        </p:nvSpPr>
        <p:spPr bwMode="auto">
          <a:xfrm flipH="1">
            <a:off x="2819400" y="41910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88" name="TextBox 176"/>
          <p:cNvSpPr txBox="1">
            <a:spLocks noChangeArrowheads="1"/>
          </p:cNvSpPr>
          <p:nvPr/>
        </p:nvSpPr>
        <p:spPr bwMode="auto">
          <a:xfrm>
            <a:off x="2667000" y="3352801"/>
            <a:ext cx="793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200">
                <a:solidFill>
                  <a:prstClr val="black"/>
                </a:solidFill>
              </a:rPr>
              <a:t>Pressure</a:t>
            </a:r>
          </a:p>
          <a:p>
            <a:r>
              <a:rPr lang="en-US" altLang="en-US" sz="1200">
                <a:solidFill>
                  <a:prstClr val="black"/>
                </a:solidFill>
              </a:rPr>
              <a:t>Regulator</a:t>
            </a:r>
          </a:p>
        </p:txBody>
      </p:sp>
      <p:sp>
        <p:nvSpPr>
          <p:cNvPr id="59489" name="TextBox 166"/>
          <p:cNvSpPr txBox="1">
            <a:spLocks noChangeArrowheads="1"/>
          </p:cNvSpPr>
          <p:nvPr/>
        </p:nvSpPr>
        <p:spPr bwMode="auto">
          <a:xfrm>
            <a:off x="9829800" y="3505201"/>
            <a:ext cx="406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200">
                <a:solidFill>
                  <a:prstClr val="black"/>
                </a:solidFill>
              </a:rPr>
              <a:t>FM</a:t>
            </a:r>
          </a:p>
        </p:txBody>
      </p:sp>
      <p:sp>
        <p:nvSpPr>
          <p:cNvPr id="59490" name="TextBox 167"/>
          <p:cNvSpPr txBox="1">
            <a:spLocks noChangeArrowheads="1"/>
          </p:cNvSpPr>
          <p:nvPr/>
        </p:nvSpPr>
        <p:spPr bwMode="auto">
          <a:xfrm>
            <a:off x="5257801" y="4419601"/>
            <a:ext cx="10191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000">
                <a:solidFill>
                  <a:prstClr val="black"/>
                </a:solidFill>
              </a:rPr>
              <a:t>Hi Level Sensor</a:t>
            </a:r>
          </a:p>
        </p:txBody>
      </p:sp>
      <p:sp>
        <p:nvSpPr>
          <p:cNvPr id="59491" name="TextBox 169"/>
          <p:cNvSpPr txBox="1">
            <a:spLocks noChangeArrowheads="1"/>
          </p:cNvSpPr>
          <p:nvPr/>
        </p:nvSpPr>
        <p:spPr bwMode="auto">
          <a:xfrm>
            <a:off x="5105400" y="4648201"/>
            <a:ext cx="10350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000">
                <a:solidFill>
                  <a:prstClr val="black"/>
                </a:solidFill>
              </a:rPr>
              <a:t>Lo Level Sensor</a:t>
            </a:r>
          </a:p>
        </p:txBody>
      </p:sp>
      <p:sp>
        <p:nvSpPr>
          <p:cNvPr id="59492" name="TextBox 170"/>
          <p:cNvSpPr txBox="1">
            <a:spLocks noChangeArrowheads="1"/>
          </p:cNvSpPr>
          <p:nvPr/>
        </p:nvSpPr>
        <p:spPr bwMode="auto">
          <a:xfrm>
            <a:off x="5105401" y="4953001"/>
            <a:ext cx="12033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000">
                <a:solidFill>
                  <a:prstClr val="black"/>
                </a:solidFill>
              </a:rPr>
              <a:t>Lo Lo Level Sensor</a:t>
            </a:r>
          </a:p>
        </p:txBody>
      </p:sp>
      <p:cxnSp>
        <p:nvCxnSpPr>
          <p:cNvPr id="173" name="Straight Arrow Connector 172"/>
          <p:cNvCxnSpPr>
            <a:stCxn id="59490" idx="3"/>
          </p:cNvCxnSpPr>
          <p:nvPr/>
        </p:nvCxnSpPr>
        <p:spPr>
          <a:xfrm flipV="1">
            <a:off x="6276976" y="4479925"/>
            <a:ext cx="504825" cy="63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/>
          <p:cNvCxnSpPr>
            <a:stCxn id="59491" idx="3"/>
          </p:cNvCxnSpPr>
          <p:nvPr/>
        </p:nvCxnSpPr>
        <p:spPr>
          <a:xfrm>
            <a:off x="6140450" y="4772026"/>
            <a:ext cx="641350" cy="1047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/>
          <p:cNvCxnSpPr>
            <a:stCxn id="59492" idx="3"/>
          </p:cNvCxnSpPr>
          <p:nvPr/>
        </p:nvCxnSpPr>
        <p:spPr>
          <a:xfrm>
            <a:off x="6308726" y="5076826"/>
            <a:ext cx="549275" cy="1047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 flipV="1">
            <a:off x="4572000" y="5029200"/>
            <a:ext cx="4572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497" name="TextBox 179"/>
          <p:cNvSpPr txBox="1">
            <a:spLocks noChangeArrowheads="1"/>
          </p:cNvSpPr>
          <p:nvPr/>
        </p:nvSpPr>
        <p:spPr bwMode="auto">
          <a:xfrm>
            <a:off x="6553200" y="1143001"/>
            <a:ext cx="7302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000">
                <a:solidFill>
                  <a:prstClr val="black"/>
                </a:solidFill>
              </a:rPr>
              <a:t>ATC 1000</a:t>
            </a:r>
          </a:p>
        </p:txBody>
      </p:sp>
      <p:cxnSp>
        <p:nvCxnSpPr>
          <p:cNvPr id="182" name="Straight Arrow Connector 181"/>
          <p:cNvCxnSpPr>
            <a:stCxn id="59497" idx="2"/>
            <a:endCxn id="59416" idx="0"/>
          </p:cNvCxnSpPr>
          <p:nvPr/>
        </p:nvCxnSpPr>
        <p:spPr>
          <a:xfrm>
            <a:off x="6918326" y="1389064"/>
            <a:ext cx="125413" cy="4270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499" name="Rectangle 129"/>
          <p:cNvSpPr>
            <a:spLocks noChangeArrowheads="1"/>
          </p:cNvSpPr>
          <p:nvPr/>
        </p:nvSpPr>
        <p:spPr bwMode="auto">
          <a:xfrm>
            <a:off x="6881814" y="4387850"/>
            <a:ext cx="301625" cy="1841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9500" name="Rectangle 2"/>
          <p:cNvSpPr>
            <a:spLocks noChangeArrowheads="1"/>
          </p:cNvSpPr>
          <p:nvPr/>
        </p:nvSpPr>
        <p:spPr bwMode="auto">
          <a:xfrm>
            <a:off x="5165726" y="4133851"/>
            <a:ext cx="11795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000">
                <a:solidFill>
                  <a:prstClr val="black"/>
                </a:solidFill>
              </a:rPr>
              <a:t>Hi Hi Level Sensor</a:t>
            </a:r>
          </a:p>
        </p:txBody>
      </p:sp>
      <p:cxnSp>
        <p:nvCxnSpPr>
          <p:cNvPr id="180" name="Straight Arrow Connector 179"/>
          <p:cNvCxnSpPr/>
          <p:nvPr/>
        </p:nvCxnSpPr>
        <p:spPr>
          <a:xfrm flipV="1">
            <a:off x="6276976" y="4237038"/>
            <a:ext cx="504825" cy="63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1905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F78E1-2C1E-4EBC-A28C-5AA396603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Chlorine Disinfection Technologies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244715-3B17-4123-B312-C6E83DA02CBF}"/>
              </a:ext>
            </a:extLst>
          </p:cNvPr>
          <p:cNvSpPr/>
          <p:nvPr/>
        </p:nvSpPr>
        <p:spPr>
          <a:xfrm>
            <a:off x="358848" y="1692998"/>
            <a:ext cx="743378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  <a:defRPr/>
            </a:pPr>
            <a:r>
              <a:rPr lang="en-US" sz="3600" dirty="0"/>
              <a:t>  Chlorine Gas</a:t>
            </a:r>
          </a:p>
          <a:p>
            <a:pPr marL="285750" indent="-285750">
              <a:buFont typeface="Courier New" panose="02070309020205020404" pitchFamily="49" charset="0"/>
              <a:buChar char="o"/>
              <a:defRPr/>
            </a:pPr>
            <a:r>
              <a:rPr lang="en-US" sz="3600" dirty="0"/>
              <a:t>  Sodium Hypochlorite Liquid</a:t>
            </a:r>
          </a:p>
          <a:p>
            <a:pPr marL="285750" indent="-285750">
              <a:buFont typeface="Courier New" panose="02070309020205020404" pitchFamily="49" charset="0"/>
              <a:buChar char="o"/>
              <a:defRPr/>
            </a:pPr>
            <a:r>
              <a:rPr lang="en-US" sz="3600" dirty="0"/>
              <a:t>  On-site Generation (OSG)</a:t>
            </a:r>
          </a:p>
          <a:p>
            <a:pPr marL="285750" indent="-285750">
              <a:buFont typeface="Courier New" panose="02070309020205020404" pitchFamily="49" charset="0"/>
              <a:buChar char="o"/>
              <a:defRPr/>
            </a:pPr>
            <a:r>
              <a:rPr lang="en-US" sz="3600" dirty="0"/>
              <a:t>  Calcium Hypochlorite Tablets</a:t>
            </a:r>
          </a:p>
          <a:p>
            <a:pPr>
              <a:defRPr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200468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 bwMode="auto">
          <a:xfrm>
            <a:off x="3886200" y="4572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4000" dirty="0" err="1">
                <a:latin typeface="Arial" panose="020B0604020202020204" pitchFamily="34" charset="0"/>
              </a:rPr>
              <a:t>PowerPro</a:t>
            </a:r>
            <a:r>
              <a:rPr lang="en-US" altLang="en-US" sz="4000" dirty="0">
                <a:latin typeface="Arial" panose="020B0604020202020204" pitchFamily="34" charset="0"/>
              </a:rPr>
              <a:t> MD System</a:t>
            </a:r>
          </a:p>
        </p:txBody>
      </p:sp>
      <p:pic>
        <p:nvPicPr>
          <p:cNvPr id="6144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524000"/>
            <a:ext cx="57023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Box 3"/>
          <p:cNvSpPr txBox="1">
            <a:spLocks noChangeArrowheads="1"/>
          </p:cNvSpPr>
          <p:nvPr/>
        </p:nvSpPr>
        <p:spPr bwMode="auto">
          <a:xfrm>
            <a:off x="1981200" y="2057401"/>
            <a:ext cx="2619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61445" name="TextBox 4"/>
          <p:cNvSpPr txBox="1">
            <a:spLocks noChangeArrowheads="1"/>
          </p:cNvSpPr>
          <p:nvPr/>
        </p:nvSpPr>
        <p:spPr bwMode="auto">
          <a:xfrm>
            <a:off x="1905001" y="1752601"/>
            <a:ext cx="1584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00" dirty="0">
                <a:solidFill>
                  <a:prstClr val="black"/>
                </a:solidFill>
              </a:rPr>
              <a:t>Chlorine Flow</a:t>
            </a:r>
          </a:p>
          <a:p>
            <a:r>
              <a:rPr lang="en-US" altLang="en-US" sz="1800" dirty="0">
                <a:solidFill>
                  <a:prstClr val="black"/>
                </a:solidFill>
              </a:rPr>
              <a:t>  Control Valve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733800" y="2057400"/>
            <a:ext cx="9906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7" name="TextBox 8"/>
          <p:cNvSpPr txBox="1">
            <a:spLocks noChangeArrowheads="1"/>
          </p:cNvSpPr>
          <p:nvPr/>
        </p:nvSpPr>
        <p:spPr bwMode="auto">
          <a:xfrm>
            <a:off x="2057401" y="2971801"/>
            <a:ext cx="1781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00">
                <a:solidFill>
                  <a:prstClr val="black"/>
                </a:solidFill>
              </a:rPr>
              <a:t>Chlorinator Flow</a:t>
            </a:r>
          </a:p>
          <a:p>
            <a:r>
              <a:rPr lang="en-US" altLang="en-US" sz="1800">
                <a:solidFill>
                  <a:prstClr val="black"/>
                </a:solidFill>
              </a:rPr>
              <a:t>       Indicator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810000" y="2057400"/>
            <a:ext cx="1676400" cy="1219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9" name="TextBox 12"/>
          <p:cNvSpPr txBox="1">
            <a:spLocks noChangeArrowheads="1"/>
          </p:cNvSpPr>
          <p:nvPr/>
        </p:nvSpPr>
        <p:spPr bwMode="auto">
          <a:xfrm>
            <a:off x="1752601" y="4724401"/>
            <a:ext cx="20605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00">
                <a:solidFill>
                  <a:prstClr val="black"/>
                </a:solidFill>
              </a:rPr>
              <a:t>By-pass Water Flow</a:t>
            </a:r>
          </a:p>
          <a:p>
            <a:r>
              <a:rPr lang="en-US" altLang="en-US" sz="1800">
                <a:solidFill>
                  <a:prstClr val="black"/>
                </a:solidFill>
              </a:rPr>
              <a:t>    Control Valve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3886200" y="3962400"/>
            <a:ext cx="2590800" cy="1066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51" name="TextBox 16"/>
          <p:cNvSpPr txBox="1">
            <a:spLocks noChangeArrowheads="1"/>
          </p:cNvSpPr>
          <p:nvPr/>
        </p:nvSpPr>
        <p:spPr bwMode="auto">
          <a:xfrm>
            <a:off x="1752601" y="3962400"/>
            <a:ext cx="1992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00">
                <a:solidFill>
                  <a:prstClr val="black"/>
                </a:solidFill>
              </a:rPr>
              <a:t>By-pass flow meter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3810000" y="3810000"/>
            <a:ext cx="22098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90507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E725EF-758A-4594-9726-BE7BAE9D0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By-pass flowmeter and flow control valve</a:t>
            </a:r>
            <a:endParaRPr lang="en-US" dirty="0"/>
          </a:p>
        </p:txBody>
      </p:sp>
      <p:pic>
        <p:nvPicPr>
          <p:cNvPr id="4" name="Picture 5" descr="HPIM1371">
            <a:extLst>
              <a:ext uri="{FF2B5EF4-FFF2-40B4-BE49-F238E27FC236}">
                <a16:creationId xmlns:a16="http://schemas.microsoft.com/office/drawing/2014/main" id="{19905D54-4382-4D08-BD23-B7C6DDF2C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487" y="1181266"/>
            <a:ext cx="6705600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91543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Box 2"/>
          <p:cNvSpPr txBox="1">
            <a:spLocks noChangeArrowheads="1"/>
          </p:cNvSpPr>
          <p:nvPr/>
        </p:nvSpPr>
        <p:spPr bwMode="auto">
          <a:xfrm>
            <a:off x="1764225" y="61993"/>
            <a:ext cx="351897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4F81BD"/>
                </a:solidFill>
                <a:latin typeface="Times New Roman" panose="02020603050405020304" pitchFamily="18" charset="0"/>
              </a:rPr>
              <a:t>    PowerPro MD </a:t>
            </a:r>
          </a:p>
          <a:p>
            <a:pPr eaLnBrk="1" hangingPunct="1">
              <a:defRPr/>
            </a:pPr>
            <a:r>
              <a:rPr lang="en-US" altLang="en-US" sz="3200" dirty="0">
                <a:solidFill>
                  <a:srgbClr val="4F81BD"/>
                </a:solidFill>
                <a:latin typeface="Times New Roman" panose="02020603050405020304" pitchFamily="18" charset="0"/>
              </a:rPr>
              <a:t>   Outlet Discharge</a:t>
            </a:r>
          </a:p>
          <a:p>
            <a:pPr eaLnBrk="1" hangingPunct="1">
              <a:defRPr/>
            </a:pPr>
            <a:r>
              <a:rPr lang="en-US" altLang="en-US" sz="3200" dirty="0">
                <a:solidFill>
                  <a:srgbClr val="4F81BD"/>
                </a:solidFill>
                <a:latin typeface="Times New Roman" panose="02020603050405020304" pitchFamily="18" charset="0"/>
              </a:rPr>
              <a:t>        Manifold</a:t>
            </a:r>
          </a:p>
        </p:txBody>
      </p:sp>
      <p:sp>
        <p:nvSpPr>
          <p:cNvPr id="123907" name="TextBox 3"/>
          <p:cNvSpPr txBox="1">
            <a:spLocks noChangeArrowheads="1"/>
          </p:cNvSpPr>
          <p:nvPr/>
        </p:nvSpPr>
        <p:spPr bwMode="auto">
          <a:xfrm>
            <a:off x="1828800" y="2731858"/>
            <a:ext cx="30670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Discharge Flow Meters</a:t>
            </a:r>
          </a:p>
        </p:txBody>
      </p:sp>
      <p:sp>
        <p:nvSpPr>
          <p:cNvPr id="123908" name="TextBox 4"/>
          <p:cNvSpPr txBox="1">
            <a:spLocks noChangeArrowheads="1"/>
          </p:cNvSpPr>
          <p:nvPr/>
        </p:nvSpPr>
        <p:spPr bwMode="auto">
          <a:xfrm>
            <a:off x="2411414" y="4013201"/>
            <a:ext cx="21367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Discharge Flow</a:t>
            </a:r>
          </a:p>
          <a:p>
            <a:pPr eaLnBrk="1" hangingPunct="1">
              <a:defRPr/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Control Valves</a:t>
            </a:r>
          </a:p>
        </p:txBody>
      </p:sp>
      <p:sp>
        <p:nvSpPr>
          <p:cNvPr id="123909" name="Rectangle 1"/>
          <p:cNvSpPr>
            <a:spLocks noChangeArrowheads="1"/>
          </p:cNvSpPr>
          <p:nvPr/>
        </p:nvSpPr>
        <p:spPr bwMode="auto">
          <a:xfrm>
            <a:off x="2549525" y="5029201"/>
            <a:ext cx="33289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Discharge Automatic</a:t>
            </a:r>
          </a:p>
          <a:p>
            <a:pPr eaLnBrk="1" hangingPunct="1">
              <a:defRPr/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     On/Off  Valves</a:t>
            </a:r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11981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063" y="609600"/>
            <a:ext cx="4191000" cy="5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>
            <a:stCxn id="123907" idx="3"/>
          </p:cNvCxnSpPr>
          <p:nvPr/>
        </p:nvCxnSpPr>
        <p:spPr>
          <a:xfrm flipV="1">
            <a:off x="4895850" y="2962045"/>
            <a:ext cx="234315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123908" idx="3"/>
          </p:cNvCxnSpPr>
          <p:nvPr/>
        </p:nvCxnSpPr>
        <p:spPr>
          <a:xfrm flipV="1">
            <a:off x="4548188" y="4427538"/>
            <a:ext cx="261461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5283200" y="5334001"/>
            <a:ext cx="1879600" cy="1111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2362200" y="2127533"/>
            <a:ext cx="31802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Discharge Check Valves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5486400" y="1295400"/>
            <a:ext cx="1676400" cy="1066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7174324"/>
      </p:ext>
    </p:extLst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0" y="457200"/>
            <a:ext cx="6400800" cy="685800"/>
          </a:xfrm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en-US" sz="3600" i="1" dirty="0"/>
              <a:t> </a:t>
            </a:r>
            <a:r>
              <a:rPr lang="en-US" altLang="en-US" sz="3600" i="1" dirty="0">
                <a:latin typeface="Arial" panose="020B0604020202020204" pitchFamily="34" charset="0"/>
              </a:rPr>
              <a:t>Accu-Tab 2000P</a:t>
            </a:r>
            <a:r>
              <a:rPr lang="en-US" altLang="en-US" sz="3600" dirty="0">
                <a:latin typeface="Arial" panose="020B0604020202020204" pitchFamily="34" charset="0"/>
              </a:rPr>
              <a:t> System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0850" y="14478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Clr>
                <a:schemeClr val="accent2"/>
              </a:buClr>
              <a:buSzPct val="75000"/>
            </a:pPr>
            <a:r>
              <a:rPr lang="en-US" altLang="en-US"/>
              <a:t>Skid-mounted</a:t>
            </a:r>
          </a:p>
          <a:p>
            <a:pPr eaLnBrk="1" hangingPunct="1">
              <a:buClr>
                <a:schemeClr val="accent2"/>
              </a:buClr>
              <a:buSzPct val="75000"/>
            </a:pPr>
            <a:r>
              <a:rPr lang="en-US" altLang="en-US"/>
              <a:t>Simple ‘plug-and-play’ installation</a:t>
            </a:r>
          </a:p>
          <a:p>
            <a:pPr eaLnBrk="1" hangingPunct="1">
              <a:buClr>
                <a:schemeClr val="accent2"/>
              </a:buClr>
              <a:buSzPct val="75000"/>
            </a:pPr>
            <a:r>
              <a:rPr lang="en-US" altLang="en-US"/>
              <a:t>Provides efficient, controllable chlorine delivery</a:t>
            </a:r>
          </a:p>
          <a:p>
            <a:pPr eaLnBrk="1" hangingPunct="1">
              <a:buClr>
                <a:schemeClr val="accent2"/>
              </a:buClr>
              <a:buSzPct val="75000"/>
            </a:pPr>
            <a:r>
              <a:rPr lang="en-US" altLang="en-US"/>
              <a:t>Low capital costs</a:t>
            </a:r>
          </a:p>
          <a:p>
            <a:pPr eaLnBrk="1" hangingPunct="1">
              <a:buClr>
                <a:schemeClr val="accent2"/>
              </a:buClr>
              <a:buSzPct val="75000"/>
            </a:pPr>
            <a:r>
              <a:rPr lang="en-US" altLang="en-US"/>
              <a:t>Minimal maintenance</a:t>
            </a:r>
          </a:p>
        </p:txBody>
      </p:sp>
      <p:pic>
        <p:nvPicPr>
          <p:cNvPr id="83972" name="Picture 1" descr="G:\Retention Compliant\My Pictures\Accu-tab Equipment Pictures\AT 2075P 00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295400"/>
            <a:ext cx="3429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47777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B97198D-4019-4CD7-8B0B-A44C1C64AC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dirty="0"/>
              <a:t>2075P– up to 2.5 </a:t>
            </a:r>
            <a:r>
              <a:rPr lang="en-US" altLang="en-US" dirty="0" err="1"/>
              <a:t>lbs</a:t>
            </a:r>
            <a:r>
              <a:rPr lang="en-US" altLang="en-US" dirty="0"/>
              <a:t>/</a:t>
            </a:r>
            <a:r>
              <a:rPr lang="en-US" altLang="en-US" dirty="0" err="1"/>
              <a:t>hr</a:t>
            </a:r>
            <a:endParaRPr lang="en-US" altLang="en-US" dirty="0"/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dirty="0"/>
              <a:t>2150P – up to 10.5 </a:t>
            </a:r>
            <a:r>
              <a:rPr lang="en-US" altLang="en-US" dirty="0" err="1"/>
              <a:t>lbs</a:t>
            </a:r>
            <a:r>
              <a:rPr lang="en-US" altLang="en-US" dirty="0"/>
              <a:t>/</a:t>
            </a:r>
            <a:r>
              <a:rPr lang="en-US" altLang="en-US" dirty="0" err="1"/>
              <a:t>hr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D75136-151B-481A-B55A-50F90F54B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 dirty="0" err="1"/>
              <a:t>Accu</a:t>
            </a:r>
            <a:r>
              <a:rPr lang="en-US" altLang="en-US" i="1" dirty="0"/>
              <a:t>-Tab </a:t>
            </a:r>
            <a:r>
              <a:rPr lang="en-US" altLang="en-US" dirty="0"/>
              <a:t>2000P</a:t>
            </a:r>
            <a:r>
              <a:rPr lang="en-US" altLang="en-US" i="1" dirty="0"/>
              <a:t> </a:t>
            </a:r>
            <a:r>
              <a:rPr lang="en-US" altLang="en-US" dirty="0"/>
              <a:t>Models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C7D1BB-3508-40E3-AB4D-F7F037DD8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743200"/>
            <a:ext cx="7077075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29378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5CA7F9-8BEC-46E8-AF2E-2A1AF07B2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 dirty="0" err="1"/>
              <a:t>Accu</a:t>
            </a:r>
            <a:r>
              <a:rPr lang="en-US" altLang="en-US" i="1" dirty="0"/>
              <a:t>-Tab 2000P  </a:t>
            </a:r>
            <a:r>
              <a:rPr lang="en-US" altLang="en-US" dirty="0"/>
              <a:t>Diagram</a:t>
            </a:r>
            <a:endParaRPr lang="en-US" dirty="0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C31139BB-F493-40F1-9F91-E8155929C30C}"/>
              </a:ext>
            </a:extLst>
          </p:cNvPr>
          <p:cNvGrpSpPr>
            <a:grpSpLocks/>
          </p:cNvGrpSpPr>
          <p:nvPr/>
        </p:nvGrpSpPr>
        <p:grpSpPr bwMode="auto">
          <a:xfrm>
            <a:off x="1600200" y="838200"/>
            <a:ext cx="6400800" cy="5486400"/>
            <a:chOff x="990600" y="762000"/>
            <a:chExt cx="7086600" cy="6096000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CE2BFDD0-E637-43C9-A249-39FD0A5C90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792664"/>
              <a:ext cx="7010400" cy="6065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73F94EA-E1FE-47F8-A546-65F64612C607}"/>
                </a:ext>
              </a:extLst>
            </p:cNvPr>
            <p:cNvSpPr/>
            <p:nvPr/>
          </p:nvSpPr>
          <p:spPr>
            <a:xfrm>
              <a:off x="6477794" y="762000"/>
              <a:ext cx="1599406" cy="13705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2400" b="0">
                <a:solidFill>
                  <a:srgbClr val="FFFFFF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CE06770-61E1-468E-A363-A63119096DBA}"/>
                </a:ext>
              </a:extLst>
            </p:cNvPr>
            <p:cNvSpPr/>
            <p:nvPr/>
          </p:nvSpPr>
          <p:spPr>
            <a:xfrm>
              <a:off x="7391740" y="4799542"/>
              <a:ext cx="609884" cy="20584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2400" b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3584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26550F-BF8C-443D-9E56-AEE90709F4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eaLnBrk="1" hangingPunct="1"/>
            <a:r>
              <a:rPr lang="en-US" altLang="en-US" sz="2400" dirty="0"/>
              <a:t>WEG VFD for…</a:t>
            </a:r>
          </a:p>
          <a:p>
            <a:pPr lvl="1" eaLnBrk="1" hangingPunct="1"/>
            <a:r>
              <a:rPr lang="en-US" altLang="en-US" sz="2400" dirty="0">
                <a:cs typeface="Arial" panose="020B0604020202020204" pitchFamily="34" charset="0"/>
              </a:rPr>
              <a:t>Flow pacing</a:t>
            </a:r>
          </a:p>
          <a:p>
            <a:pPr lvl="1" eaLnBrk="1" hangingPunct="1"/>
            <a:r>
              <a:rPr lang="en-US" altLang="en-US" sz="2400" dirty="0">
                <a:cs typeface="Arial" panose="020B0604020202020204" pitchFamily="34" charset="0"/>
              </a:rPr>
              <a:t>Residual control</a:t>
            </a:r>
          </a:p>
          <a:p>
            <a:pPr lvl="1" eaLnBrk="1" hangingPunct="1"/>
            <a:r>
              <a:rPr lang="en-US" altLang="en-US" sz="2400" dirty="0">
                <a:cs typeface="Arial" panose="020B0604020202020204" pitchFamily="34" charset="0"/>
              </a:rPr>
              <a:t>Compound loop control</a:t>
            </a:r>
          </a:p>
          <a:p>
            <a:pPr eaLnBrk="1" hangingPunct="1"/>
            <a:r>
              <a:rPr lang="en-US" altLang="en-US" sz="2400" dirty="0"/>
              <a:t>2000 Series Controller</a:t>
            </a:r>
          </a:p>
          <a:p>
            <a:pPr eaLnBrk="1" hangingPunct="1"/>
            <a:r>
              <a:rPr lang="en-US" altLang="en-US" sz="2400" dirty="0"/>
              <a:t>Tablet Weigh Scale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3E99AB-F10A-4A3F-B9C5-02B81A9EF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 dirty="0"/>
              <a:t>2000P</a:t>
            </a:r>
            <a:r>
              <a:rPr lang="en-US" altLang="en-US" dirty="0"/>
              <a:t> Options </a:t>
            </a:r>
            <a:endParaRPr lang="en-US" dirty="0"/>
          </a:p>
        </p:txBody>
      </p:sp>
      <p:pic>
        <p:nvPicPr>
          <p:cNvPr id="4" name="Picture 1" descr="G:\Retention Compliant\My Pictures\Accu-tab Equipment Pictures\AT 2075P 009.png">
            <a:extLst>
              <a:ext uri="{FF2B5EF4-FFF2-40B4-BE49-F238E27FC236}">
                <a16:creationId xmlns:a16="http://schemas.microsoft.com/office/drawing/2014/main" id="{10D4A832-C41F-41F0-B4A8-79AD8AEF9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295400"/>
            <a:ext cx="3429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60329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E237BA-868E-45A2-87B8-C063EA166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>
                <a:solidFill>
                  <a:srgbClr val="0070C0"/>
                </a:solidFill>
              </a:rPr>
              <a:t>Accu</a:t>
            </a:r>
            <a:r>
              <a:rPr lang="en-US" altLang="en-US" dirty="0">
                <a:solidFill>
                  <a:srgbClr val="0070C0"/>
                </a:solidFill>
              </a:rPr>
              <a:t>-Tab 2000 Controller</a:t>
            </a: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E412067-80ED-48C9-9A78-B72C011A8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3037"/>
            <a:ext cx="7229475" cy="47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95631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CEB2F3-1A20-48D6-96B4-90CC8C73F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48" y="173640"/>
            <a:ext cx="11474304" cy="1032073"/>
          </a:xfrm>
        </p:spPr>
        <p:txBody>
          <a:bodyPr/>
          <a:lstStyle/>
          <a:p>
            <a:r>
              <a:rPr lang="en-US" altLang="en-US" dirty="0"/>
              <a:t>WEG Stand Alone VFD</a:t>
            </a:r>
            <a:br>
              <a:rPr lang="en-US" altLang="en-US" dirty="0"/>
            </a:br>
            <a:endParaRPr lang="en-US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5FF742D8-E1CA-4481-9BB6-F9E2375039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57400"/>
            <a:ext cx="2838450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44346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43200" y="77493"/>
            <a:ext cx="7772400" cy="13173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b="1" dirty="0">
                <a:solidFill>
                  <a:srgbClr val="3366CC"/>
                </a:solidFill>
              </a:rPr>
              <a:t>Chlorine Residual Results</a:t>
            </a:r>
            <a:br>
              <a:rPr lang="en-US" altLang="en-US" b="1" dirty="0">
                <a:solidFill>
                  <a:srgbClr val="3366CC"/>
                </a:solidFill>
              </a:rPr>
            </a:br>
            <a:r>
              <a:rPr lang="en-US" altLang="en-US" b="1" dirty="0">
                <a:solidFill>
                  <a:srgbClr val="3366CC"/>
                </a:solidFill>
              </a:rPr>
              <a:t>Residual Control</a:t>
            </a:r>
          </a:p>
        </p:txBody>
      </p:sp>
      <p:graphicFrame>
        <p:nvGraphicFramePr>
          <p:cNvPr id="117763" name="Object 3"/>
          <p:cNvGraphicFramePr>
            <a:graphicFrameLocks noChangeAspect="1"/>
          </p:cNvGraphicFramePr>
          <p:nvPr/>
        </p:nvGraphicFramePr>
        <p:xfrm>
          <a:off x="1524000" y="1219201"/>
          <a:ext cx="8915400" cy="515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Chart" r:id="rId3" imgW="8651160" imgH="4522680" progId="Excel.Chart.8">
                  <p:embed/>
                </p:oleObj>
              </mc:Choice>
              <mc:Fallback>
                <p:oleObj name="Chart" r:id="rId3" imgW="8651160" imgH="4522680" progId="Excel.Chart.8">
                  <p:embed/>
                  <p:pic>
                    <p:nvPicPr>
                      <p:cNvPr id="11776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219201"/>
                        <a:ext cx="8915400" cy="5159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61089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6D51D-D017-4629-BF84-B72D911B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73" y="246186"/>
            <a:ext cx="11388373" cy="1934306"/>
          </a:xfrm>
        </p:spPr>
        <p:txBody>
          <a:bodyPr/>
          <a:lstStyle/>
          <a:p>
            <a:br>
              <a:rPr lang="en-US" dirty="0"/>
            </a:b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Chlorine System Applications</a:t>
            </a:r>
            <a:br>
              <a:rPr lang="en-US" dirty="0"/>
            </a:br>
            <a:endParaRPr lang="en-US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7F2A83-3BAF-44FD-9875-5CA114EA58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878" y="2071561"/>
            <a:ext cx="11291267" cy="2721100"/>
          </a:xfrm>
        </p:spPr>
        <p:txBody>
          <a:bodyPr/>
          <a:lstStyle/>
          <a:p>
            <a:pPr>
              <a:buClr>
                <a:schemeClr val="accent2"/>
              </a:buClr>
              <a:buSzPct val="75000"/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Primary Treatment  </a:t>
            </a:r>
          </a:p>
          <a:p>
            <a:pPr>
              <a:buClr>
                <a:schemeClr val="accent2"/>
              </a:buClr>
              <a:buSzPct val="75000"/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Remote Well Sites</a:t>
            </a:r>
          </a:p>
          <a:p>
            <a:pPr>
              <a:buClr>
                <a:schemeClr val="accent2"/>
              </a:buClr>
              <a:buSzPct val="75000"/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Supplement for Ozone </a:t>
            </a:r>
          </a:p>
          <a:p>
            <a:pPr>
              <a:buClr>
                <a:schemeClr val="accent2"/>
              </a:buClr>
              <a:buSzPct val="75000"/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Booster Stations for large networks </a:t>
            </a:r>
          </a:p>
          <a:p>
            <a:pPr>
              <a:buClr>
                <a:schemeClr val="accent2"/>
              </a:buClr>
              <a:buSzPct val="75000"/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Wastewater Disinfection</a:t>
            </a:r>
          </a:p>
          <a:p>
            <a:pPr>
              <a:buClr>
                <a:schemeClr val="accent2"/>
              </a:buClr>
              <a:buSzPct val="75000"/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Backup to UV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1590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457201"/>
            <a:ext cx="8915400" cy="708025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/>
              <a:t> 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 Analysis Tool</a:t>
            </a:r>
          </a:p>
        </p:txBody>
      </p:sp>
      <p:pic>
        <p:nvPicPr>
          <p:cNvPr id="113668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1" y="1447800"/>
            <a:ext cx="853916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2882114" y="557940"/>
            <a:ext cx="8077200" cy="255722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Capital Cost Comparison</a:t>
            </a:r>
          </a:p>
        </p:txBody>
      </p:sp>
      <p:pic>
        <p:nvPicPr>
          <p:cNvPr id="11469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628" y="1447800"/>
            <a:ext cx="6977063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0" y="317716"/>
            <a:ext cx="7772400" cy="519193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Cost Comparison</a:t>
            </a:r>
          </a:p>
        </p:txBody>
      </p:sp>
      <p:pic>
        <p:nvPicPr>
          <p:cNvPr id="11571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557042"/>
            <a:ext cx="69723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2A8C5-8FAE-49EE-A868-4D8FFE731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In Review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0E8390-175A-424D-94DC-AF52E4413D43}"/>
              </a:ext>
            </a:extLst>
          </p:cNvPr>
          <p:cNvSpPr/>
          <p:nvPr/>
        </p:nvSpPr>
        <p:spPr>
          <a:xfrm>
            <a:off x="2709620" y="1503337"/>
            <a:ext cx="567238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2"/>
              </a:buClr>
              <a:buSzPct val="75000"/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rgbClr val="0070C0"/>
                </a:solidFill>
              </a:rPr>
              <a:t>  Cal Hypo Tablets are a solid alternative</a:t>
            </a:r>
          </a:p>
          <a:p>
            <a:pPr>
              <a:buClr>
                <a:schemeClr val="accent2"/>
              </a:buClr>
              <a:buSzPct val="75000"/>
              <a:defRPr/>
            </a:pPr>
            <a:endParaRPr lang="en-US" sz="2000" dirty="0">
              <a:solidFill>
                <a:srgbClr val="0070C0"/>
              </a:solidFill>
            </a:endParaRPr>
          </a:p>
          <a:p>
            <a:pPr>
              <a:buClr>
                <a:schemeClr val="accent2"/>
              </a:buClr>
              <a:buSzPct val="75000"/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rgbClr val="0070C0"/>
                </a:solidFill>
              </a:rPr>
              <a:t>  Reduces safety and handling concerns</a:t>
            </a:r>
          </a:p>
          <a:p>
            <a:pPr>
              <a:buClr>
                <a:schemeClr val="accent2"/>
              </a:buClr>
              <a:buSzPct val="75000"/>
              <a:defRPr/>
            </a:pPr>
            <a:endParaRPr lang="en-US" sz="2000" dirty="0">
              <a:solidFill>
                <a:srgbClr val="0070C0"/>
              </a:solidFill>
            </a:endParaRPr>
          </a:p>
          <a:p>
            <a:pPr>
              <a:buClr>
                <a:schemeClr val="accent2"/>
              </a:buClr>
              <a:buSzPct val="75000"/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rgbClr val="0070C0"/>
                </a:solidFill>
              </a:rPr>
              <a:t>  Eliminate hidden chlorination costs</a:t>
            </a:r>
          </a:p>
          <a:p>
            <a:pPr>
              <a:buClr>
                <a:schemeClr val="accent2"/>
              </a:buClr>
              <a:buSzPct val="75000"/>
              <a:defRPr/>
            </a:pPr>
            <a:endParaRPr lang="en-US" sz="2000" dirty="0">
              <a:solidFill>
                <a:srgbClr val="0070C0"/>
              </a:solidFill>
            </a:endParaRPr>
          </a:p>
          <a:p>
            <a:pPr>
              <a:buClr>
                <a:schemeClr val="accent2"/>
              </a:buClr>
              <a:buSzPct val="75000"/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rgbClr val="0070C0"/>
                </a:solidFill>
              </a:rPr>
              <a:t>  Provide safe, accurate, and reliable</a:t>
            </a:r>
          </a:p>
          <a:p>
            <a:pPr>
              <a:buClr>
                <a:schemeClr val="accent2"/>
              </a:buClr>
              <a:buSzPct val="75000"/>
              <a:defRPr/>
            </a:pPr>
            <a:r>
              <a:rPr lang="en-US" sz="2000" dirty="0">
                <a:solidFill>
                  <a:srgbClr val="0070C0"/>
                </a:solidFill>
              </a:rPr>
              <a:t>     chlorination</a:t>
            </a:r>
          </a:p>
          <a:p>
            <a:pPr>
              <a:buClr>
                <a:schemeClr val="accent2"/>
              </a:buClr>
              <a:buSzPct val="75000"/>
              <a:defRPr/>
            </a:pPr>
            <a:endParaRPr lang="en-US" sz="2000" dirty="0">
              <a:solidFill>
                <a:srgbClr val="0070C0"/>
              </a:solidFill>
            </a:endParaRPr>
          </a:p>
          <a:p>
            <a:pPr>
              <a:buClr>
                <a:schemeClr val="accent2"/>
              </a:buClr>
              <a:buSzPct val="75000"/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rgbClr val="0070C0"/>
                </a:solidFill>
              </a:rPr>
              <a:t>  Cost effective – Use economic analysis tool</a:t>
            </a:r>
          </a:p>
        </p:txBody>
      </p:sp>
    </p:spTree>
    <p:extLst>
      <p:ext uri="{BB962C8B-B14F-4D97-AF65-F5344CB8AC3E}">
        <p14:creationId xmlns:p14="http://schemas.microsoft.com/office/powerpoint/2010/main" val="17708213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F5478-B3D9-4392-9135-443585F9D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System Capabilities</a:t>
            </a:r>
            <a:endParaRPr lang="en-US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C640EE1-3810-4617-9370-95F8D671E793}"/>
              </a:ext>
            </a:extLst>
          </p:cNvPr>
          <p:cNvSpPr txBox="1">
            <a:spLocks noChangeArrowheads="1"/>
          </p:cNvSpPr>
          <p:nvPr/>
        </p:nvSpPr>
        <p:spPr>
          <a:xfrm>
            <a:off x="2209800" y="1371600"/>
            <a:ext cx="7772400" cy="472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z="2800" dirty="0"/>
              <a:t>Flow pacing control</a:t>
            </a:r>
          </a:p>
          <a:p>
            <a:pPr>
              <a:lnSpc>
                <a:spcPct val="90000"/>
              </a:lnSpc>
              <a:defRPr/>
            </a:pPr>
            <a:r>
              <a:rPr lang="en-US" sz="2800" dirty="0"/>
              <a:t>Residual control</a:t>
            </a:r>
          </a:p>
          <a:p>
            <a:pPr>
              <a:lnSpc>
                <a:spcPct val="90000"/>
              </a:lnSpc>
              <a:defRPr/>
            </a:pPr>
            <a:r>
              <a:rPr lang="en-US" sz="2800" dirty="0"/>
              <a:t>Compound loop control</a:t>
            </a:r>
          </a:p>
          <a:p>
            <a:pPr>
              <a:lnSpc>
                <a:spcPct val="90000"/>
              </a:lnSpc>
              <a:defRPr/>
            </a:pPr>
            <a:r>
              <a:rPr lang="en-US" sz="2800" dirty="0"/>
              <a:t>SCADA ready</a:t>
            </a:r>
          </a:p>
          <a:p>
            <a:pPr>
              <a:lnSpc>
                <a:spcPct val="90000"/>
              </a:lnSpc>
              <a:defRPr/>
            </a:pPr>
            <a:r>
              <a:rPr lang="en-US" sz="2800" dirty="0"/>
              <a:t>Hi/Lo level alarms</a:t>
            </a:r>
          </a:p>
          <a:p>
            <a:pPr>
              <a:lnSpc>
                <a:spcPct val="90000"/>
              </a:lnSpc>
              <a:defRPr/>
            </a:pPr>
            <a:r>
              <a:rPr lang="en-US" sz="2800" dirty="0"/>
              <a:t>Tablet scale</a:t>
            </a:r>
          </a:p>
          <a:p>
            <a:pPr>
              <a:lnSpc>
                <a:spcPct val="90000"/>
              </a:lnSpc>
              <a:defRPr/>
            </a:pPr>
            <a:r>
              <a:rPr lang="en-US" sz="2800" dirty="0"/>
              <a:t>Low tablet alarm</a:t>
            </a:r>
          </a:p>
          <a:p>
            <a:pPr>
              <a:lnSpc>
                <a:spcPct val="90000"/>
              </a:lnSpc>
              <a:defRPr/>
            </a:pPr>
            <a:r>
              <a:rPr lang="en-US" sz="2800" dirty="0"/>
              <a:t>220 single/three Phase or 460 3 phase power</a:t>
            </a:r>
          </a:p>
          <a:p>
            <a:pPr>
              <a:lnSpc>
                <a:spcPct val="90000"/>
              </a:lnSpc>
              <a:defRPr/>
            </a:pPr>
            <a:r>
              <a:rPr lang="en-US" sz="2800" dirty="0"/>
              <a:t>Multiple Cl2 Injection Points</a:t>
            </a:r>
          </a:p>
          <a:p>
            <a:pPr>
              <a:lnSpc>
                <a:spcPct val="90000"/>
              </a:lnSpc>
              <a:defRPr/>
            </a:pPr>
            <a:endParaRPr lang="en-US" sz="2800" dirty="0"/>
          </a:p>
        </p:txBody>
      </p:sp>
      <p:pic>
        <p:nvPicPr>
          <p:cNvPr id="7" name="Picture 4" descr="powerpro1203">
            <a:extLst>
              <a:ext uri="{FF2B5EF4-FFF2-40B4-BE49-F238E27FC236}">
                <a16:creationId xmlns:a16="http://schemas.microsoft.com/office/drawing/2014/main" id="{F4BD6C31-2444-4CAC-9B1D-27E4996CD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676401"/>
            <a:ext cx="3505200" cy="302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117900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DF7B9-3EEC-4A79-BAF6-9295FAB9A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704006"/>
            <a:ext cx="11158538" cy="250081"/>
          </a:xfrm>
        </p:spPr>
        <p:txBody>
          <a:bodyPr/>
          <a:lstStyle/>
          <a:p>
            <a:r>
              <a:rPr lang="en-US" dirty="0"/>
              <a:t>              Approvals &amp; Standards: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15DAF-B844-4827-89C5-CBE389C12C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Clr>
                <a:schemeClr val="accent2"/>
              </a:buClr>
              <a:buSzPct val="75000"/>
              <a:buNone/>
              <a:defRPr/>
            </a:pPr>
            <a:endParaRPr lang="en-US" dirty="0"/>
          </a:p>
          <a:p>
            <a:pPr marL="0" indent="0">
              <a:buClr>
                <a:schemeClr val="accent2"/>
              </a:buClr>
              <a:buSzPct val="75000"/>
              <a:buNone/>
              <a:defRPr/>
            </a:pPr>
            <a:endParaRPr lang="en-US" dirty="0"/>
          </a:p>
          <a:p>
            <a:pPr marL="0" indent="0">
              <a:buClr>
                <a:schemeClr val="accent2"/>
              </a:buClr>
              <a:buSzPct val="75000"/>
              <a:buNone/>
              <a:defRPr/>
            </a:pPr>
            <a:endParaRPr lang="en-US" dirty="0"/>
          </a:p>
          <a:p>
            <a:pPr>
              <a:buClr>
                <a:schemeClr val="accent2"/>
              </a:buClr>
              <a:buSzPct val="75000"/>
              <a:buFont typeface="Wingdings" panose="05000000000000000000" pitchFamily="2" charset="2"/>
              <a:buChar char="Ø"/>
              <a:defRPr/>
            </a:pPr>
            <a:r>
              <a:rPr lang="en-US" dirty="0"/>
              <a:t> NSF Standard 60/61 (drinking water) certified</a:t>
            </a:r>
          </a:p>
          <a:p>
            <a:pPr>
              <a:buClr>
                <a:schemeClr val="accent2"/>
              </a:buClr>
              <a:buSzPct val="75000"/>
              <a:buFont typeface="Wingdings" panose="05000000000000000000" pitchFamily="2" charset="2"/>
              <a:buChar char="Ø"/>
              <a:defRPr/>
            </a:pPr>
            <a:r>
              <a:rPr lang="en-US" dirty="0"/>
              <a:t> USDA approved uses:  </a:t>
            </a:r>
          </a:p>
          <a:p>
            <a:pPr lvl="1">
              <a:buClr>
                <a:schemeClr val="accent2"/>
              </a:buClr>
              <a:buSzPct val="75000"/>
              <a:buNone/>
              <a:defRPr/>
            </a:pPr>
            <a:r>
              <a:rPr lang="en-US" sz="2800" dirty="0"/>
              <a:t>G-4, G-5, G-7, D-2, and Q-4</a:t>
            </a:r>
          </a:p>
          <a:p>
            <a:pPr>
              <a:buClr>
                <a:schemeClr val="accent2"/>
              </a:buClr>
              <a:buSzPct val="75000"/>
              <a:buFont typeface="Wingdings" panose="05000000000000000000" pitchFamily="2" charset="2"/>
              <a:buChar char="Ø"/>
              <a:defRPr/>
            </a:pPr>
            <a:r>
              <a:rPr lang="en-US" dirty="0"/>
              <a:t> Meets AWWA Standard B-300</a:t>
            </a:r>
          </a:p>
          <a:p>
            <a:pPr>
              <a:buClr>
                <a:schemeClr val="accent2"/>
              </a:buClr>
              <a:buSzPct val="75000"/>
              <a:buFont typeface="Wingdings" panose="05000000000000000000" pitchFamily="2" charset="2"/>
              <a:buChar char="Ø"/>
              <a:defRPr/>
            </a:pPr>
            <a:r>
              <a:rPr lang="en-US" dirty="0"/>
              <a:t> EPA Registration #748-295</a:t>
            </a:r>
          </a:p>
        </p:txBody>
      </p:sp>
    </p:spTree>
    <p:extLst>
      <p:ext uri="{BB962C8B-B14F-4D97-AF65-F5344CB8AC3E}">
        <p14:creationId xmlns:p14="http://schemas.microsoft.com/office/powerpoint/2010/main" val="262878886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97AB1-A7B3-489E-BBB0-F76B3DF78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          </a:t>
            </a:r>
            <a:endParaRPr lang="en-US" sz="4400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36CB4B0-44BA-4BA6-99B2-ED08DE3BC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142" y="255722"/>
            <a:ext cx="8159858" cy="149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800" dirty="0"/>
              <a:t>  www.accu-tab.com</a:t>
            </a:r>
          </a:p>
        </p:txBody>
      </p:sp>
      <p:pic>
        <p:nvPicPr>
          <p:cNvPr id="5" name="Picture 3" descr="Homepagecollage">
            <a:hlinkClick r:id="rId2"/>
            <a:extLst>
              <a:ext uri="{FF2B5EF4-FFF2-40B4-BE49-F238E27FC236}">
                <a16:creationId xmlns:a16="http://schemas.microsoft.com/office/drawing/2014/main" id="{DD2A3B92-0D14-4E98-9E3B-0B6ADCF4F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076" y="1673374"/>
            <a:ext cx="4319925" cy="3273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omepage_image_industrial">
            <a:hlinkClick r:id="rId4"/>
            <a:extLst>
              <a:ext uri="{FF2B5EF4-FFF2-40B4-BE49-F238E27FC236}">
                <a16:creationId xmlns:a16="http://schemas.microsoft.com/office/drawing/2014/main" id="{D60DC340-888F-430C-8156-058DA76D2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1" y="2705100"/>
            <a:ext cx="26765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373251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234C8-B423-416D-8142-0C79212DFB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3919" y="706170"/>
            <a:ext cx="9135990" cy="5694629"/>
          </a:xfrm>
        </p:spPr>
        <p:txBody>
          <a:bodyPr/>
          <a:lstStyle/>
          <a:p>
            <a:r>
              <a:rPr lang="en-US" sz="1200" dirty="0"/>
              <a:t>   </a:t>
            </a:r>
            <a:r>
              <a:rPr lang="en-US" sz="1800" dirty="0"/>
              <a:t>Water Solutions</a:t>
            </a:r>
          </a:p>
          <a:p>
            <a:endParaRPr lang="en-US" sz="1800" dirty="0"/>
          </a:p>
          <a:p>
            <a:r>
              <a:rPr lang="en-US" sz="1800" dirty="0"/>
              <a:t>                                               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                                                        </a:t>
            </a:r>
            <a:r>
              <a:rPr lang="en-US" sz="4800" dirty="0"/>
              <a:t>Questions ?</a:t>
            </a:r>
          </a:p>
          <a:p>
            <a:endParaRPr lang="en-US" sz="4800" dirty="0"/>
          </a:p>
          <a:p>
            <a:r>
              <a:rPr lang="en-US" sz="3200" dirty="0"/>
              <a:t>Dan Mohr</a:t>
            </a:r>
          </a:p>
          <a:p>
            <a:r>
              <a:rPr lang="en-US" sz="3200" dirty="0"/>
              <a:t>713-299-8641</a:t>
            </a:r>
          </a:p>
          <a:p>
            <a:r>
              <a:rPr lang="en-US" sz="3200" dirty="0"/>
              <a:t>dmohr@Westlake.com</a:t>
            </a:r>
          </a:p>
          <a:p>
            <a:endParaRPr lang="en-US" sz="3200" dirty="0"/>
          </a:p>
        </p:txBody>
      </p:sp>
      <p:pic>
        <p:nvPicPr>
          <p:cNvPr id="5123" name="Picture 3" descr="cid:image001.jpg@01D84817.38BB0D20">
            <a:extLst>
              <a:ext uri="{FF2B5EF4-FFF2-40B4-BE49-F238E27FC236}">
                <a16:creationId xmlns:a16="http://schemas.microsoft.com/office/drawing/2014/main" id="{B2D39881-A6FF-4A29-BD4D-585AAD7E7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18" y="181070"/>
            <a:ext cx="2235098" cy="58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7395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59486-611E-4DB9-B96F-930543146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326" y="286646"/>
            <a:ext cx="5715674" cy="2391818"/>
          </a:xfrm>
        </p:spPr>
        <p:txBody>
          <a:bodyPr/>
          <a:lstStyle/>
          <a:p>
            <a:br>
              <a:rPr lang="en-US" dirty="0"/>
            </a:br>
            <a:br>
              <a:rPr lang="en-US" dirty="0"/>
            </a:br>
            <a:r>
              <a:rPr lang="en-US" sz="4800" dirty="0"/>
              <a:t>Chlorine Gas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3F66B9-24CA-4A90-80DB-8967F82886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4812" y="1910282"/>
            <a:ext cx="9399885" cy="2978589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v"/>
              <a:defRPr/>
            </a:pPr>
            <a:r>
              <a:rPr lang="en-US" dirty="0"/>
              <a:t>  100% Available Chlorine</a:t>
            </a:r>
          </a:p>
          <a:p>
            <a:pPr marL="342900" indent="-342900">
              <a:buFont typeface="Wingdings" panose="05000000000000000000" pitchFamily="2" charset="2"/>
              <a:buChar char="v"/>
              <a:defRPr/>
            </a:pPr>
            <a:r>
              <a:rPr lang="en-US" dirty="0"/>
              <a:t>   pH </a:t>
            </a:r>
            <a:r>
              <a:rPr lang="en-US" dirty="0">
                <a:cs typeface="Arial" charset="0"/>
              </a:rPr>
              <a:t>=</a:t>
            </a:r>
            <a:r>
              <a:rPr lang="en-US" dirty="0"/>
              <a:t> 0.2</a:t>
            </a:r>
          </a:p>
          <a:p>
            <a:pPr marL="342900" indent="-342900">
              <a:buFont typeface="Wingdings" panose="05000000000000000000" pitchFamily="2" charset="2"/>
              <a:buChar char="v"/>
              <a:defRPr/>
            </a:pPr>
            <a:r>
              <a:rPr lang="en-US" dirty="0"/>
              <a:t>  Cl</a:t>
            </a:r>
            <a:r>
              <a:rPr lang="en-US" baseline="-25000" dirty="0"/>
              <a:t>2</a:t>
            </a:r>
            <a:r>
              <a:rPr lang="en-US" dirty="0"/>
              <a:t> (gas)</a:t>
            </a:r>
          </a:p>
          <a:p>
            <a:pPr marL="342900" indent="-342900">
              <a:buFont typeface="Wingdings" panose="05000000000000000000" pitchFamily="2" charset="2"/>
              <a:buChar char="v"/>
              <a:defRPr/>
            </a:pPr>
            <a:r>
              <a:rPr lang="en-US" dirty="0"/>
              <a:t>  Stored in cylinders</a:t>
            </a:r>
          </a:p>
          <a:p>
            <a:pPr marL="342900" indent="-342900">
              <a:buFont typeface="Wingdings" panose="05000000000000000000" pitchFamily="2" charset="2"/>
              <a:buChar char="v"/>
              <a:defRPr/>
            </a:pPr>
            <a:r>
              <a:rPr lang="en-US" dirty="0"/>
              <a:t>  Liquefied gas cooled under pressure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4" descr="gas 150#">
            <a:extLst>
              <a:ext uri="{FF2B5EF4-FFF2-40B4-BE49-F238E27FC236}">
                <a16:creationId xmlns:a16="http://schemas.microsoft.com/office/drawing/2014/main" id="{BD91F897-B091-4573-A11E-1CA07A27C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041" y="425279"/>
            <a:ext cx="2942655" cy="2303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0957318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DE8A5-46E2-4215-B980-242012579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48" y="1237"/>
            <a:ext cx="11474304" cy="1186070"/>
          </a:xfrm>
        </p:spPr>
        <p:txBody>
          <a:bodyPr/>
          <a:lstStyle/>
          <a:p>
            <a:r>
              <a:rPr lang="en-US" dirty="0"/>
              <a:t>Chlorine Gas </a:t>
            </a:r>
            <a:br>
              <a:rPr lang="en-US" dirty="0"/>
            </a:br>
            <a:r>
              <a:rPr lang="en-US" dirty="0"/>
              <a:t>Advantages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F0B9D7-86D5-425D-9F7C-9D3CF4F5BF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848" y="1413164"/>
            <a:ext cx="5486400" cy="4463471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dirty="0"/>
              <a:t>Excellent Residual Protection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dirty="0"/>
              <a:t>Taste and odor control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dirty="0"/>
              <a:t>Effective and accurate application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dirty="0"/>
              <a:t>Lowest cost on per pound basis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dirty="0"/>
              <a:t>No degradation upon storage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70597E5-296F-4DE0-B750-65C943A6692B}"/>
              </a:ext>
            </a:extLst>
          </p:cNvPr>
          <p:cNvSpPr txBox="1">
            <a:spLocks/>
          </p:cNvSpPr>
          <p:nvPr/>
        </p:nvSpPr>
        <p:spPr>
          <a:xfrm>
            <a:off x="366714" y="1291362"/>
            <a:ext cx="8413750" cy="4685998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  <a:defRPr/>
            </a:pPr>
            <a:endParaRPr lang="en-US" dirty="0"/>
          </a:p>
        </p:txBody>
      </p:sp>
      <p:pic>
        <p:nvPicPr>
          <p:cNvPr id="11" name="Picture 4" descr="Gas 1-ton cylinders">
            <a:extLst>
              <a:ext uri="{FF2B5EF4-FFF2-40B4-BE49-F238E27FC236}">
                <a16:creationId xmlns:a16="http://schemas.microsoft.com/office/drawing/2014/main" id="{306D5709-CFC7-4557-ADFA-87D7B5FE4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075" y="78158"/>
            <a:ext cx="2584451" cy="2914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Gas Manifold">
            <a:extLst>
              <a:ext uri="{FF2B5EF4-FFF2-40B4-BE49-F238E27FC236}">
                <a16:creationId xmlns:a16="http://schemas.microsoft.com/office/drawing/2014/main" id="{5957AB8E-4215-4B4D-8884-5192DF098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357" y="3486323"/>
            <a:ext cx="2133130" cy="2170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gas 150#">
            <a:extLst>
              <a:ext uri="{FF2B5EF4-FFF2-40B4-BE49-F238E27FC236}">
                <a16:creationId xmlns:a16="http://schemas.microsoft.com/office/drawing/2014/main" id="{DDF6A1C4-3160-406B-9B2A-89FF94502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074" y="4289495"/>
            <a:ext cx="2400679" cy="1913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4207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DA64D-DB12-4247-ACA1-565D9B0D7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Chlorine Gas Disadvantages</a:t>
            </a:r>
            <a:br>
              <a:rPr lang="en-US" dirty="0"/>
            </a:b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C7AD952-0FF5-4A55-A742-3D2FABC5B567}"/>
              </a:ext>
            </a:extLst>
          </p:cNvPr>
          <p:cNvSpPr/>
          <p:nvPr/>
        </p:nvSpPr>
        <p:spPr>
          <a:xfrm>
            <a:off x="979135" y="1270450"/>
            <a:ext cx="1054392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800" dirty="0"/>
              <a:t> Safety concerns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800" dirty="0"/>
              <a:t> Public awareness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800" dirty="0"/>
              <a:t> Expensive auxiliary equipment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800" dirty="0"/>
              <a:t> PSM/RMP administrative requirements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800" dirty="0"/>
              <a:t> Manpower Costs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800" dirty="0"/>
              <a:t> Liability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800" dirty="0"/>
              <a:t> SCBA, Leak Detector, Automatic Shutoff Valves, Scrubbers, Annual </a:t>
            </a:r>
          </a:p>
          <a:p>
            <a:pPr>
              <a:defRPr/>
            </a:pPr>
            <a:r>
              <a:rPr lang="en-US" sz="2800" dirty="0"/>
              <a:t>    training.</a:t>
            </a:r>
          </a:p>
        </p:txBody>
      </p:sp>
    </p:spTree>
    <p:extLst>
      <p:ext uri="{BB962C8B-B14F-4D97-AF65-F5344CB8AC3E}">
        <p14:creationId xmlns:p14="http://schemas.microsoft.com/office/powerpoint/2010/main" val="8297794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WSLK-Covers-Dividers">
  <a:themeElements>
    <a:clrScheme name="WSLK-OLD">
      <a:dk1>
        <a:srgbClr val="000000"/>
      </a:dk1>
      <a:lt1>
        <a:srgbClr val="FFFFFF"/>
      </a:lt1>
      <a:dk2>
        <a:srgbClr val="4C4184"/>
      </a:dk2>
      <a:lt2>
        <a:srgbClr val="E6E6E6"/>
      </a:lt2>
      <a:accent1>
        <a:srgbClr val="00539B"/>
      </a:accent1>
      <a:accent2>
        <a:srgbClr val="00BCE4"/>
      </a:accent2>
      <a:accent3>
        <a:srgbClr val="E9AF08"/>
      </a:accent3>
      <a:accent4>
        <a:srgbClr val="F0582A"/>
      </a:accent4>
      <a:accent5>
        <a:srgbClr val="D90079"/>
      </a:accent5>
      <a:accent6>
        <a:srgbClr val="A2AD00"/>
      </a:accent6>
      <a:hlink>
        <a:srgbClr val="808181"/>
      </a:hlink>
      <a:folHlink>
        <a:srgbClr val="00BCE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6350">
          <a:solidFill>
            <a:schemeClr val="tx1">
              <a:lumMod val="50000"/>
              <a:lumOff val="5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182880" indent="-182880" algn="l">
          <a:buFont typeface="Arial" panose="020B0604020202020204" pitchFamily="34" charset="0"/>
          <a:buChar char="•"/>
          <a:defRPr sz="1200" dirty="0" smtClean="0">
            <a:solidFill>
              <a:schemeClr val="accent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SLK-CONTENT_OPT1">
  <a:themeElements>
    <a:clrScheme name="WSLK-OLD">
      <a:dk1>
        <a:srgbClr val="000000"/>
      </a:dk1>
      <a:lt1>
        <a:srgbClr val="FFFFFF"/>
      </a:lt1>
      <a:dk2>
        <a:srgbClr val="4C4184"/>
      </a:dk2>
      <a:lt2>
        <a:srgbClr val="E6E6E6"/>
      </a:lt2>
      <a:accent1>
        <a:srgbClr val="00539B"/>
      </a:accent1>
      <a:accent2>
        <a:srgbClr val="00BCE4"/>
      </a:accent2>
      <a:accent3>
        <a:srgbClr val="E9AF08"/>
      </a:accent3>
      <a:accent4>
        <a:srgbClr val="F0582A"/>
      </a:accent4>
      <a:accent5>
        <a:srgbClr val="D90079"/>
      </a:accent5>
      <a:accent6>
        <a:srgbClr val="A2AD00"/>
      </a:accent6>
      <a:hlink>
        <a:srgbClr val="808181"/>
      </a:hlink>
      <a:folHlink>
        <a:srgbClr val="00BCE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182880" indent="-182880" algn="l">
          <a:buFont typeface="Arial" panose="020B0604020202020204" pitchFamily="34" charset="0"/>
          <a:buChar char="•"/>
          <a:defRPr sz="1200" dirty="0" smtClean="0">
            <a:solidFill>
              <a:schemeClr val="accent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AE54F2053E9C4482989E7EA300B78B" ma:contentTypeVersion="4" ma:contentTypeDescription="Create a new document." ma:contentTypeScope="" ma:versionID="42566fa5791451bfc88f24e19d781a44">
  <xsd:schema xmlns:xsd="http://www.w3.org/2001/XMLSchema" xmlns:xs="http://www.w3.org/2001/XMLSchema" xmlns:p="http://schemas.microsoft.com/office/2006/metadata/properties" xmlns:ns1="http://schemas.microsoft.com/sharepoint/v3" xmlns:ns2="af0aea69-afd9-4416-aad5-d52a2ede4db8" xmlns:ns3="fa3ae936-0d0c-4c18-8a94-085b8a098bb6" xmlns:ns4="http://schemas.microsoft.com/sharepoint/v4" targetNamespace="http://schemas.microsoft.com/office/2006/metadata/properties" ma:root="true" ma:fieldsID="d9e14cb493a843e00e756ad9e3cb4252" ns1:_="" ns2:_="" ns3:_="" ns4:_="">
    <xsd:import namespace="http://schemas.microsoft.com/sharepoint/v3"/>
    <xsd:import namespace="af0aea69-afd9-4416-aad5-d52a2ede4db8"/>
    <xsd:import namespace="fa3ae936-0d0c-4c18-8a94-085b8a098bb6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  <xsd:element ref="ns3:_dlc_DocId" minOccurs="0"/>
                <xsd:element ref="ns3:_dlc_DocIdUrl" minOccurs="0"/>
                <xsd:element ref="ns3:_dlc_DocIdPersistId" minOccurs="0"/>
                <xsd:element ref="ns4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0aea69-afd9-4416-aad5-d52a2ede4db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3ae936-0d0c-4c18-8a94-085b8a098bb6" elementFormDefault="qualified">
    <xsd:import namespace="http://schemas.microsoft.com/office/2006/documentManagement/types"/>
    <xsd:import namespace="http://schemas.microsoft.com/office/infopath/2007/PartnerControls"/>
    <xsd:element name="_dlc_DocId" ma:index="11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2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3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4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  <PublishingExpirationDate xmlns="http://schemas.microsoft.com/sharepoint/v3" xsi:nil="true"/>
    <PublishingStartDate xmlns="http://schemas.microsoft.com/sharepoint/v3" xsi:nil="true"/>
    <_dlc_DocId xmlns="fa3ae936-0d0c-4c18-8a94-085b8a098bb6">FDDE4EDZ6YJE-415980492-279</_dlc_DocId>
    <_dlc_DocIdUrl xmlns="fa3ae936-0d0c-4c18-8a94-085b8a098bb6">
      <Url>http://connectone.westlake.com/Departments/Corporate-Communications/_layouts/15/DocIdRedir.aspx?ID=FDDE4EDZ6YJE-415980492-279</Url>
      <Description>FDDE4EDZ6YJE-415980492-279</Description>
    </_dlc_DocIdUrl>
    <SharedWithUsers xmlns="af0aea69-afd9-4416-aad5-d52a2ede4db8">
      <UserInfo>
        <DisplayName>Sartori, Patricia</DisplayName>
        <AccountId>15700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C6FAB2E7-F135-486F-AE04-C727A2A83D0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1B6926C-DAC3-4906-99CF-96FB363F6205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03614277-1C0F-4D3A-AAF8-C200C25A7B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f0aea69-afd9-4416-aad5-d52a2ede4db8"/>
    <ds:schemaRef ds:uri="fa3ae936-0d0c-4c18-8a94-085b8a098bb6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C853DC52-BD80-45C6-A39A-C49E6BF590BA}">
  <ds:schemaRefs>
    <ds:schemaRef ds:uri="http://schemas.microsoft.com/office/2006/documentManagement/types"/>
    <ds:schemaRef ds:uri="http://schemas.microsoft.com/office/infopath/2007/PartnerControls"/>
    <ds:schemaRef ds:uri="af0aea69-afd9-4416-aad5-d52a2ede4db8"/>
    <ds:schemaRef ds:uri="http://purl.org/dc/elements/1.1/"/>
    <ds:schemaRef ds:uri="http://schemas.microsoft.com/office/2006/metadata/properties"/>
    <ds:schemaRef ds:uri="http://schemas.microsoft.com/sharepoint/v3"/>
    <ds:schemaRef ds:uri="http://schemas.microsoft.com/sharepoint/v4"/>
    <ds:schemaRef ds:uri="http://purl.org/dc/terms/"/>
    <ds:schemaRef ds:uri="http://schemas.openxmlformats.org/package/2006/metadata/core-properties"/>
    <ds:schemaRef ds:uri="fa3ae936-0d0c-4c18-8a94-085b8a098bb6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7939</TotalTime>
  <Words>1402</Words>
  <Application>Microsoft Office PowerPoint</Application>
  <PresentationFormat>Widescreen</PresentationFormat>
  <Paragraphs>416</Paragraphs>
  <Slides>67</Slides>
  <Notes>6</Notes>
  <HiddenSlides>2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67</vt:i4>
      </vt:variant>
    </vt:vector>
  </HeadingPairs>
  <TitlesOfParts>
    <vt:vector size="80" baseType="lpstr">
      <vt:lpstr>Arial</vt:lpstr>
      <vt:lpstr>Arial Black</vt:lpstr>
      <vt:lpstr>Calibri</vt:lpstr>
      <vt:lpstr>Courier New</vt:lpstr>
      <vt:lpstr>Symbol</vt:lpstr>
      <vt:lpstr>System Font Regular</vt:lpstr>
      <vt:lpstr>Tahoma</vt:lpstr>
      <vt:lpstr>Times New Roman</vt:lpstr>
      <vt:lpstr>Wingdings</vt:lpstr>
      <vt:lpstr>WSLK-Covers-Dividers</vt:lpstr>
      <vt:lpstr>WSLK-CONTENT_OPT1</vt:lpstr>
      <vt:lpstr>Chart</vt:lpstr>
      <vt:lpstr>Photo Editor Photo</vt:lpstr>
      <vt:lpstr>PowerPoint Presentation</vt:lpstr>
      <vt:lpstr>Chlorine Options… What’s Best for You?  May 25, 2023 Dan Mohr</vt:lpstr>
      <vt:lpstr>3 Major Sources of Chlorine</vt:lpstr>
      <vt:lpstr>Chlorine Disinfectants:</vt:lpstr>
      <vt:lpstr>Chlorine Disinfection Technologies</vt:lpstr>
      <vt:lpstr> Chlorine System Applications </vt:lpstr>
      <vt:lpstr>  Chlorine Gas  </vt:lpstr>
      <vt:lpstr>Chlorine Gas  Advantages</vt:lpstr>
      <vt:lpstr>Chlorine Gas Disadvantages </vt:lpstr>
      <vt:lpstr>Sodium Hypochlorite</vt:lpstr>
      <vt:lpstr>Chlorine Delivered via Peristaltic Metering Pump</vt:lpstr>
      <vt:lpstr>Sodium Hypochlorite Disadvantages</vt:lpstr>
      <vt:lpstr>Temperature Effects on the Decomposition of Liquid Bleach</vt:lpstr>
      <vt:lpstr>Drum vs Pail</vt:lpstr>
      <vt:lpstr>Bleach vs. Cal-Hypo: 3 MGD Treatment Plant</vt:lpstr>
      <vt:lpstr>Cracked Plastic Tubing</vt:lpstr>
      <vt:lpstr>On-site Hypochlorite Generation</vt:lpstr>
      <vt:lpstr>On-Site Hypo. Generator Advantages</vt:lpstr>
      <vt:lpstr>PowerPoint Presentation</vt:lpstr>
      <vt:lpstr>On-Site Hypo. Generation Disadvantages</vt:lpstr>
      <vt:lpstr>Accu-Tab® System – Tablet Chlorination</vt:lpstr>
      <vt:lpstr>Accu-Tab® System</vt:lpstr>
      <vt:lpstr>The Tablets - Accu-Tab® Tablets</vt:lpstr>
      <vt:lpstr>Accu-Tab Tablets</vt:lpstr>
      <vt:lpstr>The Chlorinator - Accu-Tab Chlorinators</vt:lpstr>
      <vt:lpstr>Accu-Tab Chlorinators</vt:lpstr>
      <vt:lpstr>How is the Chlorine delivered… </vt:lpstr>
      <vt:lpstr>Reduced Maintenance…Why?</vt:lpstr>
      <vt:lpstr>Setting Chlorine Dosage - Example</vt:lpstr>
      <vt:lpstr>Chlorine Delivery Rate Chart </vt:lpstr>
      <vt:lpstr>Stacking Insert</vt:lpstr>
      <vt:lpstr>Delivery Rate with Stacking Cartridge</vt:lpstr>
      <vt:lpstr>PowerPro System </vt:lpstr>
      <vt:lpstr>PowerPoint Presentation</vt:lpstr>
      <vt:lpstr>PowerPoint Presentation</vt:lpstr>
      <vt:lpstr>Power Pro® System Options </vt:lpstr>
      <vt:lpstr>Detailed Component Description</vt:lpstr>
      <vt:lpstr>PowerPoint Presentation</vt:lpstr>
      <vt:lpstr>PowerPoint Presentation</vt:lpstr>
      <vt:lpstr>PowerPoint Presentation</vt:lpstr>
      <vt:lpstr>PowerPoint Presentation</vt:lpstr>
      <vt:lpstr>Solution Tank Internals</vt:lpstr>
      <vt:lpstr>PowerPro Dilution Water Inlet</vt:lpstr>
      <vt:lpstr>PowerPoint Presentation</vt:lpstr>
      <vt:lpstr>Digital Weigh Scale</vt:lpstr>
      <vt:lpstr>PowerPro Power Board</vt:lpstr>
      <vt:lpstr>PowerPro Display Board</vt:lpstr>
      <vt:lpstr>Accu-Tab® PowerPro MD System </vt:lpstr>
      <vt:lpstr>PowerPoint Presentation</vt:lpstr>
      <vt:lpstr>PowerPro MD System</vt:lpstr>
      <vt:lpstr>By-pass flowmeter and flow control valve</vt:lpstr>
      <vt:lpstr>PowerPoint Presentation</vt:lpstr>
      <vt:lpstr> Accu-Tab 2000P System</vt:lpstr>
      <vt:lpstr>Accu-Tab 2000P Models</vt:lpstr>
      <vt:lpstr>Accu-Tab 2000P  Diagram</vt:lpstr>
      <vt:lpstr>2000P Options </vt:lpstr>
      <vt:lpstr>Accu-Tab 2000 Controller</vt:lpstr>
      <vt:lpstr>WEG Stand Alone VFD </vt:lpstr>
      <vt:lpstr>Chlorine Residual Results Residual Control</vt:lpstr>
      <vt:lpstr> Economic Analysis Tool</vt:lpstr>
      <vt:lpstr>Initial Capital Cost Comparison</vt:lpstr>
      <vt:lpstr>Total Cost Comparison</vt:lpstr>
      <vt:lpstr>                          In Review</vt:lpstr>
      <vt:lpstr>                 System Capabilities</vt:lpstr>
      <vt:lpstr>              Approvals &amp; Standards:  </vt:lpstr>
      <vt:lpstr>        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2022 Presentation</dc:title>
  <dc:creator>Margaret Kellogg</dc:creator>
  <cp:lastModifiedBy>Mohr, Dan</cp:lastModifiedBy>
  <cp:revision>143</cp:revision>
  <dcterms:created xsi:type="dcterms:W3CDTF">2022-02-10T20:07:09Z</dcterms:created>
  <dcterms:modified xsi:type="dcterms:W3CDTF">2023-04-12T19:50:56Z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odernAudienceTargetUserField">
    <vt:lpwstr/>
  </property>
  <property fmtid="{D5CDD505-2E9C-101B-9397-08002B2CF9AE}" pid="3" name="ContentTypeId">
    <vt:lpwstr>0x0101008EAE54F2053E9C4482989E7EA300B78B</vt:lpwstr>
  </property>
  <property fmtid="{D5CDD505-2E9C-101B-9397-08002B2CF9AE}" pid="4" name="_dlc_DocIdItemGuid">
    <vt:lpwstr>83203a1f-2557-49b4-a528-c5c368db28cb</vt:lpwstr>
  </property>
</Properties>
</file>